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70" r:id="rId2"/>
    <p:sldId id="257" r:id="rId3"/>
    <p:sldId id="262" r:id="rId4"/>
    <p:sldId id="297" r:id="rId5"/>
    <p:sldId id="258" r:id="rId6"/>
    <p:sldId id="291" r:id="rId7"/>
    <p:sldId id="259" r:id="rId8"/>
    <p:sldId id="265" r:id="rId9"/>
    <p:sldId id="263" r:id="rId10"/>
    <p:sldId id="261" r:id="rId11"/>
    <p:sldId id="309" r:id="rId12"/>
    <p:sldId id="269" r:id="rId13"/>
    <p:sldId id="271" r:id="rId14"/>
    <p:sldId id="272" r:id="rId15"/>
    <p:sldId id="307" r:id="rId16"/>
    <p:sldId id="273" r:id="rId17"/>
    <p:sldId id="302" r:id="rId18"/>
    <p:sldId id="301" r:id="rId19"/>
    <p:sldId id="293" r:id="rId20"/>
    <p:sldId id="274" r:id="rId21"/>
    <p:sldId id="308" r:id="rId22"/>
    <p:sldId id="284" r:id="rId23"/>
    <p:sldId id="296" r:id="rId24"/>
    <p:sldId id="299" r:id="rId25"/>
    <p:sldId id="298" r:id="rId26"/>
    <p:sldId id="285" r:id="rId27"/>
    <p:sldId id="286" r:id="rId28"/>
    <p:sldId id="287" r:id="rId29"/>
    <p:sldId id="288" r:id="rId30"/>
    <p:sldId id="290" r:id="rId31"/>
    <p:sldId id="294" r:id="rId32"/>
    <p:sldId id="295" r:id="rId33"/>
    <p:sldId id="266" r:id="rId34"/>
    <p:sldId id="267" r:id="rId35"/>
    <p:sldId id="268" r:id="rId3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74423" autoAdjust="0"/>
  </p:normalViewPr>
  <p:slideViewPr>
    <p:cSldViewPr snapToObjects="1">
      <p:cViewPr varScale="1">
        <p:scale>
          <a:sx n="95" d="100"/>
          <a:sy n="95" d="100"/>
        </p:scale>
        <p:origin x="-294" y="-102"/>
      </p:cViewPr>
      <p:guideLst>
        <p:guide orient="horz" pos="1668"/>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51929619908623"/>
          <c:y val="2.4883068288119738E-2"/>
          <c:w val="0.84813952075435006"/>
          <c:h val="0.75735332896297225"/>
        </c:manualLayout>
      </c:layout>
      <c:lineChart>
        <c:grouping val="standard"/>
        <c:varyColors val="0"/>
        <c:ser>
          <c:idx val="0"/>
          <c:order val="0"/>
          <c:val>
            <c:numRef>
              <c:f>Sheet1!$A$1:$A$29</c:f>
              <c:numCache>
                <c:formatCode>General</c:formatCode>
                <c:ptCount val="29"/>
                <c:pt idx="0">
                  <c:v>113412</c:v>
                </c:pt>
                <c:pt idx="1">
                  <c:v>90164</c:v>
                </c:pt>
                <c:pt idx="2">
                  <c:v>81302</c:v>
                </c:pt>
                <c:pt idx="3">
                  <c:v>78254</c:v>
                </c:pt>
                <c:pt idx="4">
                  <c:v>77060</c:v>
                </c:pt>
                <c:pt idx="5">
                  <c:v>77066</c:v>
                </c:pt>
                <c:pt idx="6">
                  <c:v>76990</c:v>
                </c:pt>
                <c:pt idx="7">
                  <c:v>77124</c:v>
                </c:pt>
                <c:pt idx="8">
                  <c:v>77224</c:v>
                </c:pt>
                <c:pt idx="9">
                  <c:v>76952</c:v>
                </c:pt>
                <c:pt idx="10">
                  <c:v>75932</c:v>
                </c:pt>
                <c:pt idx="11">
                  <c:v>73136</c:v>
                </c:pt>
                <c:pt idx="12">
                  <c:v>68390</c:v>
                </c:pt>
                <c:pt idx="13">
                  <c:v>61872</c:v>
                </c:pt>
                <c:pt idx="14">
                  <c:v>55896</c:v>
                </c:pt>
                <c:pt idx="15">
                  <c:v>50738</c:v>
                </c:pt>
                <c:pt idx="16">
                  <c:v>43480</c:v>
                </c:pt>
                <c:pt idx="17">
                  <c:v>30988</c:v>
                </c:pt>
                <c:pt idx="18">
                  <c:v>18308</c:v>
                </c:pt>
                <c:pt idx="19">
                  <c:v>9172</c:v>
                </c:pt>
                <c:pt idx="20">
                  <c:v>4078</c:v>
                </c:pt>
                <c:pt idx="21">
                  <c:v>1800</c:v>
                </c:pt>
                <c:pt idx="22">
                  <c:v>774</c:v>
                </c:pt>
                <c:pt idx="23">
                  <c:v>318</c:v>
                </c:pt>
                <c:pt idx="24">
                  <c:v>120</c:v>
                </c:pt>
                <c:pt idx="25">
                  <c:v>40</c:v>
                </c:pt>
                <c:pt idx="26">
                  <c:v>24</c:v>
                </c:pt>
                <c:pt idx="27">
                  <c:v>14</c:v>
                </c:pt>
                <c:pt idx="28">
                  <c:v>4</c:v>
                </c:pt>
              </c:numCache>
            </c:numRef>
          </c:val>
          <c:smooth val="0"/>
        </c:ser>
        <c:ser>
          <c:idx val="1"/>
          <c:order val="1"/>
          <c:val>
            <c:numRef>
              <c:f>Sheet1!$B$1:$B$29</c:f>
              <c:numCache>
                <c:formatCode>General</c:formatCode>
                <c:ptCount val="29"/>
                <c:pt idx="0">
                  <c:v>35744</c:v>
                </c:pt>
                <c:pt idx="1">
                  <c:v>41116</c:v>
                </c:pt>
                <c:pt idx="2">
                  <c:v>43148</c:v>
                </c:pt>
                <c:pt idx="3">
                  <c:v>44412</c:v>
                </c:pt>
                <c:pt idx="4">
                  <c:v>44546</c:v>
                </c:pt>
                <c:pt idx="5">
                  <c:v>44550</c:v>
                </c:pt>
                <c:pt idx="6">
                  <c:v>43816</c:v>
                </c:pt>
                <c:pt idx="7">
                  <c:v>43414</c:v>
                </c:pt>
                <c:pt idx="8">
                  <c:v>43066</c:v>
                </c:pt>
                <c:pt idx="9">
                  <c:v>43330</c:v>
                </c:pt>
                <c:pt idx="10">
                  <c:v>44786</c:v>
                </c:pt>
                <c:pt idx="11">
                  <c:v>48914</c:v>
                </c:pt>
                <c:pt idx="12">
                  <c:v>53122</c:v>
                </c:pt>
                <c:pt idx="13">
                  <c:v>53812</c:v>
                </c:pt>
                <c:pt idx="14">
                  <c:v>50688</c:v>
                </c:pt>
                <c:pt idx="15">
                  <c:v>45008</c:v>
                </c:pt>
                <c:pt idx="16">
                  <c:v>36002</c:v>
                </c:pt>
                <c:pt idx="17">
                  <c:v>23824</c:v>
                </c:pt>
                <c:pt idx="18">
                  <c:v>13226</c:v>
                </c:pt>
                <c:pt idx="19">
                  <c:v>6318</c:v>
                </c:pt>
                <c:pt idx="20">
                  <c:v>2780</c:v>
                </c:pt>
                <c:pt idx="21">
                  <c:v>1200</c:v>
                </c:pt>
                <c:pt idx="22">
                  <c:v>508</c:v>
                </c:pt>
                <c:pt idx="23">
                  <c:v>216</c:v>
                </c:pt>
                <c:pt idx="24">
                  <c:v>90</c:v>
                </c:pt>
                <c:pt idx="25">
                  <c:v>32</c:v>
                </c:pt>
                <c:pt idx="26">
                  <c:v>22</c:v>
                </c:pt>
                <c:pt idx="27">
                  <c:v>12</c:v>
                </c:pt>
                <c:pt idx="28">
                  <c:v>4</c:v>
                </c:pt>
              </c:numCache>
            </c:numRef>
          </c:val>
          <c:smooth val="0"/>
        </c:ser>
        <c:ser>
          <c:idx val="2"/>
          <c:order val="2"/>
          <c:val>
            <c:numRef>
              <c:f>Sheet1!$C$1:$C$29</c:f>
              <c:numCache>
                <c:formatCode>General</c:formatCode>
                <c:ptCount val="29"/>
                <c:pt idx="0">
                  <c:v>5762</c:v>
                </c:pt>
                <c:pt idx="1">
                  <c:v>1482</c:v>
                </c:pt>
                <c:pt idx="2">
                  <c:v>424</c:v>
                </c:pt>
                <c:pt idx="3">
                  <c:v>134</c:v>
                </c:pt>
                <c:pt idx="4">
                  <c:v>42</c:v>
                </c:pt>
                <c:pt idx="5">
                  <c:v>20</c:v>
                </c:pt>
                <c:pt idx="6">
                  <c:v>10</c:v>
                </c:pt>
              </c:numCache>
            </c:numRef>
          </c:val>
          <c:smooth val="0"/>
        </c:ser>
        <c:ser>
          <c:idx val="3"/>
          <c:order val="3"/>
          <c:val>
            <c:numRef>
              <c:f>Sheet1!$D$1:$D$29</c:f>
              <c:numCache>
                <c:formatCode>General</c:formatCode>
                <c:ptCount val="29"/>
                <c:pt idx="0">
                  <c:v>814</c:v>
                </c:pt>
                <c:pt idx="1">
                  <c:v>172</c:v>
                </c:pt>
                <c:pt idx="2">
                  <c:v>30</c:v>
                </c:pt>
                <c:pt idx="3">
                  <c:v>10</c:v>
                </c:pt>
                <c:pt idx="4">
                  <c:v>2</c:v>
                </c:pt>
                <c:pt idx="5">
                  <c:v>2</c:v>
                </c:pt>
              </c:numCache>
            </c:numRef>
          </c:val>
          <c:smooth val="0"/>
        </c:ser>
        <c:ser>
          <c:idx val="4"/>
          <c:order val="4"/>
          <c:val>
            <c:numRef>
              <c:f>Sheet1!$E$1:$E$29</c:f>
              <c:numCache>
                <c:formatCode>General</c:formatCode>
                <c:ptCount val="29"/>
                <c:pt idx="0">
                  <c:v>102</c:v>
                </c:pt>
                <c:pt idx="1">
                  <c:v>12</c:v>
                </c:pt>
                <c:pt idx="2">
                  <c:v>4</c:v>
                </c:pt>
              </c:numCache>
            </c:numRef>
          </c:val>
          <c:smooth val="0"/>
        </c:ser>
        <c:ser>
          <c:idx val="5"/>
          <c:order val="5"/>
          <c:val>
            <c:numRef>
              <c:f>Sheet1!$F$1:$F$29</c:f>
              <c:numCache>
                <c:formatCode>General</c:formatCode>
                <c:ptCount val="29"/>
                <c:pt idx="0">
                  <c:v>6</c:v>
                </c:pt>
              </c:numCache>
            </c:numRef>
          </c:val>
          <c:smooth val="0"/>
        </c:ser>
        <c:ser>
          <c:idx val="6"/>
          <c:order val="6"/>
          <c:val>
            <c:numRef>
              <c:f>Sheet1!$G$1:$G$29</c:f>
              <c:numCache>
                <c:formatCode>General</c:formatCode>
                <c:ptCount val="29"/>
                <c:pt idx="0">
                  <c:v>2</c:v>
                </c:pt>
              </c:numCache>
            </c:numRef>
          </c:val>
          <c:smooth val="0"/>
        </c:ser>
        <c:ser>
          <c:idx val="7"/>
          <c:order val="7"/>
          <c:val>
            <c:numRef>
              <c:f>Sheet1!$H$1:$H$29</c:f>
              <c:numCache>
                <c:formatCode>General</c:formatCode>
                <c:ptCount val="29"/>
                <c:pt idx="0">
                  <c:v>2</c:v>
                </c:pt>
              </c:numCache>
            </c:numRef>
          </c:val>
          <c:smooth val="0"/>
        </c:ser>
        <c:ser>
          <c:idx val="8"/>
          <c:order val="8"/>
          <c:val>
            <c:numRef>
              <c:f>Sheet1!$I$1:$I$29</c:f>
              <c:numCache>
                <c:formatCode>General</c:formatCode>
                <c:ptCount val="29"/>
                <c:pt idx="0">
                  <c:v>1</c:v>
                </c:pt>
              </c:numCache>
            </c:numRef>
          </c:val>
          <c:smooth val="0"/>
        </c:ser>
        <c:dLbls>
          <c:showLegendKey val="0"/>
          <c:showVal val="0"/>
          <c:showCatName val="0"/>
          <c:showSerName val="0"/>
          <c:showPercent val="0"/>
          <c:showBubbleSize val="0"/>
        </c:dLbls>
        <c:marker val="1"/>
        <c:smooth val="0"/>
        <c:axId val="86211200"/>
        <c:axId val="86213376"/>
      </c:lineChart>
      <c:catAx>
        <c:axId val="86211200"/>
        <c:scaling>
          <c:orientation val="minMax"/>
        </c:scaling>
        <c:delete val="0"/>
        <c:axPos val="b"/>
        <c:title>
          <c:tx>
            <c:rich>
              <a:bodyPr/>
              <a:lstStyle/>
              <a:p>
                <a:pPr>
                  <a:defRPr/>
                </a:pPr>
                <a:r>
                  <a:rPr lang="en-US"/>
                  <a:t>Iteration of inner loop</a:t>
                </a:r>
              </a:p>
            </c:rich>
          </c:tx>
          <c:layout>
            <c:manualLayout>
              <c:xMode val="edge"/>
              <c:yMode val="edge"/>
              <c:x val="0.42484677262564402"/>
              <c:y val="0.88640852073097975"/>
            </c:manualLayout>
          </c:layout>
          <c:overlay val="0"/>
        </c:title>
        <c:majorTickMark val="none"/>
        <c:minorTickMark val="none"/>
        <c:tickLblPos val="nextTo"/>
        <c:txPr>
          <a:bodyPr/>
          <a:lstStyle/>
          <a:p>
            <a:pPr>
              <a:defRPr sz="1400"/>
            </a:pPr>
            <a:endParaRPr lang="en-US"/>
          </a:p>
        </c:txPr>
        <c:crossAx val="86213376"/>
        <c:crosses val="autoZero"/>
        <c:auto val="1"/>
        <c:lblAlgn val="ctr"/>
        <c:lblOffset val="100"/>
        <c:tickLblSkip val="1"/>
        <c:noMultiLvlLbl val="0"/>
      </c:catAx>
      <c:valAx>
        <c:axId val="86213376"/>
        <c:scaling>
          <c:orientation val="minMax"/>
        </c:scaling>
        <c:delete val="0"/>
        <c:axPos val="l"/>
        <c:title>
          <c:tx>
            <c:rich>
              <a:bodyPr rot="-5400000" vert="horz"/>
              <a:lstStyle/>
              <a:p>
                <a:pPr>
                  <a:defRPr/>
                </a:pPr>
                <a:r>
                  <a:rPr lang="en-US"/>
                  <a:t>Thousands of changes</a:t>
                </a:r>
              </a:p>
            </c:rich>
          </c:tx>
          <c:layout>
            <c:manualLayout>
              <c:xMode val="edge"/>
              <c:yMode val="edge"/>
              <c:x val="6.018640031107224E-3"/>
              <c:y val="7.5280893910712049E-2"/>
            </c:manualLayout>
          </c:layout>
          <c:overlay val="0"/>
        </c:title>
        <c:numFmt formatCode="General" sourceLinked="1"/>
        <c:majorTickMark val="none"/>
        <c:minorTickMark val="none"/>
        <c:tickLblPos val="nextTo"/>
        <c:crossAx val="86211200"/>
        <c:crosses val="autoZero"/>
        <c:crossBetween val="between"/>
        <c:dispUnits>
          <c:builtInUnit val="thousands"/>
        </c:dispUnits>
      </c:valAx>
    </c:plotArea>
    <c:plotVisOnly val="1"/>
    <c:dispBlanksAs val="gap"/>
    <c:showDLblsOverMax val="0"/>
  </c:chart>
  <c:txPr>
    <a:bodyPr/>
    <a:lstStyle/>
    <a:p>
      <a:pPr>
        <a:defRPr sz="2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CC3666-D2DF-4E43-9DBB-3D4E9C132494}" type="datetimeFigureOut">
              <a:rPr lang="en-US" smtClean="0"/>
              <a:t>1/22/2012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AD15AD-59BB-4950-99B0-74EC112A4D3F}" type="slidenum">
              <a:rPr lang="en-US" smtClean="0"/>
              <a:t>‹#›</a:t>
            </a:fld>
            <a:endParaRPr lang="en-US"/>
          </a:p>
        </p:txBody>
      </p:sp>
    </p:spTree>
    <p:extLst>
      <p:ext uri="{BB962C8B-B14F-4D97-AF65-F5344CB8AC3E}">
        <p14:creationId xmlns:p14="http://schemas.microsoft.com/office/powerpoint/2010/main" val="334202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1</a:t>
            </a:fld>
            <a:endParaRPr lang="en-US"/>
          </a:p>
        </p:txBody>
      </p:sp>
    </p:spTree>
    <p:extLst>
      <p:ext uri="{BB962C8B-B14F-4D97-AF65-F5344CB8AC3E}">
        <p14:creationId xmlns:p14="http://schemas.microsoft.com/office/powerpoint/2010/main" val="2104920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this is the only kind of cycle that we allow in Naiad programs.</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16</a:t>
            </a:fld>
            <a:endParaRPr lang="en-US"/>
          </a:p>
        </p:txBody>
      </p:sp>
    </p:spTree>
    <p:extLst>
      <p:ext uri="{BB962C8B-B14F-4D97-AF65-F5344CB8AC3E}">
        <p14:creationId xmlns:p14="http://schemas.microsoft.com/office/powerpoint/2010/main" val="3378874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min.</a:t>
            </a:r>
          </a:p>
          <a:p>
            <a:endParaRPr lang="en-US" dirty="0" smtClean="0"/>
          </a:p>
          <a:p>
            <a:r>
              <a:rPr lang="en-US" dirty="0" smtClean="0"/>
              <a:t>Note that this is a non-standard kind of min, which suits us as it’s data parallel: it includes selectors to</a:t>
            </a:r>
            <a:r>
              <a:rPr lang="en-US" baseline="0" dirty="0" smtClean="0"/>
              <a:t> get the key and value. Typically there would also be a result selector, but we imply that this is x=&gt;x. If you’re a LINQ </a:t>
            </a:r>
            <a:r>
              <a:rPr lang="en-US" baseline="0" dirty="0" err="1" smtClean="0"/>
              <a:t>afficionado</a:t>
            </a:r>
            <a:r>
              <a:rPr lang="en-US" baseline="0" dirty="0" smtClean="0"/>
              <a:t>, you might imagine this as </a:t>
            </a:r>
            <a:r>
              <a:rPr lang="en-US" baseline="0" dirty="0" err="1" smtClean="0"/>
              <a:t>GroupBy</a:t>
            </a:r>
            <a:r>
              <a:rPr lang="en-US" baseline="0" dirty="0" smtClean="0"/>
              <a:t>(x =&gt; </a:t>
            </a:r>
            <a:r>
              <a:rPr lang="en-US" baseline="0" dirty="0" err="1" smtClean="0"/>
              <a:t>x.first</a:t>
            </a:r>
            <a:r>
              <a:rPr lang="en-US" baseline="0" dirty="0" smtClean="0"/>
              <a:t>).Min(x =&gt; </a:t>
            </a:r>
            <a:r>
              <a:rPr lang="en-US" baseline="0" dirty="0" err="1" smtClean="0"/>
              <a:t>x.second</a:t>
            </a:r>
            <a:r>
              <a:rPr lang="en-US" baseline="0" dirty="0" smtClean="0"/>
              <a:t>).</a:t>
            </a:r>
          </a:p>
          <a:p>
            <a:endParaRPr lang="en-US" baseline="0" dirty="0" smtClean="0"/>
          </a:p>
          <a:p>
            <a:pPr marL="228600" indent="-228600">
              <a:buAutoNum type="arabicPeriod"/>
            </a:pPr>
            <a:r>
              <a:rPr lang="en-US" baseline="0" dirty="0" smtClean="0"/>
              <a:t>New input comes in for key Bob at time 1 with value 16, so we create an entry in the state for it. (This is a simplified view of the state, which also includes a lot more bookkeeping for times). As we only have one record, this is the minimum, so we push it out the output.</a:t>
            </a:r>
          </a:p>
          <a:p>
            <a:pPr marL="228600" indent="-228600">
              <a:buAutoNum type="arabicPeriod"/>
            </a:pPr>
            <a:r>
              <a:rPr lang="en-US" baseline="0" dirty="0" smtClean="0"/>
              <a:t>Let’s say now we get another record for Bob with value 37. It’s larger than the current minimum, so don’t push it out but keep a note of it. Why?</a:t>
            </a:r>
          </a:p>
          <a:p>
            <a:pPr marL="228600" indent="-228600">
              <a:buAutoNum type="arabicPeriod"/>
            </a:pPr>
            <a:r>
              <a:rPr lang="en-US" baseline="0" dirty="0" smtClean="0"/>
              <a:t>Well, Naiad supports mutable inputs, so whoever is producing the data can decide to rescind the original Bob-16 record. She would do this by sending in a negatively-weighted Bob-16 record. When this happens, the state is updated again, 37 becomes the smallest value, so the operator sends two outputs. First it rescinds its previous value for the min, by sending on the negatively-weighted Bob-16 at time 3. Then it emits a new record, saying Bob-37 is the new minimum at time 3.</a:t>
            </a:r>
          </a:p>
          <a:p>
            <a:endParaRPr lang="en-US" baseline="0" dirty="0" smtClean="0"/>
          </a:p>
          <a:p>
            <a:r>
              <a:rPr lang="en-US" baseline="0" dirty="0" smtClean="0"/>
              <a:t>If we get a whole bunch of updates at the same time, we don’t eagerly push out updates, and rather consolidate them until all of the updates at the current time are received. This is conservative – see later.</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17</a:t>
            </a:fld>
            <a:endParaRPr lang="en-US"/>
          </a:p>
        </p:txBody>
      </p:sp>
    </p:spTree>
    <p:extLst>
      <p:ext uri="{BB962C8B-B14F-4D97-AF65-F5344CB8AC3E}">
        <p14:creationId xmlns:p14="http://schemas.microsoft.com/office/powerpoint/2010/main" val="3378874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this is the only kind of cycle that we allow in Naiad programs.</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18</a:t>
            </a:fld>
            <a:endParaRPr lang="en-US"/>
          </a:p>
        </p:txBody>
      </p:sp>
    </p:spTree>
    <p:extLst>
      <p:ext uri="{BB962C8B-B14F-4D97-AF65-F5344CB8AC3E}">
        <p14:creationId xmlns:p14="http://schemas.microsoft.com/office/powerpoint/2010/main" val="33788740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Essentially, time only</a:t>
            </a:r>
            <a:r>
              <a:rPr lang="en-US" baseline="0" dirty="0" smtClean="0"/>
              <a:t> increases along a path, and strictly increases on a cycle.</a:t>
            </a:r>
            <a:endParaRPr lang="en-US" dirty="0" smtClean="0"/>
          </a:p>
          <a:p>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19</a:t>
            </a:fld>
            <a:endParaRPr lang="en-US"/>
          </a:p>
        </p:txBody>
      </p:sp>
    </p:spTree>
    <p:extLst>
      <p:ext uri="{BB962C8B-B14F-4D97-AF65-F5344CB8AC3E}">
        <p14:creationId xmlns:p14="http://schemas.microsoft.com/office/powerpoint/2010/main" val="27856247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err="1" smtClean="0"/>
                  <a:t>incrementer</a:t>
                </a:r>
                <a:r>
                  <a:rPr lang="en-US" dirty="0" smtClean="0"/>
                  <a:t> accumulates records at each time, and iteration terminates at the first time </a:t>
                </a:r>
                <a14:m>
                  <m:oMath xmlns:m="http://schemas.openxmlformats.org/officeDocument/2006/math">
                    <m:d>
                      <m:dPr>
                        <m:ctrlPr>
                          <a:rPr lang="en-US" i="1" dirty="0" smtClean="0">
                            <a:latin typeface="Cambria Math"/>
                          </a:rPr>
                        </m:ctrlPr>
                      </m:dPr>
                      <m:e>
                        <m:r>
                          <a:rPr lang="en-US" i="1" dirty="0" err="1" smtClean="0">
                            <a:latin typeface="Cambria Math"/>
                          </a:rPr>
                          <m:t>𝑖</m:t>
                        </m:r>
                        <m:r>
                          <a:rPr lang="en-US" i="1" dirty="0" err="1" smtClean="0">
                            <a:latin typeface="Cambria Math"/>
                          </a:rPr>
                          <m:t>,</m:t>
                        </m:r>
                        <m:r>
                          <a:rPr lang="en-US" i="1" dirty="0" err="1" smtClean="0">
                            <a:latin typeface="Cambria Math"/>
                          </a:rPr>
                          <m:t>𝑗</m:t>
                        </m:r>
                      </m:e>
                    </m:d>
                  </m:oMath>
                </a14:m>
                <a:r>
                  <a:rPr lang="en-US" dirty="0" smtClean="0"/>
                  <a:t> for which no records are produced</a:t>
                </a:r>
              </a:p>
            </p:txBody>
          </p:sp>
        </mc:Choice>
        <mc:Fallback xmlns="">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The </a:t>
                </a:r>
                <a:r>
                  <a:rPr lang="en-US" dirty="0" err="1" smtClean="0"/>
                  <a:t>incrementer</a:t>
                </a:r>
                <a:r>
                  <a:rPr lang="en-US" dirty="0" smtClean="0"/>
                  <a:t> accumulates records at each time, and iteration terminates at the first time </a:t>
                </a:r>
                <a:r>
                  <a:rPr lang="en-US" i="0" dirty="0" smtClean="0">
                    <a:latin typeface="Cambria Math"/>
                  </a:rPr>
                  <a:t>(</a:t>
                </a:r>
                <a:r>
                  <a:rPr lang="en-US" i="0" dirty="0" err="1" smtClean="0">
                    <a:latin typeface="Cambria Math"/>
                  </a:rPr>
                  <a:t>𝑖,𝑗)</a:t>
                </a:r>
                <a:r>
                  <a:rPr lang="en-US" dirty="0" smtClean="0"/>
                  <a:t> for which no records are </a:t>
                </a:r>
                <a:r>
                  <a:rPr lang="en-US" dirty="0" smtClean="0"/>
                  <a:t>produced</a:t>
                </a:r>
                <a:endParaRPr lang="en-US" dirty="0" smtClean="0"/>
              </a:p>
            </p:txBody>
          </p:sp>
        </mc:Fallback>
      </mc:AlternateContent>
      <p:sp>
        <p:nvSpPr>
          <p:cNvPr id="4" name="Slide Number Placeholder 3"/>
          <p:cNvSpPr>
            <a:spLocks noGrp="1"/>
          </p:cNvSpPr>
          <p:nvPr>
            <p:ph type="sldNum" sz="quarter" idx="10"/>
          </p:nvPr>
        </p:nvSpPr>
        <p:spPr/>
        <p:txBody>
          <a:bodyPr/>
          <a:lstStyle/>
          <a:p>
            <a:fld id="{A1AD15AD-59BB-4950-99B0-74EC112A4D3F}" type="slidenum">
              <a:rPr lang="en-US" smtClean="0"/>
              <a:t>20</a:t>
            </a:fld>
            <a:endParaRPr lang="en-US"/>
          </a:p>
        </p:txBody>
      </p:sp>
    </p:spTree>
    <p:extLst>
      <p:ext uri="{BB962C8B-B14F-4D97-AF65-F5344CB8AC3E}">
        <p14:creationId xmlns:p14="http://schemas.microsoft.com/office/powerpoint/2010/main" val="1941711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perhaps the most important slide in the deck: it explains what happens when</a:t>
            </a:r>
            <a:r>
              <a:rPr lang="en-US" baseline="0" dirty="0" smtClean="0"/>
              <a:t> (click), input x arrives at time </a:t>
            </a:r>
            <a:r>
              <a:rPr lang="en-US" baseline="0" dirty="0" err="1" smtClean="0"/>
              <a:t>i</a:t>
            </a:r>
            <a:r>
              <a:rPr lang="en-US" baseline="0" dirty="0" smtClean="0"/>
              <a:t> to a fixed point computation.</a:t>
            </a:r>
          </a:p>
          <a:p>
            <a:endParaRPr lang="en-US" baseline="0" dirty="0" smtClean="0"/>
          </a:p>
          <a:p>
            <a:r>
              <a:rPr lang="en-US" baseline="0" dirty="0" smtClean="0"/>
              <a:t>So as I said earlier, when </a:t>
            </a:r>
            <a:r>
              <a:rPr lang="en-US" baseline="0" dirty="0" err="1" smtClean="0"/>
              <a:t>x@i</a:t>
            </a:r>
            <a:r>
              <a:rPr lang="en-US" baseline="0" dirty="0" smtClean="0"/>
              <a:t> comes along, the ingress vertex emits x@(i,0) and negative x@(i,1). To simplify the illustration, I’ve put –x@(i,0) right before the </a:t>
            </a:r>
            <a:r>
              <a:rPr lang="en-US" baseline="0" dirty="0" err="1" smtClean="0"/>
              <a:t>incrementer</a:t>
            </a:r>
            <a:r>
              <a:rPr lang="en-US" baseline="0" dirty="0" smtClean="0"/>
              <a:t>, which is equivalent to –x@(i,1).</a:t>
            </a:r>
          </a:p>
          <a:p>
            <a:endParaRPr lang="en-US" baseline="0" dirty="0" smtClean="0"/>
          </a:p>
          <a:p>
            <a:r>
              <a:rPr lang="en-US" baseline="0" dirty="0" smtClean="0"/>
              <a:t>We schedule in time order, so the earliest records are on the input to f, and this produces f(x)@(i,0) on the output of f. This also gets copied to the feedback edge. On the feedback edge we now have –x + f(x) @(i,0) which the </a:t>
            </a:r>
            <a:r>
              <a:rPr lang="en-US" baseline="0" dirty="0" err="1" smtClean="0"/>
              <a:t>incrementer</a:t>
            </a:r>
            <a:r>
              <a:rPr lang="en-US" baseline="0" dirty="0" smtClean="0"/>
              <a:t> turns into (f(x)-x)@(i,1).</a:t>
            </a:r>
          </a:p>
          <a:p>
            <a:endParaRPr lang="en-US" baseline="0" dirty="0" smtClean="0"/>
          </a:p>
          <a:p>
            <a:r>
              <a:rPr lang="en-US" dirty="0" smtClean="0"/>
              <a:t>This</a:t>
            </a:r>
            <a:r>
              <a:rPr lang="en-US" baseline="0" dirty="0" smtClean="0"/>
              <a:t> gets added in to the input to f. Before the input was x; now it’s x + f(x) – x… which is exactly f(x). Remember how we deal with changes to the input. The new output, at time (i,1) is f(f(x)) [the new output] minus f(x) [the old output]. Let’s write that as f^2(x)-f(x). If at this point we consolidate the output differences, we get f^2(x), which is just what we want!</a:t>
            </a:r>
          </a:p>
          <a:p>
            <a:endParaRPr lang="en-US" baseline="0" dirty="0" smtClean="0"/>
          </a:p>
          <a:p>
            <a:r>
              <a:rPr lang="en-US" baseline="0" dirty="0" smtClean="0"/>
              <a:t>Now the cycle is well established. F^2(x)-f(x) gets fed to the </a:t>
            </a:r>
            <a:r>
              <a:rPr lang="en-US" baseline="0" dirty="0" err="1" smtClean="0"/>
              <a:t>incrementer</a:t>
            </a:r>
            <a:r>
              <a:rPr lang="en-US" baseline="0" dirty="0" smtClean="0"/>
              <a:t>, which increments its time to (i,2). The f(x) and the x terms cancel, so the new input to f is f^2(x). This goes on and on, until the additional input to f [point to bottom-left corner] becomes empty. At this point, we stop scheduling the f vertex, and run the egress node, which consolidates things – adds up all of the differences – and emits the fixed point.</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21</a:t>
            </a:fld>
            <a:endParaRPr lang="en-US"/>
          </a:p>
        </p:txBody>
      </p:sp>
    </p:spTree>
    <p:extLst>
      <p:ext uri="{BB962C8B-B14F-4D97-AF65-F5344CB8AC3E}">
        <p14:creationId xmlns:p14="http://schemas.microsoft.com/office/powerpoint/2010/main" val="3378874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23</a:t>
            </a:fld>
            <a:endParaRPr lang="en-US"/>
          </a:p>
        </p:txBody>
      </p:sp>
    </p:spTree>
    <p:extLst>
      <p:ext uri="{BB962C8B-B14F-4D97-AF65-F5344CB8AC3E}">
        <p14:creationId xmlns:p14="http://schemas.microsoft.com/office/powerpoint/2010/main" val="891936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CC:</a:t>
            </a:r>
            <a:r>
              <a:rPr lang="en-US" baseline="0" dirty="0" smtClean="0"/>
              <a:t> undirected graph, on a directed graph only determines reachability</a:t>
            </a:r>
          </a:p>
          <a:p>
            <a:r>
              <a:rPr lang="en-US" baseline="0" dirty="0" smtClean="0"/>
              <a:t>SCC: directed graph, removes edges if not in same strongly connected component, </a:t>
            </a:r>
            <a:r>
              <a:rPr lang="en-US" baseline="0" dirty="0" err="1" smtClean="0"/>
              <a:t>ie</a:t>
            </a:r>
            <a:r>
              <a:rPr lang="en-US" baseline="0" dirty="0" smtClean="0"/>
              <a:t> forward or backward reachability returns different node names for 2 components, converges to the edges in the same component</a:t>
            </a:r>
            <a:endParaRPr lang="en-US" dirty="0"/>
          </a:p>
        </p:txBody>
      </p:sp>
      <p:sp>
        <p:nvSpPr>
          <p:cNvPr id="4" name="Slide Number Placeholder 3"/>
          <p:cNvSpPr>
            <a:spLocks noGrp="1"/>
          </p:cNvSpPr>
          <p:nvPr>
            <p:ph type="sldNum" sz="quarter" idx="10"/>
          </p:nvPr>
        </p:nvSpPr>
        <p:spPr/>
        <p:txBody>
          <a:bodyPr/>
          <a:lstStyle/>
          <a:p>
            <a:fld id="{AF093AE8-D642-4441-9542-EDF3A027D9F2}" type="slidenum">
              <a:rPr lang="en-US" smtClean="0"/>
              <a:t>25</a:t>
            </a:fld>
            <a:endParaRPr lang="en-US"/>
          </a:p>
        </p:txBody>
      </p:sp>
    </p:spTree>
    <p:extLst>
      <p:ext uri="{BB962C8B-B14F-4D97-AF65-F5344CB8AC3E}">
        <p14:creationId xmlns:p14="http://schemas.microsoft.com/office/powerpoint/2010/main" val="2479003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THESE NUMBERS READABLE</a:t>
            </a:r>
            <a:endParaRPr lang="en-US" dirty="0"/>
          </a:p>
        </p:txBody>
      </p:sp>
      <p:sp>
        <p:nvSpPr>
          <p:cNvPr id="4" name="Slide Number Placeholder 3"/>
          <p:cNvSpPr>
            <a:spLocks noGrp="1"/>
          </p:cNvSpPr>
          <p:nvPr>
            <p:ph type="sldNum" sz="quarter" idx="10"/>
          </p:nvPr>
        </p:nvSpPr>
        <p:spPr/>
        <p:txBody>
          <a:bodyPr/>
          <a:lstStyle/>
          <a:p>
            <a:fld id="{AF093AE8-D642-4441-9542-EDF3A027D9F2}" type="slidenum">
              <a:rPr lang="en-US" smtClean="0"/>
              <a:t>26</a:t>
            </a:fld>
            <a:endParaRPr lang="en-US"/>
          </a:p>
        </p:txBody>
      </p:sp>
    </p:spTree>
    <p:extLst>
      <p:ext uri="{BB962C8B-B14F-4D97-AF65-F5344CB8AC3E}">
        <p14:creationId xmlns:p14="http://schemas.microsoft.com/office/powerpoint/2010/main" val="20075981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Absolute running time is about 10 times faster for </a:t>
            </a:r>
            <a:r>
              <a:rPr lang="en-US" dirty="0" err="1" smtClean="0"/>
              <a:t>OpenMP</a:t>
            </a:r>
            <a:r>
              <a:rPr lang="en-US" dirty="0" smtClean="0"/>
              <a:t>, using half</a:t>
            </a:r>
            <a:r>
              <a:rPr lang="en-US" baseline="0" dirty="0" smtClean="0"/>
              <a:t> the memory on 48 cores.</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28</a:t>
            </a:fld>
            <a:endParaRPr lang="en-US"/>
          </a:p>
        </p:txBody>
      </p:sp>
    </p:spTree>
    <p:extLst>
      <p:ext uri="{BB962C8B-B14F-4D97-AF65-F5344CB8AC3E}">
        <p14:creationId xmlns:p14="http://schemas.microsoft.com/office/powerpoint/2010/main" val="1900494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2</a:t>
            </a:fld>
            <a:endParaRPr lang="en-US"/>
          </a:p>
        </p:txBody>
      </p:sp>
    </p:spTree>
    <p:extLst>
      <p:ext uri="{BB962C8B-B14F-4D97-AF65-F5344CB8AC3E}">
        <p14:creationId xmlns:p14="http://schemas.microsoft.com/office/powerpoint/2010/main" val="9243152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if (val == old) will be true if the CAS succeeds</a:t>
            </a:r>
            <a:r>
              <a:rPr lang="en-US" baseline="0" smtClean="0"/>
              <a:t> in updating v-&gt;d</a:t>
            </a:r>
          </a:p>
          <a:p>
            <a:endParaRPr lang="en-US" baseline="0" smtClean="0"/>
          </a:p>
          <a:p>
            <a:r>
              <a:rPr lang="en-US" baseline="0" smtClean="0"/>
              <a:t>sort edges by destination node to improve locality</a:t>
            </a:r>
          </a:p>
          <a:p>
            <a:r>
              <a:rPr lang="en-US" baseline="0" smtClean="0"/>
              <a:t>use CAS not Critical Section</a:t>
            </a:r>
          </a:p>
          <a:p>
            <a:endParaRPr lang="en-US" baseline="0" smtClean="0"/>
          </a:p>
          <a:p>
            <a:r>
              <a:rPr lang="en-US" baseline="0" smtClean="0"/>
              <a:t>in testing it turned out that this version worked better than only looking at the edges for nodes that are under consideration: even though less data touched, ran slower.  Naive version is a sequential scan, so good for prefetching.</a:t>
            </a:r>
            <a:endParaRPr lang="en-US"/>
          </a:p>
        </p:txBody>
      </p:sp>
      <p:sp>
        <p:nvSpPr>
          <p:cNvPr id="4" name="Slide Number Placeholder 3"/>
          <p:cNvSpPr>
            <a:spLocks noGrp="1"/>
          </p:cNvSpPr>
          <p:nvPr>
            <p:ph type="sldNum" sz="quarter" idx="10"/>
          </p:nvPr>
        </p:nvSpPr>
        <p:spPr/>
        <p:txBody>
          <a:bodyPr/>
          <a:lstStyle/>
          <a:p>
            <a:fld id="{AF093AE8-D642-4441-9542-EDF3A027D9F2}" type="slidenum">
              <a:rPr lang="en-US" smtClean="0"/>
              <a:t>29</a:t>
            </a:fld>
            <a:endParaRPr lang="en-US"/>
          </a:p>
        </p:txBody>
      </p:sp>
    </p:spTree>
    <p:extLst>
      <p:ext uri="{BB962C8B-B14F-4D97-AF65-F5344CB8AC3E}">
        <p14:creationId xmlns:p14="http://schemas.microsoft.com/office/powerpoint/2010/main" val="39599137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Bottom 1 thread; top 48</a:t>
            </a:r>
            <a:r>
              <a:rPr lang="en-US" baseline="0" dirty="0" smtClean="0"/>
              <a:t> threads. Note the </a:t>
            </a:r>
            <a:r>
              <a:rPr lang="en-US" baseline="0" dirty="0" err="1" smtClean="0"/>
              <a:t>the</a:t>
            </a:r>
            <a:r>
              <a:rPr lang="en-US" baseline="0" dirty="0" smtClean="0"/>
              <a:t> x axis is </a:t>
            </a:r>
            <a:r>
              <a:rPr lang="en-US" baseline="0" dirty="0" err="1" smtClean="0"/>
              <a:t>logscale</a:t>
            </a:r>
            <a:r>
              <a:rPr lang="en-US" baseline="0" dirty="0" smtClean="0"/>
              <a:t>, so speedup is pretty good.</a:t>
            </a:r>
          </a:p>
          <a:p>
            <a:endParaRPr lang="en-US" baseline="0" dirty="0" smtClean="0"/>
          </a:p>
          <a:p>
            <a:r>
              <a:rPr lang="en-US" baseline="0" dirty="0" smtClean="0"/>
              <a:t>Main takeaway: making an incremental update is almost always faster than doing a full </a:t>
            </a:r>
            <a:r>
              <a:rPr lang="en-US" baseline="0" dirty="0" err="1" smtClean="0"/>
              <a:t>recompute</a:t>
            </a:r>
            <a:r>
              <a:rPr lang="en-US" baseline="0" dirty="0" smtClean="0"/>
              <a:t> (speculate that the long tail on 48 cores is GC intrusion). Very small updates are faster on a single core because there’s a bunch of synchronization overhead. Larger batches are faster on more cores because there’s more work to do and hence parallelize.</a:t>
            </a:r>
            <a:endParaRPr lang="en-US" dirty="0"/>
          </a:p>
        </p:txBody>
      </p:sp>
      <p:sp>
        <p:nvSpPr>
          <p:cNvPr id="4" name="Slide Number Placeholder 3"/>
          <p:cNvSpPr>
            <a:spLocks noGrp="1"/>
          </p:cNvSpPr>
          <p:nvPr>
            <p:ph type="sldNum" sz="quarter" idx="10"/>
          </p:nvPr>
        </p:nvSpPr>
        <p:spPr/>
        <p:txBody>
          <a:bodyPr/>
          <a:lstStyle/>
          <a:p>
            <a:fld id="{AF093AE8-D642-4441-9542-EDF3A027D9F2}" type="slidenum">
              <a:rPr lang="en-US" smtClean="0"/>
              <a:t>31</a:t>
            </a:fld>
            <a:endParaRPr lang="en-US"/>
          </a:p>
        </p:txBody>
      </p:sp>
    </p:spTree>
    <p:extLst>
      <p:ext uri="{BB962C8B-B14F-4D97-AF65-F5344CB8AC3E}">
        <p14:creationId xmlns:p14="http://schemas.microsoft.com/office/powerpoint/2010/main" val="2993732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a:t>
            </a:r>
            <a:r>
              <a:rPr lang="en-US" baseline="0" dirty="0" smtClean="0"/>
              <a:t> examples of prioritization. First is connected components, which prioritizes so as to choose only the best component to handle at once. Cuts out a huge amount of wasted work.</a:t>
            </a:r>
          </a:p>
          <a:p>
            <a:endParaRPr lang="en-US" baseline="0" dirty="0" smtClean="0"/>
          </a:p>
          <a:p>
            <a:r>
              <a:rPr lang="en-US" baseline="0" dirty="0" smtClean="0"/>
              <a:t>Applying the same technique to SCC yields a more modest improvement.</a:t>
            </a:r>
          </a:p>
          <a:p>
            <a:endParaRPr lang="en-US" baseline="0" dirty="0" smtClean="0"/>
          </a:p>
          <a:p>
            <a:r>
              <a:rPr lang="en-US" baseline="0" dirty="0" smtClean="0"/>
              <a:t>The SSSP example is </a:t>
            </a:r>
            <a:r>
              <a:rPr lang="en-US" baseline="0" dirty="0" err="1" smtClean="0"/>
              <a:t>kinda</a:t>
            </a:r>
            <a:r>
              <a:rPr lang="en-US" baseline="0" dirty="0" smtClean="0"/>
              <a:t> </a:t>
            </a:r>
            <a:r>
              <a:rPr lang="en-US" baseline="0" dirty="0" err="1" smtClean="0"/>
              <a:t>pessimal</a:t>
            </a:r>
            <a:r>
              <a:rPr lang="en-US" baseline="0" dirty="0" smtClean="0"/>
              <a:t>: it processes paths in order of length from the source, and we constructed it so that the </a:t>
            </a:r>
            <a:r>
              <a:rPr lang="en-US" baseline="0" dirty="0" err="1" smtClean="0"/>
              <a:t>prioritzation</a:t>
            </a:r>
            <a:r>
              <a:rPr lang="en-US" baseline="0" dirty="0" smtClean="0"/>
              <a:t> is very fine-grained (not much work for each priority step).</a:t>
            </a:r>
          </a:p>
          <a:p>
            <a:endParaRPr lang="en-US" baseline="0" dirty="0" smtClean="0"/>
          </a:p>
          <a:p>
            <a:r>
              <a:rPr lang="en-US" baseline="0" dirty="0" smtClean="0"/>
              <a:t>In all cases, the improvement tales off as we employ more cores. That’s because prioritization and data-parallelism are fundamentally at odds with each other: prioritization aims to reduce the amount of work (on the basis that it’ll probably be wasted effort), but that means that Dr. Amdahl bites us.</a:t>
            </a:r>
            <a:endParaRPr lang="en-US" dirty="0"/>
          </a:p>
        </p:txBody>
      </p:sp>
      <p:sp>
        <p:nvSpPr>
          <p:cNvPr id="4" name="Slide Number Placeholder 3"/>
          <p:cNvSpPr>
            <a:spLocks noGrp="1"/>
          </p:cNvSpPr>
          <p:nvPr>
            <p:ph type="sldNum" sz="quarter" idx="10"/>
          </p:nvPr>
        </p:nvSpPr>
        <p:spPr/>
        <p:txBody>
          <a:bodyPr/>
          <a:lstStyle/>
          <a:p>
            <a:fld id="{AF093AE8-D642-4441-9542-EDF3A027D9F2}" type="slidenum">
              <a:rPr lang="en-US" smtClean="0"/>
              <a:t>32</a:t>
            </a:fld>
            <a:endParaRPr lang="en-US"/>
          </a:p>
        </p:txBody>
      </p:sp>
    </p:spTree>
    <p:extLst>
      <p:ext uri="{BB962C8B-B14F-4D97-AF65-F5344CB8AC3E}">
        <p14:creationId xmlns:p14="http://schemas.microsoft.com/office/powerpoint/2010/main" val="2585120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r>
              <a:rPr lang="en-US" baseline="0" dirty="0" smtClean="0"/>
              <a:t>The main innovations in Naiad come from exploiting knowledge about program data to improve the performance of execution:</a:t>
            </a:r>
          </a:p>
          <a:p>
            <a:pPr marL="171450" indent="-171450">
              <a:buFont typeface="Arial" pitchFamily="34" charset="0"/>
              <a:buChar char="•"/>
            </a:pPr>
            <a:r>
              <a:rPr lang="en-US" baseline="0" dirty="0" smtClean="0"/>
              <a:t>Declarative syntax for iteration</a:t>
            </a:r>
          </a:p>
          <a:p>
            <a:pPr marL="171450" indent="-171450">
              <a:buFont typeface="Arial" pitchFamily="34" charset="0"/>
              <a:buChar char="•"/>
            </a:pPr>
            <a:r>
              <a:rPr lang="en-US" dirty="0" smtClean="0"/>
              <a:t>Data as </a:t>
            </a:r>
            <a:r>
              <a:rPr lang="en-US" dirty="0" err="1" smtClean="0"/>
              <a:t>time</a:t>
            </a:r>
            <a:r>
              <a:rPr lang="en-US" baseline="0" dirty="0" err="1" smtClean="0"/>
              <a:t>stamped</a:t>
            </a:r>
            <a:r>
              <a:rPr lang="en-US" baseline="0" dirty="0" smtClean="0"/>
              <a:t> records</a:t>
            </a:r>
          </a:p>
          <a:p>
            <a:pPr marL="171450" indent="-171450">
              <a:buFont typeface="Arial" pitchFamily="34" charset="0"/>
              <a:buChar char="•"/>
            </a:pPr>
            <a:r>
              <a:rPr lang="en-US" baseline="0" dirty="0" smtClean="0"/>
              <a:t>Deterministic cycles in the dataflow graph</a:t>
            </a:r>
          </a:p>
          <a:p>
            <a:pPr marL="171450" indent="-171450">
              <a:buFont typeface="Arial" pitchFamily="34" charset="0"/>
              <a:buChar char="•"/>
            </a:pPr>
            <a:r>
              <a:rPr lang="en-US" baseline="0" dirty="0" smtClean="0"/>
              <a:t>Incremental support</a:t>
            </a:r>
          </a:p>
          <a:p>
            <a:pPr marL="171450" indent="-171450">
              <a:buFont typeface="Arial" pitchFamily="34" charset="0"/>
              <a:buChar char="•"/>
            </a:pPr>
            <a:r>
              <a:rPr lang="en-US" baseline="0" dirty="0" smtClean="0"/>
              <a:t>Mutable inputs support</a:t>
            </a:r>
            <a:endParaRPr lang="en-US" dirty="0" smtClean="0"/>
          </a:p>
          <a:p>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4</a:t>
            </a:fld>
            <a:endParaRPr lang="en-US"/>
          </a:p>
        </p:txBody>
      </p:sp>
    </p:spTree>
    <p:extLst>
      <p:ext uri="{BB962C8B-B14F-4D97-AF65-F5344CB8AC3E}">
        <p14:creationId xmlns:p14="http://schemas.microsoft.com/office/powerpoint/2010/main" val="1246250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5</a:t>
            </a:fld>
            <a:endParaRPr lang="en-US"/>
          </a:p>
        </p:txBody>
      </p:sp>
    </p:spTree>
    <p:extLst>
      <p:ext uri="{BB962C8B-B14F-4D97-AF65-F5344CB8AC3E}">
        <p14:creationId xmlns:p14="http://schemas.microsoft.com/office/powerpoint/2010/main" val="2252653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Now if you’re computing the fixed point of F, and that fixed point exists, there</a:t>
            </a:r>
            <a:r>
              <a:rPr lang="en-US" baseline="0" dirty="0" smtClean="0"/>
              <a:t> will come a point when f^{i+1}(x) equals </a:t>
            </a:r>
            <a:r>
              <a:rPr lang="en-US" baseline="0" dirty="0" err="1" smtClean="0"/>
              <a:t>f^i</a:t>
            </a:r>
            <a:r>
              <a:rPr lang="en-US" baseline="0" dirty="0" smtClean="0"/>
              <a:t>(x).</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7</a:t>
            </a:fld>
            <a:endParaRPr lang="en-US"/>
          </a:p>
        </p:txBody>
      </p:sp>
    </p:spTree>
    <p:extLst>
      <p:ext uri="{BB962C8B-B14F-4D97-AF65-F5344CB8AC3E}">
        <p14:creationId xmlns:p14="http://schemas.microsoft.com/office/powerpoint/2010/main" val="4147160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8</a:t>
            </a:fld>
            <a:endParaRPr lang="en-US"/>
          </a:p>
        </p:txBody>
      </p:sp>
    </p:spTree>
    <p:extLst>
      <p:ext uri="{BB962C8B-B14F-4D97-AF65-F5344CB8AC3E}">
        <p14:creationId xmlns:p14="http://schemas.microsoft.com/office/powerpoint/2010/main" val="3161754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Strongly</a:t>
            </a:r>
            <a:r>
              <a:rPr lang="en-US" baseline="0" dirty="0" smtClean="0"/>
              <a:t> connected components has an outer loop and an inner loop.</a:t>
            </a:r>
          </a:p>
          <a:p>
            <a:endParaRPr lang="en-US" baseline="0" dirty="0" smtClean="0"/>
          </a:p>
          <a:p>
            <a:r>
              <a:rPr lang="en-US" baseline="0" dirty="0" smtClean="0"/>
              <a:t>Here’s what happens in the first iteration of the outer loop: at first a lot of things change, then it flattens out for a while, and finally there’s a quite-long tail where very little happens each round.</a:t>
            </a:r>
          </a:p>
          <a:p>
            <a:endParaRPr lang="en-US" baseline="0" dirty="0" smtClean="0"/>
          </a:p>
          <a:p>
            <a:r>
              <a:rPr lang="en-US" baseline="0" dirty="0" smtClean="0"/>
              <a:t>In the second outer loop iteration, there’s less work to begin with, and it actually increases a bit, before tailing off as before.</a:t>
            </a:r>
          </a:p>
          <a:p>
            <a:endParaRPr lang="en-US" baseline="0" dirty="0" smtClean="0"/>
          </a:p>
          <a:p>
            <a:r>
              <a:rPr lang="en-US" baseline="0" dirty="0" smtClean="0"/>
              <a:t>In the third outer loop iteration, there’s hardly anything, and the inner loop terminates much sooner. And so on for nine iterations of the outer loop. The problem with many existing iterative frameworks is that they reprocess the whole data set for each inner loop iteration, which means they waste a lot of time </a:t>
            </a:r>
            <a:r>
              <a:rPr lang="en-US" baseline="0" dirty="0" err="1" smtClean="0"/>
              <a:t>recomputing</a:t>
            </a:r>
            <a:r>
              <a:rPr lang="en-US" baseline="0" dirty="0" smtClean="0"/>
              <a:t> things that haven’t changed.</a:t>
            </a:r>
          </a:p>
          <a:p>
            <a:endParaRPr lang="en-US" baseline="0" dirty="0" smtClean="0"/>
          </a:p>
          <a:p>
            <a:r>
              <a:rPr lang="en-US" dirty="0" smtClean="0"/>
              <a:t>The</a:t>
            </a:r>
            <a:r>
              <a:rPr lang="en-US" baseline="0" dirty="0" smtClean="0"/>
              <a:t> main idea in Naiad is to make the notion of “change” between iterations first class, and we do that with the “differential data model”.</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9</a:t>
            </a:fld>
            <a:endParaRPr lang="en-US"/>
          </a:p>
        </p:txBody>
      </p:sp>
    </p:spTree>
    <p:extLst>
      <p:ext uri="{BB962C8B-B14F-4D97-AF65-F5344CB8AC3E}">
        <p14:creationId xmlns:p14="http://schemas.microsoft.com/office/powerpoint/2010/main" val="29522556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Like many data-parallel frameworks, the fundamental data type in Naiad is a collection. Naiad collections are</a:t>
            </a:r>
            <a:r>
              <a:rPr lang="en-US" baseline="0" dirty="0" smtClean="0"/>
              <a:t> special because they are time varying. For now, let’s assume a time line with logical timestamps t_1 and t_2, where t_1 precedes t_2. (In general, Naiad logical time can form a lattice, but that’s not </a:t>
            </a:r>
            <a:r>
              <a:rPr lang="en-US" baseline="0" smtClean="0"/>
              <a:t>important right now.)</a:t>
            </a:r>
            <a:endParaRPr lang="en-US" dirty="0" smtClean="0"/>
          </a:p>
        </p:txBody>
      </p:sp>
      <p:sp>
        <p:nvSpPr>
          <p:cNvPr id="4" name="Slide Number Placeholder 3"/>
          <p:cNvSpPr>
            <a:spLocks noGrp="1"/>
          </p:cNvSpPr>
          <p:nvPr>
            <p:ph type="sldNum" sz="quarter" idx="10"/>
          </p:nvPr>
        </p:nvSpPr>
        <p:spPr/>
        <p:txBody>
          <a:bodyPr/>
          <a:lstStyle/>
          <a:p>
            <a:fld id="{A1AD15AD-59BB-4950-99B0-74EC112A4D3F}" type="slidenum">
              <a:rPr lang="en-US" smtClean="0"/>
              <a:t>10</a:t>
            </a:fld>
            <a:endParaRPr lang="en-US"/>
          </a:p>
        </p:txBody>
      </p:sp>
    </p:spTree>
    <p:extLst>
      <p:ext uri="{BB962C8B-B14F-4D97-AF65-F5344CB8AC3E}">
        <p14:creationId xmlns:p14="http://schemas.microsoft.com/office/powerpoint/2010/main" val="3228921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let’s see what happens when we allow the input collection to vary. Here,</a:t>
            </a:r>
            <a:r>
              <a:rPr lang="en-US" baseline="0" dirty="0" smtClean="0"/>
              <a:t> I’m going to assume that f is totally opaque.</a:t>
            </a:r>
          </a:p>
          <a:p>
            <a:endParaRPr lang="en-US" baseline="0" dirty="0" smtClean="0"/>
          </a:p>
          <a:p>
            <a:r>
              <a:rPr lang="en-US" baseline="0" dirty="0" smtClean="0"/>
              <a:t>We start at time 1 with an input x. Straightforwardly enough, this results in the output f(x) at time 1.</a:t>
            </a:r>
          </a:p>
          <a:p>
            <a:endParaRPr lang="en-US" baseline="0" dirty="0" smtClean="0"/>
          </a:p>
          <a:p>
            <a:r>
              <a:rPr lang="en-US" baseline="0" dirty="0" smtClean="0"/>
              <a:t>At time 2, we add delta to the input. What happens? Well the desired output is f(</a:t>
            </a:r>
            <a:r>
              <a:rPr lang="en-US" baseline="0" dirty="0" err="1" smtClean="0"/>
              <a:t>x+delta</a:t>
            </a:r>
            <a:r>
              <a:rPr lang="en-US" baseline="0" dirty="0" smtClean="0"/>
              <a:t>), but the operator’s already output f(x), so it has to rescind it. This means that the output at time 2 is f(</a:t>
            </a:r>
            <a:r>
              <a:rPr lang="en-US" baseline="0" dirty="0" err="1" smtClean="0"/>
              <a:t>x+d</a:t>
            </a:r>
            <a:r>
              <a:rPr lang="en-US" baseline="0" dirty="0" smtClean="0"/>
              <a:t>) – f(x).</a:t>
            </a:r>
          </a:p>
          <a:p>
            <a:endParaRPr lang="en-US" baseline="0" dirty="0" smtClean="0"/>
          </a:p>
          <a:p>
            <a:r>
              <a:rPr lang="en-US" baseline="0" dirty="0" smtClean="0"/>
              <a:t>Now at time 3 we add epsilon to the input. The same thing happens: we emit f(</a:t>
            </a:r>
            <a:r>
              <a:rPr lang="en-US" baseline="0" dirty="0" err="1" smtClean="0"/>
              <a:t>x+d+e</a:t>
            </a:r>
            <a:r>
              <a:rPr lang="en-US" baseline="0" dirty="0" smtClean="0"/>
              <a:t>) and rescind the previous output f(</a:t>
            </a:r>
            <a:r>
              <a:rPr lang="en-US" baseline="0" dirty="0" err="1" smtClean="0"/>
              <a:t>x+d</a:t>
            </a:r>
            <a:r>
              <a:rPr lang="en-US" baseline="0" dirty="0" smtClean="0"/>
              <a:t>).</a:t>
            </a:r>
          </a:p>
          <a:p>
            <a:endParaRPr lang="en-US" baseline="0" dirty="0" smtClean="0"/>
          </a:p>
          <a:p>
            <a:r>
              <a:rPr lang="en-US" baseline="0" dirty="0" smtClean="0"/>
              <a:t>This might seem like a load of work, but many of the operators we have to deal with are linear. That is to say (click) that f(</a:t>
            </a:r>
            <a:r>
              <a:rPr lang="en-US" baseline="0" dirty="0" err="1" smtClean="0"/>
              <a:t>x+d</a:t>
            </a:r>
            <a:r>
              <a:rPr lang="en-US" baseline="0" dirty="0" smtClean="0"/>
              <a:t>) = f(x) + f(d). This simplifies the computation greatly: if f is linear here, we can rewrite f(</a:t>
            </a:r>
            <a:r>
              <a:rPr lang="en-US" baseline="0" dirty="0" err="1" smtClean="0"/>
              <a:t>x+d</a:t>
            </a:r>
            <a:r>
              <a:rPr lang="en-US" baseline="0" dirty="0" smtClean="0"/>
              <a:t>) so that the f(x) terms cancel at time 2, and the f(</a:t>
            </a:r>
            <a:r>
              <a:rPr lang="en-US" baseline="0" dirty="0" err="1" smtClean="0"/>
              <a:t>x+d</a:t>
            </a:r>
            <a:r>
              <a:rPr lang="en-US" baseline="0" dirty="0" smtClean="0"/>
              <a:t>) terms cancel at time 3.</a:t>
            </a:r>
            <a:endParaRPr lang="en-US" dirty="0"/>
          </a:p>
        </p:txBody>
      </p:sp>
      <p:sp>
        <p:nvSpPr>
          <p:cNvPr id="4" name="Slide Number Placeholder 3"/>
          <p:cNvSpPr>
            <a:spLocks noGrp="1"/>
          </p:cNvSpPr>
          <p:nvPr>
            <p:ph type="sldNum" sz="quarter" idx="10"/>
          </p:nvPr>
        </p:nvSpPr>
        <p:spPr/>
        <p:txBody>
          <a:bodyPr/>
          <a:lstStyle/>
          <a:p>
            <a:fld id="{A1AD15AD-59BB-4950-99B0-74EC112A4D3F}" type="slidenum">
              <a:rPr lang="en-US" smtClean="0"/>
              <a:t>15</a:t>
            </a:fld>
            <a:endParaRPr lang="en-US"/>
          </a:p>
        </p:txBody>
      </p:sp>
    </p:spTree>
    <p:extLst>
      <p:ext uri="{BB962C8B-B14F-4D97-AF65-F5344CB8AC3E}">
        <p14:creationId xmlns:p14="http://schemas.microsoft.com/office/powerpoint/2010/main" val="3378874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3D4921-5A39-4461-B2BC-247B10DC4F07}"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640533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D4921-5A39-4461-B2BC-247B10DC4F07}"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133231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D4921-5A39-4461-B2BC-247B10DC4F07}"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26607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3D4921-5A39-4461-B2BC-247B10DC4F07}"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224692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3D4921-5A39-4461-B2BC-247B10DC4F07}" type="datetimeFigureOut">
              <a:rPr lang="en-US" smtClean="0"/>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337380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3D4921-5A39-4461-B2BC-247B10DC4F07}"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164961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3D4921-5A39-4461-B2BC-247B10DC4F07}" type="datetimeFigureOut">
              <a:rPr lang="en-US" smtClean="0"/>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352202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3D4921-5A39-4461-B2BC-247B10DC4F07}" type="datetimeFigureOut">
              <a:rPr lang="en-US" smtClean="0"/>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3701597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3D4921-5A39-4461-B2BC-247B10DC4F07}" type="datetimeFigureOut">
              <a:rPr lang="en-US" smtClean="0"/>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2514002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D4921-5A39-4461-B2BC-247B10DC4F07}"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20474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3D4921-5A39-4461-B2BC-247B10DC4F07}" type="datetimeFigureOut">
              <a:rPr lang="en-US" smtClean="0"/>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9D56E-FBDF-474A-AF53-81BB047C100A}" type="slidenum">
              <a:rPr lang="en-US" smtClean="0"/>
              <a:t>‹#›</a:t>
            </a:fld>
            <a:endParaRPr lang="en-US"/>
          </a:p>
        </p:txBody>
      </p:sp>
    </p:spTree>
    <p:extLst>
      <p:ext uri="{BB962C8B-B14F-4D97-AF65-F5344CB8AC3E}">
        <p14:creationId xmlns:p14="http://schemas.microsoft.com/office/powerpoint/2010/main" val="322168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83D4921-5A39-4461-B2BC-247B10DC4F07}" type="datetimeFigureOut">
              <a:rPr lang="en-US" smtClean="0"/>
              <a:t>1/22/2012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019D56E-FBDF-474A-AF53-81BB047C100A}" type="slidenum">
              <a:rPr lang="en-US" smtClean="0"/>
              <a:t>‹#›</a:t>
            </a:fld>
            <a:endParaRPr lang="en-US"/>
          </a:p>
        </p:txBody>
      </p:sp>
    </p:spTree>
    <p:extLst>
      <p:ext uri="{BB962C8B-B14F-4D97-AF65-F5344CB8AC3E}">
        <p14:creationId xmlns:p14="http://schemas.microsoft.com/office/powerpoint/2010/main" val="2656106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png"/><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17.png"/><Relationship Id="rId7"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image" Target="../media/image27.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50.png"/><Relationship Id="rId5" Type="http://schemas.openxmlformats.org/officeDocument/2006/relationships/image" Target="../media/image240.png"/><Relationship Id="rId4" Type="http://schemas.openxmlformats.org/officeDocument/2006/relationships/image" Target="../media/image230.png"/></Relationships>
</file>

<file path=ppt/slides/_rels/slide19.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png"/><Relationship Id="rId7" Type="http://schemas.openxmlformats.org/officeDocument/2006/relationships/image" Target="../media/image39.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38.png"/><Relationship Id="rId5" Type="http://schemas.openxmlformats.org/officeDocument/2006/relationships/image" Target="../media/image37.png"/><Relationship Id="rId4" Type="http://schemas.openxmlformats.org/officeDocument/2006/relationships/image" Target="../media/image36.png"/><Relationship Id="rId9" Type="http://schemas.openxmlformats.org/officeDocument/2006/relationships/image" Target="../media/image4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57251"/>
            <a:ext cx="7772400" cy="1843088"/>
          </a:xfrm>
        </p:spPr>
        <p:txBody>
          <a:bodyPr>
            <a:normAutofit fontScale="90000"/>
          </a:bodyPr>
          <a:lstStyle/>
          <a:p>
            <a:pPr algn="l"/>
            <a:r>
              <a:rPr lang="en-US" sz="6700" b="1" dirty="0" smtClean="0"/>
              <a:t>Naiad</a:t>
            </a:r>
            <a:r>
              <a:rPr lang="en-US" b="1" dirty="0" smtClean="0"/>
              <a:t/>
            </a:r>
            <a:br>
              <a:rPr lang="en-US" b="1" dirty="0" smtClean="0"/>
            </a:br>
            <a:r>
              <a:rPr lang="en-US" b="1" dirty="0" smtClean="0"/>
              <a:t>Iterative and Incremental</a:t>
            </a:r>
            <a:br>
              <a:rPr lang="en-US" b="1" dirty="0" smtClean="0"/>
            </a:br>
            <a:r>
              <a:rPr lang="en-US" b="1" dirty="0" smtClean="0"/>
              <a:t>Data-Parallel Computation</a:t>
            </a:r>
            <a:endParaRPr lang="en-US" b="1" dirty="0"/>
          </a:p>
        </p:txBody>
      </p:sp>
      <p:sp>
        <p:nvSpPr>
          <p:cNvPr id="3" name="Subtitle 2"/>
          <p:cNvSpPr>
            <a:spLocks noGrp="1"/>
          </p:cNvSpPr>
          <p:nvPr>
            <p:ph type="subTitle" idx="1"/>
          </p:nvPr>
        </p:nvSpPr>
        <p:spPr>
          <a:xfrm>
            <a:off x="0" y="3600450"/>
            <a:ext cx="9144000" cy="495300"/>
          </a:xfrm>
        </p:spPr>
        <p:txBody>
          <a:bodyPr numCol="4">
            <a:normAutofit/>
          </a:bodyPr>
          <a:lstStyle/>
          <a:p>
            <a:r>
              <a:rPr lang="en-US" sz="2400" dirty="0" smtClean="0">
                <a:solidFill>
                  <a:schemeClr val="tx1"/>
                </a:solidFill>
              </a:rPr>
              <a:t>Frank McSherry Rebecca Isaacs </a:t>
            </a:r>
            <a:r>
              <a:rPr lang="en-US" sz="2400" dirty="0">
                <a:solidFill>
                  <a:schemeClr val="tx1"/>
                </a:solidFill>
              </a:rPr>
              <a:t>Derek G. Murray </a:t>
            </a:r>
            <a:r>
              <a:rPr lang="en-US" sz="2400" u="sng" dirty="0" smtClean="0">
                <a:solidFill>
                  <a:schemeClr val="tx1"/>
                </a:solidFill>
              </a:rPr>
              <a:t>Michael Isard</a:t>
            </a:r>
            <a:endParaRPr lang="en-US" sz="2400" u="sng" dirty="0" smtClean="0">
              <a:solidFill>
                <a:schemeClr val="tx1"/>
              </a:solidFill>
            </a:endParaRPr>
          </a:p>
        </p:txBody>
      </p:sp>
      <p:sp>
        <p:nvSpPr>
          <p:cNvPr id="4" name="TextBox 3"/>
          <p:cNvSpPr txBox="1"/>
          <p:nvPr/>
        </p:nvSpPr>
        <p:spPr>
          <a:xfrm>
            <a:off x="0" y="4095750"/>
            <a:ext cx="9144000" cy="646331"/>
          </a:xfrm>
          <a:prstGeom prst="rect">
            <a:avLst/>
          </a:prstGeom>
          <a:noFill/>
        </p:spPr>
        <p:txBody>
          <a:bodyPr wrap="square" rtlCol="0">
            <a:spAutoFit/>
          </a:bodyPr>
          <a:lstStyle/>
          <a:p>
            <a:pPr algn="ctr"/>
            <a:r>
              <a:rPr lang="en-US" dirty="0"/>
              <a:t>Microsoft Research Silicon Valley</a:t>
            </a:r>
          </a:p>
          <a:p>
            <a:endParaRPr lang="en-US" dirty="0"/>
          </a:p>
        </p:txBody>
      </p:sp>
    </p:spTree>
    <p:extLst>
      <p:ext uri="{BB962C8B-B14F-4D97-AF65-F5344CB8AC3E}">
        <p14:creationId xmlns:p14="http://schemas.microsoft.com/office/powerpoint/2010/main" val="3042472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Differential data model</a:t>
            </a:r>
            <a:endParaRPr lang="en-US" dirty="0"/>
          </a:p>
        </p:txBody>
      </p:sp>
      <p:cxnSp>
        <p:nvCxnSpPr>
          <p:cNvPr id="5" name="Straight Arrow Connector 4"/>
          <p:cNvCxnSpPr/>
          <p:nvPr/>
        </p:nvCxnSpPr>
        <p:spPr>
          <a:xfrm>
            <a:off x="228600" y="1680718"/>
            <a:ext cx="8686800" cy="0"/>
          </a:xfrm>
          <a:prstGeom prst="straightConnector1">
            <a:avLst/>
          </a:prstGeom>
          <a:ln w="76200">
            <a:solidFill>
              <a:schemeClr val="tx1"/>
            </a:solidFill>
            <a:headEnd type="none" w="med" len="med"/>
            <a:tailEnd type="triangle" w="lg" len="lg"/>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TextBox 5"/>
              <p:cNvSpPr txBox="1"/>
              <p:nvPr/>
            </p:nvSpPr>
            <p:spPr>
              <a:xfrm>
                <a:off x="1905000" y="1047750"/>
                <a:ext cx="6096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a:rPr>
                          </m:ctrlPr>
                        </m:sSubPr>
                        <m:e>
                          <m:r>
                            <a:rPr lang="en-US" sz="2800" b="0" i="1" smtClean="0">
                              <a:latin typeface="Cambria Math"/>
                            </a:rPr>
                            <m:t>𝑡</m:t>
                          </m:r>
                        </m:e>
                        <m:sub>
                          <m:r>
                            <a:rPr lang="en-US" sz="2800" b="0" i="1" smtClean="0">
                              <a:latin typeface="Cambria Math"/>
                            </a:rPr>
                            <m:t>1</m:t>
                          </m:r>
                        </m:sub>
                      </m:sSub>
                    </m:oMath>
                  </m:oMathPara>
                </a14:m>
                <a:endParaRPr lang="en-US" sz="3200" dirty="0"/>
              </a:p>
            </p:txBody>
          </p:sp>
        </mc:Choice>
        <mc:Fallback xmlns="">
          <p:sp>
            <p:nvSpPr>
              <p:cNvPr id="6" name="TextBox 5"/>
              <p:cNvSpPr txBox="1">
                <a:spLocks noRot="1" noChangeAspect="1" noMove="1" noResize="1" noEditPoints="1" noAdjustHandles="1" noChangeArrowheads="1" noChangeShapeType="1" noTextEdit="1"/>
              </p:cNvSpPr>
              <p:nvPr/>
            </p:nvSpPr>
            <p:spPr>
              <a:xfrm>
                <a:off x="1905000" y="1047750"/>
                <a:ext cx="609600" cy="523220"/>
              </a:xfrm>
              <a:prstGeom prst="rect">
                <a:avLst/>
              </a:prstGeom>
              <a:blipFill rotWithShape="1">
                <a:blip r:embed="rId3"/>
                <a:stretch>
                  <a:fillRect/>
                </a:stretch>
              </a:blipFill>
            </p:spPr>
            <p:txBody>
              <a:bodyPr/>
              <a:lstStyle/>
              <a:p>
                <a:r>
                  <a:rPr lang="en-US">
                    <a:noFill/>
                  </a:rPr>
                  <a:t> </a:t>
                </a:r>
              </a:p>
            </p:txBody>
          </p:sp>
        </mc:Fallback>
      </mc:AlternateContent>
      <p:cxnSp>
        <p:nvCxnSpPr>
          <p:cNvPr id="8" name="Straight Connector 7"/>
          <p:cNvCxnSpPr/>
          <p:nvPr/>
        </p:nvCxnSpPr>
        <p:spPr>
          <a:xfrm>
            <a:off x="2209800" y="1566418"/>
            <a:ext cx="0" cy="212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334000" y="1566418"/>
            <a:ext cx="0" cy="21203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4" name="Table 13"/>
          <p:cNvGraphicFramePr>
            <a:graphicFrameLocks noGrp="1"/>
          </p:cNvGraphicFramePr>
          <p:nvPr>
            <p:extLst>
              <p:ext uri="{D42A27DB-BD31-4B8C-83A1-F6EECF244321}">
                <p14:modId xmlns:p14="http://schemas.microsoft.com/office/powerpoint/2010/main" val="3854460447"/>
              </p:ext>
            </p:extLst>
          </p:nvPr>
        </p:nvGraphicFramePr>
        <p:xfrm>
          <a:off x="1676400" y="1852168"/>
          <a:ext cx="1115786" cy="845820"/>
        </p:xfrm>
        <a:graphic>
          <a:graphicData uri="http://schemas.openxmlformats.org/drawingml/2006/table">
            <a:tbl>
              <a:tblPr bandRow="1">
                <a:tableStyleId>{5C22544A-7EE6-4342-B048-85BDC9FD1C3A}</a:tableStyleId>
              </a:tblPr>
              <a:tblGrid>
                <a:gridCol w="1115786"/>
              </a:tblGrid>
              <a:tr h="278130">
                <a:tc>
                  <a:txBody>
                    <a:bodyPr/>
                    <a:lstStyle/>
                    <a:p>
                      <a:r>
                        <a:rPr lang="en-US" sz="1400" dirty="0" smtClean="0"/>
                        <a:t>Alice</a:t>
                      </a:r>
                      <a:endParaRPr lang="en-US" sz="1400" dirty="0"/>
                    </a:p>
                  </a:txBody>
                  <a:tcPr marT="34290" marB="34290"/>
                </a:tc>
              </a:tr>
              <a:tr h="278130">
                <a:tc>
                  <a:txBody>
                    <a:bodyPr/>
                    <a:lstStyle/>
                    <a:p>
                      <a:r>
                        <a:rPr lang="en-US" sz="1400" dirty="0" smtClean="0"/>
                        <a:t>Alice</a:t>
                      </a:r>
                      <a:endParaRPr lang="en-US" sz="1400" dirty="0"/>
                    </a:p>
                  </a:txBody>
                  <a:tcPr marT="34290" marB="34290"/>
                </a:tc>
              </a:tr>
              <a:tr h="278130">
                <a:tc>
                  <a:txBody>
                    <a:bodyPr/>
                    <a:lstStyle/>
                    <a:p>
                      <a:r>
                        <a:rPr lang="en-US" sz="1400" dirty="0" smtClean="0"/>
                        <a:t>Bob</a:t>
                      </a:r>
                      <a:endParaRPr lang="en-US" sz="1400" dirty="0"/>
                    </a:p>
                  </a:txBody>
                  <a:tcPr marT="34290" marB="34290"/>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36891247"/>
              </p:ext>
            </p:extLst>
          </p:nvPr>
        </p:nvGraphicFramePr>
        <p:xfrm>
          <a:off x="4751614" y="1852168"/>
          <a:ext cx="1115786" cy="845820"/>
        </p:xfrm>
        <a:graphic>
          <a:graphicData uri="http://schemas.openxmlformats.org/drawingml/2006/table">
            <a:tbl>
              <a:tblPr bandRow="1">
                <a:tableStyleId>{5C22544A-7EE6-4342-B048-85BDC9FD1C3A}</a:tableStyleId>
              </a:tblPr>
              <a:tblGrid>
                <a:gridCol w="1115786"/>
              </a:tblGrid>
              <a:tr h="278130">
                <a:tc>
                  <a:txBody>
                    <a:bodyPr/>
                    <a:lstStyle/>
                    <a:p>
                      <a:r>
                        <a:rPr lang="en-US" sz="1400" dirty="0" smtClean="0"/>
                        <a:t>Alice</a:t>
                      </a:r>
                      <a:endParaRPr lang="en-US" sz="1400" dirty="0"/>
                    </a:p>
                  </a:txBody>
                  <a:tcPr marT="34290" marB="34290"/>
                </a:tc>
              </a:tr>
              <a:tr h="278130">
                <a:tc>
                  <a:txBody>
                    <a:bodyPr/>
                    <a:lstStyle/>
                    <a:p>
                      <a:r>
                        <a:rPr lang="en-US" sz="1400" dirty="0" smtClean="0"/>
                        <a:t>Bob</a:t>
                      </a:r>
                      <a:endParaRPr lang="en-US" sz="1400" dirty="0"/>
                    </a:p>
                  </a:txBody>
                  <a:tcPr marT="34290" marB="34290"/>
                </a:tc>
              </a:tr>
              <a:tr h="278130">
                <a:tc>
                  <a:txBody>
                    <a:bodyPr/>
                    <a:lstStyle/>
                    <a:p>
                      <a:r>
                        <a:rPr lang="en-US" sz="1400" dirty="0" smtClean="0"/>
                        <a:t>Charlie</a:t>
                      </a:r>
                    </a:p>
                  </a:txBody>
                  <a:tcPr marT="34290" marB="34290"/>
                </a:tc>
              </a:tr>
            </a:tbl>
          </a:graphicData>
        </a:graphic>
      </p:graphicFrame>
      <mc:AlternateContent xmlns:mc="http://schemas.openxmlformats.org/markup-compatibility/2006" xmlns:a14="http://schemas.microsoft.com/office/drawing/2010/main">
        <mc:Choice Requires="a14">
          <p:graphicFrame>
            <p:nvGraphicFramePr>
              <p:cNvPr id="17" name="Table 16"/>
              <p:cNvGraphicFramePr>
                <a:graphicFrameLocks noGrp="1"/>
              </p:cNvGraphicFramePr>
              <p:nvPr>
                <p:extLst>
                  <p:ext uri="{D42A27DB-BD31-4B8C-83A1-F6EECF244321}">
                    <p14:modId xmlns:p14="http://schemas.microsoft.com/office/powerpoint/2010/main" val="1903523663"/>
                  </p:ext>
                </p:extLst>
              </p:nvPr>
            </p:nvGraphicFramePr>
            <p:xfrm>
              <a:off x="1066800" y="3014722"/>
              <a:ext cx="2286000" cy="563880"/>
            </p:xfrm>
            <a:graphic>
              <a:graphicData uri="http://schemas.openxmlformats.org/drawingml/2006/table">
                <a:tbl>
                  <a:tblPr bandRow="1">
                    <a:tableStyleId>{21E4AEA4-8DFA-4A89-87EB-49C32662AFE0}</a:tableStyleId>
                  </a:tblPr>
                  <a:tblGrid>
                    <a:gridCol w="1143000"/>
                    <a:gridCol w="1143000"/>
                  </a:tblGrid>
                  <a:tr h="278130">
                    <a:tc>
                      <a:txBody>
                        <a:bodyPr/>
                        <a:lstStyle/>
                        <a:p>
                          <a:r>
                            <a:rPr lang="en-US" sz="1400" dirty="0" smtClean="0"/>
                            <a:t>Alice</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+2</m:t>
                                </m:r>
                              </m:oMath>
                            </m:oMathPara>
                          </a14:m>
                          <a:endParaRPr lang="en-US" sz="1400" dirty="0"/>
                        </a:p>
                      </a:txBody>
                      <a:tcPr marT="34290" marB="34290"/>
                    </a:tc>
                  </a:tr>
                  <a:tr h="278130">
                    <a:tc>
                      <a:txBody>
                        <a:bodyPr/>
                        <a:lstStyle/>
                        <a:p>
                          <a:r>
                            <a:rPr lang="en-US" sz="1400" dirty="0" smtClean="0"/>
                            <a:t>Bob</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+1</m:t>
                                </m:r>
                              </m:oMath>
                            </m:oMathPara>
                          </a14:m>
                          <a:endParaRPr lang="en-US" sz="1400" dirty="0"/>
                        </a:p>
                      </a:txBody>
                      <a:tcPr marT="34290" marB="34290"/>
                    </a:tc>
                  </a:tr>
                </a:tbl>
              </a:graphicData>
            </a:graphic>
          </p:graphicFrame>
        </mc:Choice>
        <mc:Fallback xmlns="">
          <p:graphicFrame>
            <p:nvGraphicFramePr>
              <p:cNvPr id="17" name="Table 16"/>
              <p:cNvGraphicFramePr>
                <a:graphicFrameLocks noGrp="1"/>
              </p:cNvGraphicFramePr>
              <p:nvPr>
                <p:extLst>
                  <p:ext uri="{D42A27DB-BD31-4B8C-83A1-F6EECF244321}">
                    <p14:modId xmlns:p14="http://schemas.microsoft.com/office/powerpoint/2010/main" val="1903523663"/>
                  </p:ext>
                </p:extLst>
              </p:nvPr>
            </p:nvGraphicFramePr>
            <p:xfrm>
              <a:off x="1066800" y="3014722"/>
              <a:ext cx="2286000" cy="563880"/>
            </p:xfrm>
            <a:graphic>
              <a:graphicData uri="http://schemas.openxmlformats.org/drawingml/2006/table">
                <a:tbl>
                  <a:tblPr bandRow="1">
                    <a:tableStyleId>{21E4AEA4-8DFA-4A89-87EB-49C32662AFE0}</a:tableStyleId>
                  </a:tblPr>
                  <a:tblGrid>
                    <a:gridCol w="1143000"/>
                    <a:gridCol w="1143000"/>
                  </a:tblGrid>
                  <a:tr h="281940">
                    <a:tc>
                      <a:txBody>
                        <a:bodyPr/>
                        <a:lstStyle/>
                        <a:p>
                          <a:r>
                            <a:rPr lang="en-US" sz="1400" dirty="0" smtClean="0"/>
                            <a:t>Alice</a:t>
                          </a:r>
                          <a:endParaRPr lang="en-US" sz="1400" dirty="0"/>
                        </a:p>
                      </a:txBody>
                      <a:tcPr marT="34290" marB="34290"/>
                    </a:tc>
                    <a:tc>
                      <a:txBody>
                        <a:bodyPr/>
                        <a:lstStyle/>
                        <a:p>
                          <a:endParaRPr lang="en-US"/>
                        </a:p>
                      </a:txBody>
                      <a:tcPr marT="34290" marB="34290">
                        <a:blipFill rotWithShape="1">
                          <a:blip r:embed="rId4"/>
                          <a:stretch>
                            <a:fillRect l="-100535" t="-8696" b="-123913"/>
                          </a:stretch>
                        </a:blipFill>
                      </a:tcPr>
                    </a:tc>
                  </a:tr>
                  <a:tr h="281940">
                    <a:tc>
                      <a:txBody>
                        <a:bodyPr/>
                        <a:lstStyle/>
                        <a:p>
                          <a:r>
                            <a:rPr lang="en-US" sz="1400" dirty="0" smtClean="0"/>
                            <a:t>Bob</a:t>
                          </a:r>
                          <a:endParaRPr lang="en-US" sz="1400" dirty="0"/>
                        </a:p>
                      </a:txBody>
                      <a:tcPr marT="34290" marB="34290"/>
                    </a:tc>
                    <a:tc>
                      <a:txBody>
                        <a:bodyPr/>
                        <a:lstStyle/>
                        <a:p>
                          <a:endParaRPr lang="en-US"/>
                        </a:p>
                      </a:txBody>
                      <a:tcPr marT="34290" marB="34290">
                        <a:blipFill rotWithShape="1">
                          <a:blip r:embed="rId4"/>
                          <a:stretch>
                            <a:fillRect l="-100535" t="-108696" b="-23913"/>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18" name="Table 17"/>
              <p:cNvGraphicFramePr>
                <a:graphicFrameLocks noGrp="1"/>
              </p:cNvGraphicFramePr>
              <p:nvPr>
                <p:extLst>
                  <p:ext uri="{D42A27DB-BD31-4B8C-83A1-F6EECF244321}">
                    <p14:modId xmlns:p14="http://schemas.microsoft.com/office/powerpoint/2010/main" val="1811220235"/>
                  </p:ext>
                </p:extLst>
              </p:nvPr>
            </p:nvGraphicFramePr>
            <p:xfrm>
              <a:off x="4114800" y="3014722"/>
              <a:ext cx="2286000" cy="845820"/>
            </p:xfrm>
            <a:graphic>
              <a:graphicData uri="http://schemas.openxmlformats.org/drawingml/2006/table">
                <a:tbl>
                  <a:tblPr bandRow="1">
                    <a:tableStyleId>{21E4AEA4-8DFA-4A89-87EB-49C32662AFE0}</a:tableStyleId>
                  </a:tblPr>
                  <a:tblGrid>
                    <a:gridCol w="1143000"/>
                    <a:gridCol w="1143000"/>
                  </a:tblGrid>
                  <a:tr h="278130">
                    <a:tc>
                      <a:txBody>
                        <a:bodyPr/>
                        <a:lstStyle/>
                        <a:p>
                          <a:r>
                            <a:rPr lang="en-US" sz="1400" dirty="0" smtClean="0"/>
                            <a:t>Alice</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+1</m:t>
                                </m:r>
                              </m:oMath>
                            </m:oMathPara>
                          </a14:m>
                          <a:endParaRPr lang="en-US" sz="1400" dirty="0"/>
                        </a:p>
                      </a:txBody>
                      <a:tcPr marT="34290" marB="34290"/>
                    </a:tc>
                  </a:tr>
                  <a:tr h="278130">
                    <a:tc>
                      <a:txBody>
                        <a:bodyPr/>
                        <a:lstStyle/>
                        <a:p>
                          <a:r>
                            <a:rPr lang="en-US" sz="1400" dirty="0" smtClean="0"/>
                            <a:t>Bob</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+1</m:t>
                                </m:r>
                              </m:oMath>
                            </m:oMathPara>
                          </a14:m>
                          <a:endParaRPr lang="en-US" sz="1400" dirty="0"/>
                        </a:p>
                      </a:txBody>
                      <a:tcPr marT="34290" marB="34290"/>
                    </a:tc>
                  </a:tr>
                  <a:tr h="278130">
                    <a:tc>
                      <a:txBody>
                        <a:bodyPr/>
                        <a:lstStyle/>
                        <a:p>
                          <a:r>
                            <a:rPr lang="en-US" sz="1400" dirty="0" smtClean="0"/>
                            <a:t>Charlie</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+1</m:t>
                                </m:r>
                              </m:oMath>
                            </m:oMathPara>
                          </a14:m>
                          <a:endParaRPr lang="en-US" sz="1400" dirty="0"/>
                        </a:p>
                      </a:txBody>
                      <a:tcPr marT="34290" marB="34290"/>
                    </a:tc>
                  </a:tr>
                </a:tbl>
              </a:graphicData>
            </a:graphic>
          </p:graphicFrame>
        </mc:Choice>
        <mc:Fallback xmlns="">
          <p:graphicFrame>
            <p:nvGraphicFramePr>
              <p:cNvPr id="18" name="Table 17"/>
              <p:cNvGraphicFramePr>
                <a:graphicFrameLocks noGrp="1"/>
              </p:cNvGraphicFramePr>
              <p:nvPr>
                <p:extLst>
                  <p:ext uri="{D42A27DB-BD31-4B8C-83A1-F6EECF244321}">
                    <p14:modId xmlns:p14="http://schemas.microsoft.com/office/powerpoint/2010/main" val="1811220235"/>
                  </p:ext>
                </p:extLst>
              </p:nvPr>
            </p:nvGraphicFramePr>
            <p:xfrm>
              <a:off x="4114800" y="3014722"/>
              <a:ext cx="2286000" cy="845820"/>
            </p:xfrm>
            <a:graphic>
              <a:graphicData uri="http://schemas.openxmlformats.org/drawingml/2006/table">
                <a:tbl>
                  <a:tblPr bandRow="1">
                    <a:tableStyleId>{21E4AEA4-8DFA-4A89-87EB-49C32662AFE0}</a:tableStyleId>
                  </a:tblPr>
                  <a:tblGrid>
                    <a:gridCol w="1143000"/>
                    <a:gridCol w="1143000"/>
                  </a:tblGrid>
                  <a:tr h="281940">
                    <a:tc>
                      <a:txBody>
                        <a:bodyPr/>
                        <a:lstStyle/>
                        <a:p>
                          <a:r>
                            <a:rPr lang="en-US" sz="1400" dirty="0" smtClean="0"/>
                            <a:t>Alice</a:t>
                          </a:r>
                          <a:endParaRPr lang="en-US" sz="1400" dirty="0"/>
                        </a:p>
                      </a:txBody>
                      <a:tcPr marT="34290" marB="34290"/>
                    </a:tc>
                    <a:tc>
                      <a:txBody>
                        <a:bodyPr/>
                        <a:lstStyle/>
                        <a:p>
                          <a:endParaRPr lang="en-US"/>
                        </a:p>
                      </a:txBody>
                      <a:tcPr marT="34290" marB="34290">
                        <a:blipFill rotWithShape="1">
                          <a:blip r:embed="rId5"/>
                          <a:stretch>
                            <a:fillRect l="-100535" t="-8696" b="-223913"/>
                          </a:stretch>
                        </a:blipFill>
                      </a:tcPr>
                    </a:tc>
                  </a:tr>
                  <a:tr h="281940">
                    <a:tc>
                      <a:txBody>
                        <a:bodyPr/>
                        <a:lstStyle/>
                        <a:p>
                          <a:r>
                            <a:rPr lang="en-US" sz="1400" dirty="0" smtClean="0"/>
                            <a:t>Bob</a:t>
                          </a:r>
                          <a:endParaRPr lang="en-US" sz="1400" dirty="0"/>
                        </a:p>
                      </a:txBody>
                      <a:tcPr marT="34290" marB="34290"/>
                    </a:tc>
                    <a:tc>
                      <a:txBody>
                        <a:bodyPr/>
                        <a:lstStyle/>
                        <a:p>
                          <a:endParaRPr lang="en-US"/>
                        </a:p>
                      </a:txBody>
                      <a:tcPr marT="34290" marB="34290">
                        <a:blipFill rotWithShape="1">
                          <a:blip r:embed="rId5"/>
                          <a:stretch>
                            <a:fillRect l="-100535" t="-108696" b="-123913"/>
                          </a:stretch>
                        </a:blipFill>
                      </a:tcPr>
                    </a:tc>
                  </a:tr>
                  <a:tr h="281940">
                    <a:tc>
                      <a:txBody>
                        <a:bodyPr/>
                        <a:lstStyle/>
                        <a:p>
                          <a:r>
                            <a:rPr lang="en-US" sz="1400" dirty="0" smtClean="0"/>
                            <a:t>Charlie</a:t>
                          </a:r>
                          <a:endParaRPr lang="en-US" sz="1400" dirty="0"/>
                        </a:p>
                      </a:txBody>
                      <a:tcPr marT="34290" marB="34290"/>
                    </a:tc>
                    <a:tc>
                      <a:txBody>
                        <a:bodyPr/>
                        <a:lstStyle/>
                        <a:p>
                          <a:endParaRPr lang="en-US"/>
                        </a:p>
                      </a:txBody>
                      <a:tcPr marT="34290" marB="34290">
                        <a:blipFill rotWithShape="1">
                          <a:blip r:embed="rId5"/>
                          <a:stretch>
                            <a:fillRect l="-100535" t="-208696" b="-23913"/>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19" name="Table 18"/>
              <p:cNvGraphicFramePr>
                <a:graphicFrameLocks noGrp="1"/>
              </p:cNvGraphicFramePr>
              <p:nvPr>
                <p:extLst>
                  <p:ext uri="{D42A27DB-BD31-4B8C-83A1-F6EECF244321}">
                    <p14:modId xmlns:p14="http://schemas.microsoft.com/office/powerpoint/2010/main" val="2123040324"/>
                  </p:ext>
                </p:extLst>
              </p:nvPr>
            </p:nvGraphicFramePr>
            <p:xfrm>
              <a:off x="4114800" y="4217670"/>
              <a:ext cx="2286000" cy="563880"/>
            </p:xfrm>
            <a:graphic>
              <a:graphicData uri="http://schemas.openxmlformats.org/drawingml/2006/table">
                <a:tbl>
                  <a:tblPr bandRow="1">
                    <a:tableStyleId>{F5AB1C69-6EDB-4FF4-983F-18BD219EF322}</a:tableStyleId>
                  </a:tblPr>
                  <a:tblGrid>
                    <a:gridCol w="762000"/>
                    <a:gridCol w="762000"/>
                    <a:gridCol w="762000"/>
                  </a:tblGrid>
                  <a:tr h="278130">
                    <a:tc>
                      <a:txBody>
                        <a:bodyPr/>
                        <a:lstStyle/>
                        <a:p>
                          <a:pPr algn="ctr"/>
                          <a:r>
                            <a:rPr lang="en-US" sz="1400" dirty="0" smtClean="0"/>
                            <a:t>Alice</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sSub>
                                  <m:sSubPr>
                                    <m:ctrlPr>
                                      <a:rPr lang="en-US" sz="1400" i="1" dirty="0" smtClean="0">
                                        <a:latin typeface="Cambria Math"/>
                                      </a:rPr>
                                    </m:ctrlPr>
                                  </m:sSubPr>
                                  <m:e>
                                    <m:r>
                                      <a:rPr lang="en-US" sz="1400" b="0" i="1" dirty="0" smtClean="0">
                                        <a:latin typeface="Cambria Math"/>
                                      </a:rPr>
                                      <m:t>@</m:t>
                                    </m:r>
                                    <m:r>
                                      <a:rPr lang="en-US" sz="1400" b="0" i="1" dirty="0" smtClean="0">
                                        <a:latin typeface="Cambria Math"/>
                                      </a:rPr>
                                      <m:t>𝑡</m:t>
                                    </m:r>
                                  </m:e>
                                  <m:sub>
                                    <m:r>
                                      <a:rPr lang="en-US" sz="1400" b="0" i="1" dirty="0" smtClean="0">
                                        <a:latin typeface="Cambria Math"/>
                                      </a:rPr>
                                      <m:t>2</m:t>
                                    </m:r>
                                  </m:sub>
                                </m:sSub>
                              </m:oMath>
                            </m:oMathPara>
                          </a14:m>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−1</m:t>
                                </m:r>
                              </m:oMath>
                            </m:oMathPara>
                          </a14:m>
                          <a:endParaRPr lang="en-US" sz="1400" dirty="0"/>
                        </a:p>
                      </a:txBody>
                      <a:tcPr marT="34290" marB="34290"/>
                    </a:tc>
                  </a:tr>
                  <a:tr h="278130">
                    <a:tc>
                      <a:txBody>
                        <a:bodyPr/>
                        <a:lstStyle/>
                        <a:p>
                          <a:pPr algn="ctr"/>
                          <a:r>
                            <a:rPr lang="en-US" sz="1400" dirty="0" smtClean="0"/>
                            <a:t>Charlie</a:t>
                          </a:r>
                          <a:endParaRPr lang="en-US" sz="1400" dirty="0"/>
                        </a:p>
                      </a:txBody>
                      <a:tcPr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lang="en-US" sz="1400" i="1" dirty="0" smtClean="0">
                                        <a:latin typeface="Cambria Math"/>
                                      </a:rPr>
                                    </m:ctrlPr>
                                  </m:sSubPr>
                                  <m:e>
                                    <m:r>
                                      <a:rPr lang="en-US" sz="1400" b="0" i="1" dirty="0" smtClean="0">
                                        <a:latin typeface="Cambria Math"/>
                                      </a:rPr>
                                      <m:t>@</m:t>
                                    </m:r>
                                    <m:r>
                                      <a:rPr lang="en-US" sz="1400" b="0" i="1" dirty="0" smtClean="0">
                                        <a:latin typeface="Cambria Math"/>
                                      </a:rPr>
                                      <m:t>𝑡</m:t>
                                    </m:r>
                                  </m:e>
                                  <m:sub>
                                    <m:r>
                                      <a:rPr lang="en-US" sz="1400" b="0" i="1" dirty="0" smtClean="0">
                                        <a:latin typeface="Cambria Math"/>
                                      </a:rPr>
                                      <m:t>2</m:t>
                                    </m:r>
                                  </m:sub>
                                </m:sSub>
                              </m:oMath>
                            </m:oMathPara>
                          </a14:m>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+1</m:t>
                                </m:r>
                              </m:oMath>
                            </m:oMathPara>
                          </a14:m>
                          <a:endParaRPr lang="en-US" sz="1400" dirty="0"/>
                        </a:p>
                      </a:txBody>
                      <a:tcPr marT="34290" marB="34290"/>
                    </a:tc>
                  </a:tr>
                </a:tbl>
              </a:graphicData>
            </a:graphic>
          </p:graphicFrame>
        </mc:Choice>
        <mc:Fallback xmlns="">
          <p:graphicFrame>
            <p:nvGraphicFramePr>
              <p:cNvPr id="19" name="Table 18"/>
              <p:cNvGraphicFramePr>
                <a:graphicFrameLocks noGrp="1"/>
              </p:cNvGraphicFramePr>
              <p:nvPr>
                <p:extLst>
                  <p:ext uri="{D42A27DB-BD31-4B8C-83A1-F6EECF244321}">
                    <p14:modId xmlns:p14="http://schemas.microsoft.com/office/powerpoint/2010/main" val="2123040324"/>
                  </p:ext>
                </p:extLst>
              </p:nvPr>
            </p:nvGraphicFramePr>
            <p:xfrm>
              <a:off x="4114800" y="4217670"/>
              <a:ext cx="2286000" cy="563880"/>
            </p:xfrm>
            <a:graphic>
              <a:graphicData uri="http://schemas.openxmlformats.org/drawingml/2006/table">
                <a:tbl>
                  <a:tblPr bandRow="1">
                    <a:tableStyleId>{F5AB1C69-6EDB-4FF4-983F-18BD219EF322}</a:tableStyleId>
                  </a:tblPr>
                  <a:tblGrid>
                    <a:gridCol w="762000"/>
                    <a:gridCol w="762000"/>
                    <a:gridCol w="762000"/>
                  </a:tblGrid>
                  <a:tr h="281940">
                    <a:tc>
                      <a:txBody>
                        <a:bodyPr/>
                        <a:lstStyle/>
                        <a:p>
                          <a:pPr algn="ctr"/>
                          <a:r>
                            <a:rPr lang="en-US" sz="1400" dirty="0" smtClean="0"/>
                            <a:t>Alice</a:t>
                          </a:r>
                          <a:endParaRPr lang="en-US" sz="1400" dirty="0"/>
                        </a:p>
                      </a:txBody>
                      <a:tcPr marT="34290" marB="34290"/>
                    </a:tc>
                    <a:tc>
                      <a:txBody>
                        <a:bodyPr/>
                        <a:lstStyle/>
                        <a:p>
                          <a:endParaRPr lang="en-US"/>
                        </a:p>
                      </a:txBody>
                      <a:tcPr marT="34290" marB="34290">
                        <a:blipFill rotWithShape="1">
                          <a:blip r:embed="rId6"/>
                          <a:stretch>
                            <a:fillRect l="-100000" t="-8696" r="-100000" b="-123913"/>
                          </a:stretch>
                        </a:blipFill>
                      </a:tcPr>
                    </a:tc>
                    <a:tc>
                      <a:txBody>
                        <a:bodyPr/>
                        <a:lstStyle/>
                        <a:p>
                          <a:endParaRPr lang="en-US"/>
                        </a:p>
                      </a:txBody>
                      <a:tcPr marT="34290" marB="34290">
                        <a:blipFill rotWithShape="1">
                          <a:blip r:embed="rId6"/>
                          <a:stretch>
                            <a:fillRect l="-200000" t="-8696" b="-123913"/>
                          </a:stretch>
                        </a:blipFill>
                      </a:tcPr>
                    </a:tc>
                  </a:tr>
                  <a:tr h="281940">
                    <a:tc>
                      <a:txBody>
                        <a:bodyPr/>
                        <a:lstStyle/>
                        <a:p>
                          <a:pPr algn="ctr"/>
                          <a:r>
                            <a:rPr lang="en-US" sz="1400" dirty="0" smtClean="0"/>
                            <a:t>Charlie</a:t>
                          </a:r>
                          <a:endParaRPr lang="en-US" sz="1400" dirty="0"/>
                        </a:p>
                      </a:txBody>
                      <a:tcPr marT="34290" marB="34290"/>
                    </a:tc>
                    <a:tc>
                      <a:txBody>
                        <a:bodyPr/>
                        <a:lstStyle/>
                        <a:p>
                          <a:endParaRPr lang="en-US"/>
                        </a:p>
                      </a:txBody>
                      <a:tcPr marT="34290" marB="34290">
                        <a:blipFill rotWithShape="1">
                          <a:blip r:embed="rId6"/>
                          <a:stretch>
                            <a:fillRect l="-100000" t="-108696" r="-100000" b="-23913"/>
                          </a:stretch>
                        </a:blipFill>
                      </a:tcPr>
                    </a:tc>
                    <a:tc>
                      <a:txBody>
                        <a:bodyPr/>
                        <a:lstStyle/>
                        <a:p>
                          <a:endParaRPr lang="en-US"/>
                        </a:p>
                      </a:txBody>
                      <a:tcPr marT="34290" marB="34290">
                        <a:blipFill rotWithShape="1">
                          <a:blip r:embed="rId6"/>
                          <a:stretch>
                            <a:fillRect l="-200000" t="-108696" b="-23913"/>
                          </a:stretch>
                        </a:blipFill>
                      </a:tcPr>
                    </a:tc>
                  </a:tr>
                </a:tbl>
              </a:graphicData>
            </a:graphic>
          </p:graphicFrame>
        </mc:Fallback>
      </mc:AlternateContent>
      <mc:AlternateContent xmlns:mc="http://schemas.openxmlformats.org/markup-compatibility/2006" xmlns:a14="http://schemas.microsoft.com/office/drawing/2010/main">
        <mc:Choice Requires="a14">
          <p:sp>
            <p:nvSpPr>
              <p:cNvPr id="22" name="TextBox 21"/>
              <p:cNvSpPr txBox="1"/>
              <p:nvPr/>
            </p:nvSpPr>
            <p:spPr>
              <a:xfrm>
                <a:off x="5029200" y="1047750"/>
                <a:ext cx="609600" cy="5232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800" b="0" i="1" smtClean="0">
                              <a:latin typeface="Cambria Math"/>
                            </a:rPr>
                          </m:ctrlPr>
                        </m:sSubPr>
                        <m:e>
                          <m:r>
                            <a:rPr lang="en-US" sz="2800" b="0" i="1" smtClean="0">
                              <a:latin typeface="Cambria Math"/>
                            </a:rPr>
                            <m:t>𝑡</m:t>
                          </m:r>
                        </m:e>
                        <m:sub>
                          <m:r>
                            <a:rPr lang="en-US" sz="2800" b="0" i="1" smtClean="0">
                              <a:latin typeface="Cambria Math"/>
                            </a:rPr>
                            <m:t>2</m:t>
                          </m:r>
                        </m:sub>
                      </m:sSub>
                    </m:oMath>
                  </m:oMathPara>
                </a14:m>
                <a:endParaRPr lang="en-US" sz="3600" dirty="0"/>
              </a:p>
            </p:txBody>
          </p:sp>
        </mc:Choice>
        <mc:Fallback xmlns="">
          <p:sp>
            <p:nvSpPr>
              <p:cNvPr id="22" name="TextBox 21"/>
              <p:cNvSpPr txBox="1">
                <a:spLocks noRot="1" noChangeAspect="1" noMove="1" noResize="1" noEditPoints="1" noAdjustHandles="1" noChangeArrowheads="1" noChangeShapeType="1" noTextEdit="1"/>
              </p:cNvSpPr>
              <p:nvPr/>
            </p:nvSpPr>
            <p:spPr>
              <a:xfrm>
                <a:off x="5029200" y="1047750"/>
                <a:ext cx="609600" cy="523220"/>
              </a:xfrm>
              <a:prstGeom prst="rect">
                <a:avLst/>
              </a:prstGeom>
              <a:blipFill rotWithShape="1">
                <a:blip r:embed="rId7"/>
                <a:stretch>
                  <a:fillRect/>
                </a:stretch>
              </a:blipFill>
            </p:spPr>
            <p:txBody>
              <a:bodyPr/>
              <a:lstStyle/>
              <a:p>
                <a:r>
                  <a:rPr lang="en-US">
                    <a:noFill/>
                  </a:rPr>
                  <a:t> </a:t>
                </a:r>
              </a:p>
            </p:txBody>
          </p:sp>
        </mc:Fallback>
      </mc:AlternateContent>
      <p:sp>
        <p:nvSpPr>
          <p:cNvPr id="23" name="TextBox 22"/>
          <p:cNvSpPr txBox="1"/>
          <p:nvPr/>
        </p:nvSpPr>
        <p:spPr>
          <a:xfrm>
            <a:off x="6934200" y="2023619"/>
            <a:ext cx="2209800" cy="584775"/>
          </a:xfrm>
          <a:prstGeom prst="rect">
            <a:avLst/>
          </a:prstGeom>
          <a:noFill/>
        </p:spPr>
        <p:txBody>
          <a:bodyPr wrap="square" rtlCol="0">
            <a:spAutoFit/>
          </a:bodyPr>
          <a:lstStyle/>
          <a:p>
            <a:r>
              <a:rPr lang="en-US" sz="3200" b="1" dirty="0" smtClean="0">
                <a:solidFill>
                  <a:schemeClr val="accent1"/>
                </a:solidFill>
              </a:rPr>
              <a:t>Collection</a:t>
            </a:r>
            <a:endParaRPr lang="en-US" sz="3200" b="1" dirty="0">
              <a:solidFill>
                <a:schemeClr val="accent1"/>
              </a:solidFill>
            </a:endParaRPr>
          </a:p>
        </p:txBody>
      </p:sp>
      <p:sp>
        <p:nvSpPr>
          <p:cNvPr id="24" name="TextBox 23"/>
          <p:cNvSpPr txBox="1"/>
          <p:nvPr/>
        </p:nvSpPr>
        <p:spPr>
          <a:xfrm>
            <a:off x="6934200" y="2866132"/>
            <a:ext cx="2209800" cy="1077218"/>
          </a:xfrm>
          <a:prstGeom prst="rect">
            <a:avLst/>
          </a:prstGeom>
          <a:noFill/>
        </p:spPr>
        <p:txBody>
          <a:bodyPr wrap="square" rtlCol="0">
            <a:spAutoFit/>
          </a:bodyPr>
          <a:lstStyle/>
          <a:p>
            <a:r>
              <a:rPr lang="en-US" sz="3200" b="1" dirty="0" smtClean="0">
                <a:solidFill>
                  <a:schemeClr val="accent2"/>
                </a:solidFill>
              </a:rPr>
              <a:t>Weighted Collection</a:t>
            </a:r>
            <a:endParaRPr lang="en-US" sz="3200" b="1" dirty="0">
              <a:solidFill>
                <a:schemeClr val="accent2"/>
              </a:solidFill>
            </a:endParaRPr>
          </a:p>
        </p:txBody>
      </p:sp>
      <p:sp>
        <p:nvSpPr>
          <p:cNvPr id="25" name="TextBox 24"/>
          <p:cNvSpPr txBox="1"/>
          <p:nvPr/>
        </p:nvSpPr>
        <p:spPr>
          <a:xfrm>
            <a:off x="6934200" y="4164330"/>
            <a:ext cx="2209800" cy="584775"/>
          </a:xfrm>
          <a:prstGeom prst="rect">
            <a:avLst/>
          </a:prstGeom>
          <a:noFill/>
        </p:spPr>
        <p:txBody>
          <a:bodyPr wrap="square" rtlCol="0">
            <a:spAutoFit/>
          </a:bodyPr>
          <a:lstStyle/>
          <a:p>
            <a:r>
              <a:rPr lang="en-US" sz="3200" b="1" dirty="0" smtClean="0">
                <a:solidFill>
                  <a:schemeClr val="accent3"/>
                </a:solidFill>
              </a:rPr>
              <a:t>Difference</a:t>
            </a:r>
            <a:endParaRPr lang="en-US" sz="3200" b="1" dirty="0">
              <a:solidFill>
                <a:schemeClr val="accent3"/>
              </a:solidFill>
            </a:endParaRPr>
          </a:p>
        </p:txBody>
      </p:sp>
      <mc:AlternateContent xmlns:mc="http://schemas.openxmlformats.org/markup-compatibility/2006" xmlns:a14="http://schemas.microsoft.com/office/drawing/2010/main">
        <mc:Choice Requires="a14">
          <p:graphicFrame>
            <p:nvGraphicFramePr>
              <p:cNvPr id="20" name="Table 19"/>
              <p:cNvGraphicFramePr>
                <a:graphicFrameLocks noGrp="1"/>
              </p:cNvGraphicFramePr>
              <p:nvPr>
                <p:extLst>
                  <p:ext uri="{D42A27DB-BD31-4B8C-83A1-F6EECF244321}">
                    <p14:modId xmlns:p14="http://schemas.microsoft.com/office/powerpoint/2010/main" val="2760202701"/>
                  </p:ext>
                </p:extLst>
              </p:nvPr>
            </p:nvGraphicFramePr>
            <p:xfrm>
              <a:off x="1066800" y="4210050"/>
              <a:ext cx="2286000" cy="563880"/>
            </p:xfrm>
            <a:graphic>
              <a:graphicData uri="http://schemas.openxmlformats.org/drawingml/2006/table">
                <a:tbl>
                  <a:tblPr bandRow="1">
                    <a:tableStyleId>{F5AB1C69-6EDB-4FF4-983F-18BD219EF322}</a:tableStyleId>
                  </a:tblPr>
                  <a:tblGrid>
                    <a:gridCol w="762000"/>
                    <a:gridCol w="762000"/>
                    <a:gridCol w="762000"/>
                  </a:tblGrid>
                  <a:tr h="278130">
                    <a:tc>
                      <a:txBody>
                        <a:bodyPr/>
                        <a:lstStyle/>
                        <a:p>
                          <a:pPr algn="ctr"/>
                          <a:r>
                            <a:rPr lang="en-US" sz="1400" dirty="0" smtClean="0"/>
                            <a:t>Alice</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b="0" i="1" dirty="0" smtClean="0">
                                    <a:latin typeface="Cambria Math"/>
                                  </a:rPr>
                                  <m:t>@</m:t>
                                </m:r>
                                <m:sSub>
                                  <m:sSubPr>
                                    <m:ctrlPr>
                                      <a:rPr lang="en-US" sz="1400" i="1" dirty="0" smtClean="0">
                                        <a:latin typeface="Cambria Math"/>
                                      </a:rPr>
                                    </m:ctrlPr>
                                  </m:sSubPr>
                                  <m:e>
                                    <m:r>
                                      <a:rPr lang="en-US" sz="1400" b="0" i="1" dirty="0" smtClean="0">
                                        <a:latin typeface="Cambria Math"/>
                                      </a:rPr>
                                      <m:t>𝑡</m:t>
                                    </m:r>
                                  </m:e>
                                  <m:sub>
                                    <m:r>
                                      <a:rPr lang="en-US" sz="1400" b="0" i="1" dirty="0" smtClean="0">
                                        <a:latin typeface="Cambria Math"/>
                                      </a:rPr>
                                      <m:t>1</m:t>
                                    </m:r>
                                  </m:sub>
                                </m:sSub>
                              </m:oMath>
                            </m:oMathPara>
                          </a14:m>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m:t>
                                </m:r>
                                <m:r>
                                  <a:rPr lang="en-US" sz="1400" b="0" i="1" dirty="0" smtClean="0">
                                    <a:latin typeface="Cambria Math"/>
                                  </a:rPr>
                                  <m:t>2</m:t>
                                </m:r>
                              </m:oMath>
                            </m:oMathPara>
                          </a14:m>
                          <a:endParaRPr lang="en-US" sz="1400" dirty="0"/>
                        </a:p>
                      </a:txBody>
                      <a:tcPr marT="34290" marB="34290"/>
                    </a:tc>
                  </a:tr>
                  <a:tr h="278130">
                    <a:tc>
                      <a:txBody>
                        <a:bodyPr/>
                        <a:lstStyle/>
                        <a:p>
                          <a:pPr algn="ctr"/>
                          <a:r>
                            <a:rPr lang="en-US" sz="1400" dirty="0" smtClean="0"/>
                            <a:t>Bob</a:t>
                          </a:r>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sSub>
                                  <m:sSubPr>
                                    <m:ctrlPr>
                                      <a:rPr lang="en-US" sz="1400" i="1" dirty="0" smtClean="0">
                                        <a:latin typeface="Cambria Math"/>
                                      </a:rPr>
                                    </m:ctrlPr>
                                  </m:sSubPr>
                                  <m:e>
                                    <m:r>
                                      <a:rPr lang="en-US" sz="1400" b="0" i="1" dirty="0" smtClean="0">
                                        <a:latin typeface="Cambria Math"/>
                                      </a:rPr>
                                      <m:t>@</m:t>
                                    </m:r>
                                    <m:r>
                                      <a:rPr lang="en-US" sz="1400" b="0" i="1" dirty="0" smtClean="0">
                                        <a:latin typeface="Cambria Math"/>
                                      </a:rPr>
                                      <m:t>𝑡</m:t>
                                    </m:r>
                                  </m:e>
                                  <m:sub>
                                    <m:r>
                                      <a:rPr lang="en-US" sz="1400" b="0" i="1" dirty="0" smtClean="0">
                                        <a:latin typeface="Cambria Math"/>
                                      </a:rPr>
                                      <m:t>1</m:t>
                                    </m:r>
                                  </m:sub>
                                </m:sSub>
                              </m:oMath>
                            </m:oMathPara>
                          </a14:m>
                          <a:endParaRPr lang="en-US" sz="1400" dirty="0"/>
                        </a:p>
                      </a:txBody>
                      <a:tcPr marT="34290" marB="34290"/>
                    </a:tc>
                    <a:tc>
                      <a:txBody>
                        <a:bodyPr/>
                        <a:lstStyle/>
                        <a:p>
                          <a:pPr/>
                          <a14:m>
                            <m:oMathPara xmlns:m="http://schemas.openxmlformats.org/officeDocument/2006/math">
                              <m:oMathParaPr>
                                <m:jc m:val="centerGroup"/>
                              </m:oMathParaPr>
                              <m:oMath xmlns:m="http://schemas.openxmlformats.org/officeDocument/2006/math">
                                <m:r>
                                  <a:rPr lang="en-US" sz="1400" i="1" dirty="0" smtClean="0">
                                    <a:latin typeface="Cambria Math"/>
                                  </a:rPr>
                                  <m:t>+1</m:t>
                                </m:r>
                              </m:oMath>
                            </m:oMathPara>
                          </a14:m>
                          <a:endParaRPr lang="en-US" sz="1400" dirty="0"/>
                        </a:p>
                      </a:txBody>
                      <a:tcPr marT="34290" marB="34290"/>
                    </a:tc>
                  </a:tr>
                </a:tbl>
              </a:graphicData>
            </a:graphic>
          </p:graphicFrame>
        </mc:Choice>
        <mc:Fallback xmlns="">
          <p:graphicFrame>
            <p:nvGraphicFramePr>
              <p:cNvPr id="20" name="Table 19"/>
              <p:cNvGraphicFramePr>
                <a:graphicFrameLocks noGrp="1"/>
              </p:cNvGraphicFramePr>
              <p:nvPr>
                <p:extLst>
                  <p:ext uri="{D42A27DB-BD31-4B8C-83A1-F6EECF244321}">
                    <p14:modId xmlns:p14="http://schemas.microsoft.com/office/powerpoint/2010/main" val="2760202701"/>
                  </p:ext>
                </p:extLst>
              </p:nvPr>
            </p:nvGraphicFramePr>
            <p:xfrm>
              <a:off x="1066800" y="4210050"/>
              <a:ext cx="2286000" cy="563880"/>
            </p:xfrm>
            <a:graphic>
              <a:graphicData uri="http://schemas.openxmlformats.org/drawingml/2006/table">
                <a:tbl>
                  <a:tblPr bandRow="1">
                    <a:tableStyleId>{F5AB1C69-6EDB-4FF4-983F-18BD219EF322}</a:tableStyleId>
                  </a:tblPr>
                  <a:tblGrid>
                    <a:gridCol w="762000"/>
                    <a:gridCol w="762000"/>
                    <a:gridCol w="762000"/>
                  </a:tblGrid>
                  <a:tr h="281940">
                    <a:tc>
                      <a:txBody>
                        <a:bodyPr/>
                        <a:lstStyle/>
                        <a:p>
                          <a:pPr algn="ctr"/>
                          <a:r>
                            <a:rPr lang="en-US" sz="1400" dirty="0" smtClean="0"/>
                            <a:t>Alice</a:t>
                          </a:r>
                          <a:endParaRPr lang="en-US" sz="1400" dirty="0"/>
                        </a:p>
                      </a:txBody>
                      <a:tcPr marT="34290" marB="34290"/>
                    </a:tc>
                    <a:tc>
                      <a:txBody>
                        <a:bodyPr/>
                        <a:lstStyle/>
                        <a:p>
                          <a:endParaRPr lang="en-US"/>
                        </a:p>
                      </a:txBody>
                      <a:tcPr marT="34290" marB="34290">
                        <a:blipFill rotWithShape="1">
                          <a:blip r:embed="rId8"/>
                          <a:stretch>
                            <a:fillRect l="-100000" t="-8696" r="-100000" b="-123913"/>
                          </a:stretch>
                        </a:blipFill>
                      </a:tcPr>
                    </a:tc>
                    <a:tc>
                      <a:txBody>
                        <a:bodyPr/>
                        <a:lstStyle/>
                        <a:p>
                          <a:endParaRPr lang="en-US"/>
                        </a:p>
                      </a:txBody>
                      <a:tcPr marT="34290" marB="34290">
                        <a:blipFill rotWithShape="1">
                          <a:blip r:embed="rId8"/>
                          <a:stretch>
                            <a:fillRect l="-200000" t="-8696" b="-123913"/>
                          </a:stretch>
                        </a:blipFill>
                      </a:tcPr>
                    </a:tc>
                  </a:tr>
                  <a:tr h="281940">
                    <a:tc>
                      <a:txBody>
                        <a:bodyPr/>
                        <a:lstStyle/>
                        <a:p>
                          <a:pPr algn="ctr"/>
                          <a:r>
                            <a:rPr lang="en-US" sz="1400" dirty="0" smtClean="0"/>
                            <a:t>Bob</a:t>
                          </a:r>
                          <a:endParaRPr lang="en-US" sz="1400" dirty="0"/>
                        </a:p>
                      </a:txBody>
                      <a:tcPr marT="34290" marB="34290"/>
                    </a:tc>
                    <a:tc>
                      <a:txBody>
                        <a:bodyPr/>
                        <a:lstStyle/>
                        <a:p>
                          <a:endParaRPr lang="en-US"/>
                        </a:p>
                      </a:txBody>
                      <a:tcPr marT="34290" marB="34290">
                        <a:blipFill rotWithShape="1">
                          <a:blip r:embed="rId8"/>
                          <a:stretch>
                            <a:fillRect l="-100000" t="-108696" r="-100000" b="-23913"/>
                          </a:stretch>
                        </a:blipFill>
                      </a:tcPr>
                    </a:tc>
                    <a:tc>
                      <a:txBody>
                        <a:bodyPr/>
                        <a:lstStyle/>
                        <a:p>
                          <a:endParaRPr lang="en-US"/>
                        </a:p>
                      </a:txBody>
                      <a:tcPr marT="34290" marB="34290">
                        <a:blipFill rotWithShape="1">
                          <a:blip r:embed="rId8"/>
                          <a:stretch>
                            <a:fillRect l="-200000" t="-108696" b="-23913"/>
                          </a:stretch>
                        </a:blipFill>
                      </a:tcPr>
                    </a:tc>
                  </a:tr>
                </a:tbl>
              </a:graphicData>
            </a:graphic>
          </p:graphicFrame>
        </mc:Fallback>
      </mc:AlternateContent>
    </p:spTree>
    <p:extLst>
      <p:ext uri="{BB962C8B-B14F-4D97-AF65-F5344CB8AC3E}">
        <p14:creationId xmlns:p14="http://schemas.microsoft.com/office/powerpoint/2010/main" val="129473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2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17"/>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1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9"/>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2" grpId="0"/>
      <p:bldP spid="23" grpId="0"/>
      <p:bldP spid="24" grpId="0"/>
      <p:bldP spid="2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874514"/>
                <a:ext cx="8229600" cy="3394472"/>
              </a:xfrm>
            </p:spPr>
            <p:txBody>
              <a:bodyPr anchor="ctr">
                <a:normAutofit/>
              </a:bodyPr>
              <a:lstStyle/>
              <a:p>
                <a:pPr marL="0" indent="0" algn="ctr">
                  <a:buNone/>
                </a:pPr>
                <a:r>
                  <a:rPr lang="en-US" sz="4400" b="1" dirty="0" smtClean="0">
                    <a:solidFill>
                      <a:schemeClr val="accent1"/>
                    </a:solidFill>
                  </a:rPr>
                  <a:t>Collection</a:t>
                </a:r>
                <a14:m>
                  <m:oMath xmlns:m="http://schemas.openxmlformats.org/officeDocument/2006/math">
                    <m:d>
                      <m:dPr>
                        <m:ctrlPr>
                          <a:rPr lang="en-US" sz="4400" i="1" dirty="0" smtClean="0">
                            <a:latin typeface="Cambria Math"/>
                          </a:rPr>
                        </m:ctrlPr>
                      </m:dPr>
                      <m:e>
                        <m:r>
                          <a:rPr lang="en-US" sz="4400" i="1" dirty="0" smtClean="0">
                            <a:latin typeface="Cambria Math"/>
                          </a:rPr>
                          <m:t>𝑡</m:t>
                        </m:r>
                      </m:e>
                    </m:d>
                    <m:r>
                      <a:rPr lang="en-US" sz="4400" b="0" i="1" dirty="0" smtClean="0">
                        <a:latin typeface="Cambria Math"/>
                      </a:rPr>
                      <m:t>=</m:t>
                    </m:r>
                    <m:nary>
                      <m:naryPr>
                        <m:chr m:val="∑"/>
                        <m:supHide m:val="on"/>
                        <m:ctrlPr>
                          <a:rPr lang="en-US" sz="4400" b="0" i="1" dirty="0" smtClean="0">
                            <a:latin typeface="Cambria Math"/>
                          </a:rPr>
                        </m:ctrlPr>
                      </m:naryPr>
                      <m:sub>
                        <m:r>
                          <m:rPr>
                            <m:brk m:alnAt="7"/>
                          </m:rPr>
                          <a:rPr lang="en-US" sz="4400" b="0" i="1" dirty="0" smtClean="0">
                            <a:latin typeface="Cambria Math"/>
                          </a:rPr>
                          <m:t>𝑠</m:t>
                        </m:r>
                        <m:r>
                          <a:rPr lang="en-US" sz="4400" b="0" i="1" dirty="0" smtClean="0">
                            <a:latin typeface="Cambria Math"/>
                          </a:rPr>
                          <m:t>≤</m:t>
                        </m:r>
                        <m:r>
                          <a:rPr lang="en-US" sz="4400" b="0" i="1" dirty="0" smtClean="0">
                            <a:latin typeface="Cambria Math"/>
                          </a:rPr>
                          <m:t>𝑡</m:t>
                        </m:r>
                      </m:sub>
                      <m:sup/>
                      <m:e>
                        <m:r>
                          <m:rPr>
                            <m:nor/>
                          </m:rPr>
                          <a:rPr lang="en-US" sz="4400" b="1" i="0" dirty="0" smtClean="0">
                            <a:solidFill>
                              <a:schemeClr val="accent3"/>
                            </a:solidFill>
                          </a:rPr>
                          <m:t>Difference</m:t>
                        </m:r>
                        <m:r>
                          <a:rPr lang="en-US" sz="4400" b="0" i="1" dirty="0" smtClean="0">
                            <a:latin typeface="Cambria Math"/>
                          </a:rPr>
                          <m:t>(</m:t>
                        </m:r>
                        <m:r>
                          <a:rPr lang="en-US" sz="4400" b="0" i="1" dirty="0" smtClean="0">
                            <a:latin typeface="Cambria Math"/>
                          </a:rPr>
                          <m:t>𝑠</m:t>
                        </m:r>
                        <m:r>
                          <a:rPr lang="en-US" sz="4400" b="0" i="1" dirty="0" smtClean="0">
                            <a:latin typeface="Cambria Math"/>
                          </a:rPr>
                          <m:t>)</m:t>
                        </m:r>
                      </m:e>
                    </m:nary>
                  </m:oMath>
                </a14:m>
                <a:endParaRPr lang="en-US" sz="4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874514"/>
                <a:ext cx="8229600" cy="3394472"/>
              </a:xfrm>
              <a:blipFill rotWithShape="1">
                <a:blip r:embed="rId2"/>
                <a:stretch>
                  <a:fillRect l="-2741"/>
                </a:stretch>
              </a:blipFill>
            </p:spPr>
            <p:txBody>
              <a:bodyPr/>
              <a:lstStyle/>
              <a:p>
                <a:r>
                  <a:rPr lang="en-US">
                    <a:noFill/>
                  </a:rPr>
                  <a:t> </a:t>
                </a:r>
              </a:p>
            </p:txBody>
          </p:sp>
        </mc:Fallback>
      </mc:AlternateContent>
      <p:sp>
        <p:nvSpPr>
          <p:cNvPr id="4" name="Down Arrow Callout 3"/>
          <p:cNvSpPr/>
          <p:nvPr/>
        </p:nvSpPr>
        <p:spPr>
          <a:xfrm>
            <a:off x="304800" y="666750"/>
            <a:ext cx="3657600" cy="14478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t>Programmer view</a:t>
            </a:r>
            <a:endParaRPr lang="en-US" sz="3600" b="1" dirty="0"/>
          </a:p>
        </p:txBody>
      </p:sp>
      <p:sp>
        <p:nvSpPr>
          <p:cNvPr id="7" name="Up Arrow Callout 6"/>
          <p:cNvSpPr/>
          <p:nvPr/>
        </p:nvSpPr>
        <p:spPr>
          <a:xfrm>
            <a:off x="4143374" y="3028950"/>
            <a:ext cx="4848226" cy="144780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600" b="1" dirty="0" smtClean="0"/>
              <a:t>Efficient implementation</a:t>
            </a:r>
            <a:endParaRPr lang="en-US" sz="3600" b="1" dirty="0"/>
          </a:p>
        </p:txBody>
      </p:sp>
    </p:spTree>
    <p:extLst>
      <p:ext uri="{BB962C8B-B14F-4D97-AF65-F5344CB8AC3E}">
        <p14:creationId xmlns:p14="http://schemas.microsoft.com/office/powerpoint/2010/main" val="402237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Data-parallel execution model</a:t>
            </a:r>
            <a:endParaRPr lang="en-US" dirty="0"/>
          </a:p>
        </p:txBody>
      </p:sp>
      <p:grpSp>
        <p:nvGrpSpPr>
          <p:cNvPr id="5" name="Group 4"/>
          <p:cNvGrpSpPr/>
          <p:nvPr/>
        </p:nvGrpSpPr>
        <p:grpSpPr>
          <a:xfrm>
            <a:off x="1033842" y="1153179"/>
            <a:ext cx="7043358" cy="537181"/>
            <a:chOff x="957642" y="1438930"/>
            <a:chExt cx="7043358" cy="537181"/>
          </a:xfrm>
        </p:grpSpPr>
        <p:sp>
          <p:nvSpPr>
            <p:cNvPr id="13" name="TextBox 12"/>
            <p:cNvSpPr txBox="1"/>
            <p:nvPr/>
          </p:nvSpPr>
          <p:spPr>
            <a:xfrm>
              <a:off x="957642" y="1438930"/>
              <a:ext cx="2547558" cy="523220"/>
            </a:xfrm>
            <a:prstGeom prst="rect">
              <a:avLst/>
            </a:prstGeom>
            <a:noFill/>
          </p:spPr>
          <p:txBody>
            <a:bodyPr wrap="square" rtlCol="0">
              <a:spAutoFit/>
            </a:bodyPr>
            <a:lstStyle/>
            <a:p>
              <a:pPr algn="ctr"/>
              <a:r>
                <a:rPr lang="en-US" sz="2800" dirty="0" smtClean="0">
                  <a:cs typeface="Consolas" pitchFamily="49" charset="0"/>
                </a:rPr>
                <a:t>Collection A</a:t>
              </a:r>
              <a:endParaRPr lang="en-US" sz="2800" dirty="0">
                <a:cs typeface="Consolas" pitchFamily="49" charset="0"/>
              </a:endParaRPr>
            </a:p>
          </p:txBody>
        </p:sp>
        <p:sp>
          <p:nvSpPr>
            <p:cNvPr id="15" name="TextBox 14"/>
            <p:cNvSpPr txBox="1"/>
            <p:nvPr/>
          </p:nvSpPr>
          <p:spPr>
            <a:xfrm>
              <a:off x="5791200" y="1452891"/>
              <a:ext cx="2209800" cy="523220"/>
            </a:xfrm>
            <a:prstGeom prst="rect">
              <a:avLst/>
            </a:prstGeom>
            <a:noFill/>
          </p:spPr>
          <p:txBody>
            <a:bodyPr wrap="square" rtlCol="0">
              <a:spAutoFit/>
            </a:bodyPr>
            <a:lstStyle/>
            <a:p>
              <a:pPr algn="ctr"/>
              <a:r>
                <a:rPr lang="en-US" sz="2800" dirty="0" smtClean="0">
                  <a:cs typeface="Consolas" pitchFamily="49" charset="0"/>
                </a:rPr>
                <a:t>Collection B</a:t>
              </a:r>
              <a:endParaRPr lang="en-US" sz="2800" dirty="0">
                <a:cs typeface="Consolas" pitchFamily="49" charset="0"/>
              </a:endParaRPr>
            </a:p>
          </p:txBody>
        </p:sp>
      </p:grpSp>
      <p:grpSp>
        <p:nvGrpSpPr>
          <p:cNvPr id="20" name="Group 19"/>
          <p:cNvGrpSpPr/>
          <p:nvPr/>
        </p:nvGrpSpPr>
        <p:grpSpPr>
          <a:xfrm>
            <a:off x="2247900" y="1759403"/>
            <a:ext cx="4648200" cy="2412547"/>
            <a:chOff x="2057400" y="2726871"/>
            <a:chExt cx="4648200" cy="3216729"/>
          </a:xfrm>
        </p:grpSpPr>
        <p:cxnSp>
          <p:nvCxnSpPr>
            <p:cNvPr id="6" name="Straight Arrow Connector 5"/>
            <p:cNvCxnSpPr>
              <a:endCxn id="4" idx="1"/>
            </p:cNvCxnSpPr>
            <p:nvPr/>
          </p:nvCxnSpPr>
          <p:spPr>
            <a:xfrm>
              <a:off x="2057400" y="2726871"/>
              <a:ext cx="1208917" cy="934558"/>
            </a:xfrm>
            <a:prstGeom prst="straightConnector1">
              <a:avLst/>
            </a:prstGeom>
            <a:ln w="177800" cap="rnd" cmpd="sng">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endCxn id="4" idx="7"/>
            </p:cNvCxnSpPr>
            <p:nvPr/>
          </p:nvCxnSpPr>
          <p:spPr>
            <a:xfrm flipH="1">
              <a:off x="5529341" y="2726871"/>
              <a:ext cx="1176259" cy="934558"/>
            </a:xfrm>
            <a:prstGeom prst="straightConnector1">
              <a:avLst/>
            </a:prstGeom>
            <a:ln w="177800" cap="rnd" cmpd="sng">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4" idx="4"/>
            </p:cNvCxnSpPr>
            <p:nvPr/>
          </p:nvCxnSpPr>
          <p:spPr>
            <a:xfrm>
              <a:off x="4397829" y="4572000"/>
              <a:ext cx="0" cy="1371600"/>
            </a:xfrm>
            <a:prstGeom prst="straightConnector1">
              <a:avLst/>
            </a:prstGeom>
            <a:ln w="177800" cap="rnd" cmpd="sng">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4" name="Oval 3"/>
            <p:cNvSpPr/>
            <p:nvPr/>
          </p:nvSpPr>
          <p:spPr>
            <a:xfrm>
              <a:off x="2797629" y="3505200"/>
              <a:ext cx="3200400" cy="106680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4000" dirty="0" smtClean="0"/>
                <a:t>Operator</a:t>
              </a:r>
              <a:endParaRPr lang="en-US" sz="4000" dirty="0"/>
            </a:p>
          </p:txBody>
        </p:sp>
      </p:grpSp>
      <p:sp>
        <p:nvSpPr>
          <p:cNvPr id="8" name="TextBox 7"/>
          <p:cNvSpPr txBox="1"/>
          <p:nvPr/>
        </p:nvSpPr>
        <p:spPr>
          <a:xfrm>
            <a:off x="5334000" y="3257550"/>
            <a:ext cx="3733800"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marL="285750" indent="-285750">
              <a:buFont typeface="Arial" pitchFamily="34" charset="0"/>
              <a:buChar char="•"/>
            </a:pPr>
            <a:r>
              <a:rPr lang="en-US" dirty="0" smtClean="0"/>
              <a:t>Operator divided into </a:t>
            </a:r>
            <a:r>
              <a:rPr lang="en-US" b="1" dirty="0" smtClean="0"/>
              <a:t>shards </a:t>
            </a:r>
            <a:r>
              <a:rPr lang="en-US" dirty="0" smtClean="0"/>
              <a:t>using partition of some </a:t>
            </a:r>
            <a:r>
              <a:rPr lang="en-US" b="1" dirty="0" smtClean="0"/>
              <a:t>key space</a:t>
            </a:r>
            <a:endParaRPr lang="en-US" dirty="0" smtClean="0"/>
          </a:p>
          <a:p>
            <a:pPr marL="285750" indent="-285750">
              <a:buFont typeface="Arial" pitchFamily="34" charset="0"/>
              <a:buChar char="•"/>
            </a:pPr>
            <a:r>
              <a:rPr lang="en-US" dirty="0" smtClean="0"/>
              <a:t>Each shard operates on a </a:t>
            </a:r>
            <a:r>
              <a:rPr lang="en-US" dirty="0" smtClean="0"/>
              <a:t>part</a:t>
            </a:r>
            <a:endParaRPr lang="en-US" dirty="0" smtClean="0"/>
          </a:p>
          <a:p>
            <a:pPr marL="285750" indent="-285750">
              <a:buFont typeface="Arial" pitchFamily="34" charset="0"/>
              <a:buChar char="•"/>
            </a:pPr>
            <a:r>
              <a:rPr lang="en-US" dirty="0" smtClean="0"/>
              <a:t>Each edge may </a:t>
            </a:r>
            <a:r>
              <a:rPr lang="en-US" b="1" dirty="0" smtClean="0"/>
              <a:t>exchange</a:t>
            </a:r>
            <a:r>
              <a:rPr lang="en-US" dirty="0" smtClean="0"/>
              <a:t> records between shards</a:t>
            </a:r>
            <a:endParaRPr lang="en-US" dirty="0"/>
          </a:p>
        </p:txBody>
      </p:sp>
    </p:spTree>
    <p:extLst>
      <p:ext uri="{BB962C8B-B14F-4D97-AF65-F5344CB8AC3E}">
        <p14:creationId xmlns:p14="http://schemas.microsoft.com/office/powerpoint/2010/main" val="4162697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Rectangle 70"/>
          <p:cNvSpPr/>
          <p:nvPr/>
        </p:nvSpPr>
        <p:spPr>
          <a:xfrm>
            <a:off x="3684589" y="-114300"/>
            <a:ext cx="1752600" cy="520065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2" name="Rectangle 71"/>
          <p:cNvSpPr/>
          <p:nvPr/>
        </p:nvSpPr>
        <p:spPr>
          <a:xfrm>
            <a:off x="6324600" y="-114300"/>
            <a:ext cx="1752600" cy="520065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0" name="Rectangle 69"/>
          <p:cNvSpPr/>
          <p:nvPr/>
        </p:nvSpPr>
        <p:spPr>
          <a:xfrm>
            <a:off x="1066800" y="-114300"/>
            <a:ext cx="1752600" cy="520065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7" name="Down Arrow 6"/>
          <p:cNvSpPr/>
          <p:nvPr/>
        </p:nvSpPr>
        <p:spPr>
          <a:xfrm>
            <a:off x="1714500" y="-514350"/>
            <a:ext cx="457200" cy="177165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9" name="Oval 8"/>
              <p:cNvSpPr/>
              <p:nvPr/>
            </p:nvSpPr>
            <p:spPr>
              <a:xfrm>
                <a:off x="1371600" y="1314450"/>
                <a:ext cx="1143000" cy="742950"/>
              </a:xfrm>
              <a:prstGeom prst="ellipse">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a:rPr lang="en-US" sz="3600" i="1" dirty="0">
                          <a:latin typeface="Cambria Math"/>
                        </a:rPr>
                        <m:t>𝑓</m:t>
                      </m:r>
                    </m:oMath>
                  </m:oMathPara>
                </a14:m>
                <a:endParaRPr lang="en-US" dirty="0"/>
              </a:p>
            </p:txBody>
          </p:sp>
        </mc:Choice>
        <mc:Fallback xmlns="">
          <p:sp>
            <p:nvSpPr>
              <p:cNvPr id="9" name="Oval 8"/>
              <p:cNvSpPr>
                <a:spLocks noRot="1" noChangeAspect="1" noMove="1" noResize="1" noEditPoints="1" noAdjustHandles="1" noChangeArrowheads="1" noChangeShapeType="1" noTextEdit="1"/>
              </p:cNvSpPr>
              <p:nvPr/>
            </p:nvSpPr>
            <p:spPr>
              <a:xfrm>
                <a:off x="1371600" y="1314450"/>
                <a:ext cx="1143000" cy="742950"/>
              </a:xfrm>
              <a:prstGeom prst="ellipse">
                <a:avLst/>
              </a:prstGeom>
              <a:blipFill rotWithShape="1">
                <a:blip r:embed="rId2"/>
                <a:stretch>
                  <a:fillRect/>
                </a:stretch>
              </a:blipFill>
              <a:ln/>
            </p:spPr>
            <p:txBody>
              <a:bodyPr/>
              <a:lstStyle/>
              <a:p>
                <a:r>
                  <a:rPr lang="en-US">
                    <a:noFill/>
                  </a:rPr>
                  <a:t> </a:t>
                </a:r>
              </a:p>
            </p:txBody>
          </p:sp>
        </mc:Fallback>
      </mc:AlternateContent>
      <p:sp>
        <p:nvSpPr>
          <p:cNvPr id="10" name="Rectangle 9"/>
          <p:cNvSpPr/>
          <p:nvPr/>
        </p:nvSpPr>
        <p:spPr>
          <a:xfrm>
            <a:off x="1600200" y="4000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p:cNvSpPr/>
          <p:nvPr/>
        </p:nvSpPr>
        <p:spPr>
          <a:xfrm>
            <a:off x="1600200" y="5143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2" name="Rectangle 11"/>
          <p:cNvSpPr/>
          <p:nvPr/>
        </p:nvSpPr>
        <p:spPr>
          <a:xfrm>
            <a:off x="1600200" y="6286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3" name="Rectangle 12"/>
          <p:cNvSpPr/>
          <p:nvPr/>
        </p:nvSpPr>
        <p:spPr>
          <a:xfrm>
            <a:off x="1600200" y="7429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5" name="Down Arrow 14"/>
          <p:cNvSpPr/>
          <p:nvPr/>
        </p:nvSpPr>
        <p:spPr>
          <a:xfrm>
            <a:off x="1714500" y="2171700"/>
            <a:ext cx="457200" cy="177165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6" name="Oval 15"/>
              <p:cNvSpPr/>
              <p:nvPr/>
            </p:nvSpPr>
            <p:spPr>
              <a:xfrm>
                <a:off x="1371600" y="4000500"/>
                <a:ext cx="1143000" cy="742950"/>
              </a:xfrm>
              <a:prstGeom prst="ellipse">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a:rPr lang="en-US" sz="3600" b="0" i="1" smtClean="0">
                          <a:latin typeface="Cambria Math"/>
                        </a:rPr>
                        <m:t>𝑔</m:t>
                      </m:r>
                    </m:oMath>
                  </m:oMathPara>
                </a14:m>
                <a:endParaRPr lang="en-US" sz="3600" dirty="0"/>
              </a:p>
            </p:txBody>
          </p:sp>
        </mc:Choice>
        <mc:Fallback xmlns="">
          <p:sp>
            <p:nvSpPr>
              <p:cNvPr id="16" name="Oval 15"/>
              <p:cNvSpPr>
                <a:spLocks noRot="1" noChangeAspect="1" noMove="1" noResize="1" noEditPoints="1" noAdjustHandles="1" noChangeArrowheads="1" noChangeShapeType="1" noTextEdit="1"/>
              </p:cNvSpPr>
              <p:nvPr/>
            </p:nvSpPr>
            <p:spPr>
              <a:xfrm>
                <a:off x="1371600" y="4000500"/>
                <a:ext cx="1143000" cy="742950"/>
              </a:xfrm>
              <a:prstGeom prst="ellipse">
                <a:avLst/>
              </a:prstGeom>
              <a:blipFill rotWithShape="1">
                <a:blip r:embed="rId3"/>
                <a:stretch>
                  <a:fillRect/>
                </a:stretch>
              </a:blipFill>
              <a:ln/>
            </p:spPr>
            <p:txBody>
              <a:bodyPr/>
              <a:lstStyle/>
              <a:p>
                <a:r>
                  <a:rPr lang="en-US">
                    <a:noFill/>
                  </a:rPr>
                  <a:t> </a:t>
                </a:r>
              </a:p>
            </p:txBody>
          </p:sp>
        </mc:Fallback>
      </mc:AlternateContent>
      <p:sp>
        <p:nvSpPr>
          <p:cNvPr id="17" name="Down Arrow 16"/>
          <p:cNvSpPr/>
          <p:nvPr/>
        </p:nvSpPr>
        <p:spPr>
          <a:xfrm>
            <a:off x="4332289" y="-514350"/>
            <a:ext cx="457200" cy="177165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8" name="Oval 17"/>
              <p:cNvSpPr/>
              <p:nvPr/>
            </p:nvSpPr>
            <p:spPr>
              <a:xfrm>
                <a:off x="3989389" y="1314450"/>
                <a:ext cx="1143000" cy="742950"/>
              </a:xfrm>
              <a:prstGeom prst="ellipse">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a:rPr lang="en-US" sz="3600" i="1" dirty="0">
                          <a:latin typeface="Cambria Math"/>
                        </a:rPr>
                        <m:t>𝑓</m:t>
                      </m:r>
                    </m:oMath>
                  </m:oMathPara>
                </a14:m>
                <a:endParaRPr lang="en-US" sz="3600" dirty="0"/>
              </a:p>
            </p:txBody>
          </p:sp>
        </mc:Choice>
        <mc:Fallback xmlns="">
          <p:sp>
            <p:nvSpPr>
              <p:cNvPr id="18" name="Oval 17"/>
              <p:cNvSpPr>
                <a:spLocks noRot="1" noChangeAspect="1" noMove="1" noResize="1" noEditPoints="1" noAdjustHandles="1" noChangeArrowheads="1" noChangeShapeType="1" noTextEdit="1"/>
              </p:cNvSpPr>
              <p:nvPr/>
            </p:nvSpPr>
            <p:spPr>
              <a:xfrm>
                <a:off x="3989389" y="1314450"/>
                <a:ext cx="1143000" cy="742950"/>
              </a:xfrm>
              <a:prstGeom prst="ellipse">
                <a:avLst/>
              </a:prstGeom>
              <a:blipFill rotWithShape="1">
                <a:blip r:embed="rId4"/>
                <a:stretch>
                  <a:fillRect/>
                </a:stretch>
              </a:blipFill>
              <a:ln/>
            </p:spPr>
            <p:txBody>
              <a:bodyPr/>
              <a:lstStyle/>
              <a:p>
                <a:r>
                  <a:rPr lang="en-US">
                    <a:noFill/>
                  </a:rPr>
                  <a:t> </a:t>
                </a:r>
              </a:p>
            </p:txBody>
          </p:sp>
        </mc:Fallback>
      </mc:AlternateContent>
      <p:sp>
        <p:nvSpPr>
          <p:cNvPr id="20" name="Rectangle 19"/>
          <p:cNvSpPr/>
          <p:nvPr/>
        </p:nvSpPr>
        <p:spPr>
          <a:xfrm>
            <a:off x="4217989" y="51435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1" name="Rectangle 20"/>
          <p:cNvSpPr/>
          <p:nvPr/>
        </p:nvSpPr>
        <p:spPr>
          <a:xfrm>
            <a:off x="4217989" y="62865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2" name="Rectangle 21"/>
          <p:cNvSpPr/>
          <p:nvPr/>
        </p:nvSpPr>
        <p:spPr>
          <a:xfrm>
            <a:off x="4217989" y="74295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3" name="Down Arrow 22"/>
          <p:cNvSpPr/>
          <p:nvPr/>
        </p:nvSpPr>
        <p:spPr>
          <a:xfrm>
            <a:off x="4332289" y="2171700"/>
            <a:ext cx="457200" cy="177165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4" name="Oval 23"/>
              <p:cNvSpPr/>
              <p:nvPr/>
            </p:nvSpPr>
            <p:spPr>
              <a:xfrm>
                <a:off x="3989389" y="4000500"/>
                <a:ext cx="1143000" cy="742950"/>
              </a:xfrm>
              <a:prstGeom prst="ellipse">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a:rPr lang="en-US" sz="3600" i="1">
                          <a:latin typeface="Cambria Math"/>
                        </a:rPr>
                        <m:t>𝑔</m:t>
                      </m:r>
                    </m:oMath>
                  </m:oMathPara>
                </a14:m>
                <a:endParaRPr lang="en-US" sz="3600" dirty="0"/>
              </a:p>
            </p:txBody>
          </p:sp>
        </mc:Choice>
        <mc:Fallback xmlns="">
          <p:sp>
            <p:nvSpPr>
              <p:cNvPr id="24" name="Oval 23"/>
              <p:cNvSpPr>
                <a:spLocks noRot="1" noChangeAspect="1" noMove="1" noResize="1" noEditPoints="1" noAdjustHandles="1" noChangeArrowheads="1" noChangeShapeType="1" noTextEdit="1"/>
              </p:cNvSpPr>
              <p:nvPr/>
            </p:nvSpPr>
            <p:spPr>
              <a:xfrm>
                <a:off x="3989389" y="4000500"/>
                <a:ext cx="1143000" cy="742950"/>
              </a:xfrm>
              <a:prstGeom prst="ellipse">
                <a:avLst/>
              </a:prstGeom>
              <a:blipFill rotWithShape="1">
                <a:blip r:embed="rId5"/>
                <a:stretch>
                  <a:fillRect/>
                </a:stretch>
              </a:blipFill>
              <a:ln/>
            </p:spPr>
            <p:txBody>
              <a:bodyPr/>
              <a:lstStyle/>
              <a:p>
                <a:r>
                  <a:rPr lang="en-US">
                    <a:noFill/>
                  </a:rPr>
                  <a:t> </a:t>
                </a:r>
              </a:p>
            </p:txBody>
          </p:sp>
        </mc:Fallback>
      </mc:AlternateContent>
      <p:sp>
        <p:nvSpPr>
          <p:cNvPr id="25" name="Down Arrow 24"/>
          <p:cNvSpPr/>
          <p:nvPr/>
        </p:nvSpPr>
        <p:spPr>
          <a:xfrm>
            <a:off x="6972300" y="-514350"/>
            <a:ext cx="457200" cy="177165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6" name="Oval 25"/>
              <p:cNvSpPr/>
              <p:nvPr/>
            </p:nvSpPr>
            <p:spPr>
              <a:xfrm>
                <a:off x="6629400" y="1314450"/>
                <a:ext cx="1143000" cy="742950"/>
              </a:xfrm>
              <a:prstGeom prst="ellipse">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a:rPr lang="en-US" sz="3600" i="1" dirty="0">
                          <a:latin typeface="Cambria Math"/>
                        </a:rPr>
                        <m:t>𝑓</m:t>
                      </m:r>
                    </m:oMath>
                  </m:oMathPara>
                </a14:m>
                <a:endParaRPr lang="en-US" sz="3600" dirty="0"/>
              </a:p>
            </p:txBody>
          </p:sp>
        </mc:Choice>
        <mc:Fallback xmlns="">
          <p:sp>
            <p:nvSpPr>
              <p:cNvPr id="26" name="Oval 25"/>
              <p:cNvSpPr>
                <a:spLocks noRot="1" noChangeAspect="1" noMove="1" noResize="1" noEditPoints="1" noAdjustHandles="1" noChangeArrowheads="1" noChangeShapeType="1" noTextEdit="1"/>
              </p:cNvSpPr>
              <p:nvPr/>
            </p:nvSpPr>
            <p:spPr>
              <a:xfrm>
                <a:off x="6629400" y="1314450"/>
                <a:ext cx="1143000" cy="742950"/>
              </a:xfrm>
              <a:prstGeom prst="ellipse">
                <a:avLst/>
              </a:prstGeom>
              <a:blipFill rotWithShape="1">
                <a:blip r:embed="rId6"/>
                <a:stretch>
                  <a:fillRect/>
                </a:stretch>
              </a:blipFill>
              <a:ln/>
            </p:spPr>
            <p:txBody>
              <a:bodyPr/>
              <a:lstStyle/>
              <a:p>
                <a:r>
                  <a:rPr lang="en-US">
                    <a:noFill/>
                  </a:rPr>
                  <a:t> </a:t>
                </a:r>
              </a:p>
            </p:txBody>
          </p:sp>
        </mc:Fallback>
      </mc:AlternateContent>
      <p:sp>
        <p:nvSpPr>
          <p:cNvPr id="27" name="Rectangle 26"/>
          <p:cNvSpPr/>
          <p:nvPr/>
        </p:nvSpPr>
        <p:spPr>
          <a:xfrm>
            <a:off x="6858000" y="40005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8" name="Rectangle 27"/>
          <p:cNvSpPr/>
          <p:nvPr/>
        </p:nvSpPr>
        <p:spPr>
          <a:xfrm>
            <a:off x="6858000" y="51435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9" name="Rectangle 28"/>
          <p:cNvSpPr/>
          <p:nvPr/>
        </p:nvSpPr>
        <p:spPr>
          <a:xfrm>
            <a:off x="6858000" y="62865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0" name="Rectangle 29"/>
          <p:cNvSpPr/>
          <p:nvPr/>
        </p:nvSpPr>
        <p:spPr>
          <a:xfrm>
            <a:off x="6858000" y="74295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1" name="Down Arrow 30"/>
          <p:cNvSpPr/>
          <p:nvPr/>
        </p:nvSpPr>
        <p:spPr>
          <a:xfrm>
            <a:off x="6972300" y="2171700"/>
            <a:ext cx="457200" cy="177165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32" name="Oval 31"/>
              <p:cNvSpPr/>
              <p:nvPr/>
            </p:nvSpPr>
            <p:spPr>
              <a:xfrm>
                <a:off x="6629400" y="4000500"/>
                <a:ext cx="1143000" cy="742950"/>
              </a:xfrm>
              <a:prstGeom prst="ellipse">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14:m>
                  <m:oMathPara xmlns:m="http://schemas.openxmlformats.org/officeDocument/2006/math">
                    <m:oMathParaPr>
                      <m:jc m:val="centerGroup"/>
                    </m:oMathParaPr>
                    <m:oMath xmlns:m="http://schemas.openxmlformats.org/officeDocument/2006/math">
                      <m:r>
                        <a:rPr lang="en-US" sz="3600" i="1">
                          <a:latin typeface="Cambria Math"/>
                        </a:rPr>
                        <m:t>𝑔</m:t>
                      </m:r>
                    </m:oMath>
                  </m:oMathPara>
                </a14:m>
                <a:endParaRPr lang="en-US" sz="3600" dirty="0"/>
              </a:p>
            </p:txBody>
          </p:sp>
        </mc:Choice>
        <mc:Fallback xmlns="">
          <p:sp>
            <p:nvSpPr>
              <p:cNvPr id="32" name="Oval 31"/>
              <p:cNvSpPr>
                <a:spLocks noRot="1" noChangeAspect="1" noMove="1" noResize="1" noEditPoints="1" noAdjustHandles="1" noChangeArrowheads="1" noChangeShapeType="1" noTextEdit="1"/>
              </p:cNvSpPr>
              <p:nvPr/>
            </p:nvSpPr>
            <p:spPr>
              <a:xfrm>
                <a:off x="6629400" y="4000500"/>
                <a:ext cx="1143000" cy="742950"/>
              </a:xfrm>
              <a:prstGeom prst="ellipse">
                <a:avLst/>
              </a:prstGeom>
              <a:blipFill rotWithShape="1">
                <a:blip r:embed="rId7"/>
                <a:stretch>
                  <a:fillRect/>
                </a:stretch>
              </a:blipFill>
              <a:ln/>
            </p:spPr>
            <p:txBody>
              <a:bodyPr/>
              <a:lstStyle/>
              <a:p>
                <a:r>
                  <a:rPr lang="en-US">
                    <a:noFill/>
                  </a:rPr>
                  <a:t> </a:t>
                </a:r>
              </a:p>
            </p:txBody>
          </p:sp>
        </mc:Fallback>
      </mc:AlternateContent>
      <p:sp>
        <p:nvSpPr>
          <p:cNvPr id="39" name="Rectangle 38"/>
          <p:cNvSpPr/>
          <p:nvPr/>
        </p:nvSpPr>
        <p:spPr>
          <a:xfrm>
            <a:off x="6858000" y="28575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0" name="Rectangle 39"/>
          <p:cNvSpPr/>
          <p:nvPr/>
        </p:nvSpPr>
        <p:spPr>
          <a:xfrm>
            <a:off x="1600200" y="22288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1" name="Rectangle 40"/>
          <p:cNvSpPr/>
          <p:nvPr/>
        </p:nvSpPr>
        <p:spPr>
          <a:xfrm>
            <a:off x="1600200" y="234315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2" name="Rectangle 41"/>
          <p:cNvSpPr/>
          <p:nvPr/>
        </p:nvSpPr>
        <p:spPr>
          <a:xfrm>
            <a:off x="1600200" y="2457450"/>
            <a:ext cx="685800" cy="1143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3" name="Rectangle 42"/>
          <p:cNvSpPr/>
          <p:nvPr/>
        </p:nvSpPr>
        <p:spPr>
          <a:xfrm>
            <a:off x="1600200" y="25717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4" name="Rectangle 43"/>
          <p:cNvSpPr/>
          <p:nvPr/>
        </p:nvSpPr>
        <p:spPr>
          <a:xfrm>
            <a:off x="6858000" y="22288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5" name="Rectangle 44"/>
          <p:cNvSpPr/>
          <p:nvPr/>
        </p:nvSpPr>
        <p:spPr>
          <a:xfrm>
            <a:off x="6858000" y="2343150"/>
            <a:ext cx="685800" cy="114300"/>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6" name="Rectangle 45"/>
          <p:cNvSpPr/>
          <p:nvPr/>
        </p:nvSpPr>
        <p:spPr>
          <a:xfrm>
            <a:off x="6858000" y="245745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7" name="Rectangle 46"/>
          <p:cNvSpPr/>
          <p:nvPr/>
        </p:nvSpPr>
        <p:spPr>
          <a:xfrm>
            <a:off x="4217989" y="234315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8" name="Rectangle 47"/>
          <p:cNvSpPr/>
          <p:nvPr/>
        </p:nvSpPr>
        <p:spPr>
          <a:xfrm>
            <a:off x="4217989" y="245745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49" name="Rectangle 48"/>
          <p:cNvSpPr/>
          <p:nvPr/>
        </p:nvSpPr>
        <p:spPr>
          <a:xfrm>
            <a:off x="4217989" y="25717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0" name="Rectangle 49"/>
          <p:cNvSpPr/>
          <p:nvPr/>
        </p:nvSpPr>
        <p:spPr>
          <a:xfrm>
            <a:off x="6858000" y="257175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1" name="Rectangle 50"/>
          <p:cNvSpPr/>
          <p:nvPr/>
        </p:nvSpPr>
        <p:spPr>
          <a:xfrm>
            <a:off x="4217989" y="222885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2" name="Rectangle 51"/>
          <p:cNvSpPr/>
          <p:nvPr/>
        </p:nvSpPr>
        <p:spPr>
          <a:xfrm>
            <a:off x="1600200" y="342900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3" name="Rectangle 52"/>
          <p:cNvSpPr/>
          <p:nvPr/>
        </p:nvSpPr>
        <p:spPr>
          <a:xfrm>
            <a:off x="1600200" y="354330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4" name="Rectangle 53"/>
          <p:cNvSpPr/>
          <p:nvPr/>
        </p:nvSpPr>
        <p:spPr>
          <a:xfrm>
            <a:off x="4217989" y="320040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5" name="Rectangle 54"/>
          <p:cNvSpPr/>
          <p:nvPr/>
        </p:nvSpPr>
        <p:spPr>
          <a:xfrm>
            <a:off x="4217989" y="331470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6" name="Rectangle 55"/>
          <p:cNvSpPr/>
          <p:nvPr/>
        </p:nvSpPr>
        <p:spPr>
          <a:xfrm>
            <a:off x="4217989" y="342900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7" name="Rectangle 56"/>
          <p:cNvSpPr/>
          <p:nvPr/>
        </p:nvSpPr>
        <p:spPr>
          <a:xfrm>
            <a:off x="4217989" y="3543300"/>
            <a:ext cx="685800" cy="1143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9" name="Rectangle 58"/>
          <p:cNvSpPr/>
          <p:nvPr/>
        </p:nvSpPr>
        <p:spPr>
          <a:xfrm>
            <a:off x="6858000" y="331470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0" name="Rectangle 59"/>
          <p:cNvSpPr/>
          <p:nvPr/>
        </p:nvSpPr>
        <p:spPr>
          <a:xfrm>
            <a:off x="6858000" y="342900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Rectangle 60"/>
          <p:cNvSpPr/>
          <p:nvPr/>
        </p:nvSpPr>
        <p:spPr>
          <a:xfrm>
            <a:off x="6858000" y="3543300"/>
            <a:ext cx="685800" cy="11430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2" name="Rectangle 61"/>
          <p:cNvSpPr/>
          <p:nvPr/>
        </p:nvSpPr>
        <p:spPr>
          <a:xfrm>
            <a:off x="1600200" y="320040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Rectangle 62"/>
          <p:cNvSpPr/>
          <p:nvPr/>
        </p:nvSpPr>
        <p:spPr>
          <a:xfrm>
            <a:off x="1600200" y="331470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7" name="Rectangle 66"/>
          <p:cNvSpPr/>
          <p:nvPr/>
        </p:nvSpPr>
        <p:spPr>
          <a:xfrm>
            <a:off x="1600200" y="3086100"/>
            <a:ext cx="685800" cy="114300"/>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8" name="TextBox 67"/>
          <p:cNvSpPr txBox="1"/>
          <p:nvPr/>
        </p:nvSpPr>
        <p:spPr>
          <a:xfrm>
            <a:off x="2971800" y="2669485"/>
            <a:ext cx="3178178" cy="707886"/>
          </a:xfrm>
          <a:prstGeom prst="rect">
            <a:avLst/>
          </a:prstGeom>
          <a:noFill/>
        </p:spPr>
        <p:txBody>
          <a:bodyPr wrap="none" rtlCol="0">
            <a:spAutoFit/>
          </a:bodyPr>
          <a:lstStyle/>
          <a:p>
            <a:r>
              <a:rPr lang="en-US" sz="4000" b="1" dirty="0" smtClean="0"/>
              <a:t>Hash Partition</a:t>
            </a:r>
            <a:endParaRPr lang="en-US" sz="4000" b="1" dirty="0"/>
          </a:p>
        </p:txBody>
      </p:sp>
      <p:sp>
        <p:nvSpPr>
          <p:cNvPr id="74" name="TextBox 73"/>
          <p:cNvSpPr txBox="1"/>
          <p:nvPr/>
        </p:nvSpPr>
        <p:spPr>
          <a:xfrm>
            <a:off x="1556777" y="4745007"/>
            <a:ext cx="772647" cy="400110"/>
          </a:xfrm>
          <a:prstGeom prst="rect">
            <a:avLst/>
          </a:prstGeom>
          <a:noFill/>
        </p:spPr>
        <p:txBody>
          <a:bodyPr wrap="none" rtlCol="0">
            <a:spAutoFit/>
          </a:bodyPr>
          <a:lstStyle/>
          <a:p>
            <a:r>
              <a:rPr lang="en-US" sz="2000" dirty="0" smtClean="0"/>
              <a:t>shard</a:t>
            </a:r>
            <a:endParaRPr lang="en-US" sz="2000" dirty="0"/>
          </a:p>
        </p:txBody>
      </p:sp>
      <p:sp>
        <p:nvSpPr>
          <p:cNvPr id="75" name="TextBox 74"/>
          <p:cNvSpPr txBox="1"/>
          <p:nvPr/>
        </p:nvSpPr>
        <p:spPr>
          <a:xfrm>
            <a:off x="4174566" y="4737372"/>
            <a:ext cx="772647" cy="400110"/>
          </a:xfrm>
          <a:prstGeom prst="rect">
            <a:avLst/>
          </a:prstGeom>
          <a:noFill/>
        </p:spPr>
        <p:txBody>
          <a:bodyPr wrap="none" rtlCol="0">
            <a:spAutoFit/>
          </a:bodyPr>
          <a:lstStyle/>
          <a:p>
            <a:r>
              <a:rPr lang="en-US" sz="2000" dirty="0" smtClean="0"/>
              <a:t>shard</a:t>
            </a:r>
            <a:endParaRPr lang="en-US" sz="2000" dirty="0"/>
          </a:p>
        </p:txBody>
      </p:sp>
      <p:sp>
        <p:nvSpPr>
          <p:cNvPr id="76" name="TextBox 75"/>
          <p:cNvSpPr txBox="1"/>
          <p:nvPr/>
        </p:nvSpPr>
        <p:spPr>
          <a:xfrm>
            <a:off x="6814577" y="4729737"/>
            <a:ext cx="772647" cy="400110"/>
          </a:xfrm>
          <a:prstGeom prst="rect">
            <a:avLst/>
          </a:prstGeom>
          <a:noFill/>
        </p:spPr>
        <p:txBody>
          <a:bodyPr wrap="none" rtlCol="0">
            <a:spAutoFit/>
          </a:bodyPr>
          <a:lstStyle/>
          <a:p>
            <a:r>
              <a:rPr lang="en-US" sz="2000" dirty="0" smtClean="0"/>
              <a:t>shard</a:t>
            </a:r>
            <a:endParaRPr lang="en-US" sz="2000" dirty="0"/>
          </a:p>
        </p:txBody>
      </p:sp>
    </p:spTree>
    <p:extLst>
      <p:ext uri="{BB962C8B-B14F-4D97-AF65-F5344CB8AC3E}">
        <p14:creationId xmlns:p14="http://schemas.microsoft.com/office/powerpoint/2010/main" val="932036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39"/>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4"/>
                                        </p:tgtEl>
                                        <p:attrNameLst>
                                          <p:attrName>style.visibility</p:attrName>
                                        </p:attrNameLst>
                                      </p:cBhvr>
                                      <p:to>
                                        <p:strVal val="visible"/>
                                      </p:to>
                                    </p:set>
                                  </p:childTnLst>
                                </p:cTn>
                              </p:par>
                            </p:childTnLst>
                          </p:cTn>
                        </p:par>
                        <p:par>
                          <p:cTn id="17" fill="hold">
                            <p:stCondLst>
                              <p:cond delay="0"/>
                            </p:stCondLst>
                            <p:childTnLst>
                              <p:par>
                                <p:cTn id="18" presetID="1" presetClass="exit" presetSubtype="0" fill="hold" grpId="0" nodeType="afterEffect">
                                  <p:stCondLst>
                                    <p:cond delay="200"/>
                                  </p:stCondLst>
                                  <p:childTnLst>
                                    <p:set>
                                      <p:cBhvr>
                                        <p:cTn id="19" dur="1" fill="hold">
                                          <p:stCondLst>
                                            <p:cond delay="0"/>
                                          </p:stCondLst>
                                        </p:cTn>
                                        <p:tgtEl>
                                          <p:spTgt spid="11"/>
                                        </p:tgtEl>
                                        <p:attrNameLst>
                                          <p:attrName>style.visibility</p:attrName>
                                        </p:attrNameLst>
                                      </p:cBhvr>
                                      <p:to>
                                        <p:strVal val="hidden"/>
                                      </p:to>
                                    </p:set>
                                  </p:childTnLst>
                                </p:cTn>
                              </p:par>
                              <p:par>
                                <p:cTn id="20" presetID="1" presetClass="exit" presetSubtype="0" fill="hold" grpId="0" nodeType="withEffect">
                                  <p:stCondLst>
                                    <p:cond delay="200"/>
                                  </p:stCondLst>
                                  <p:childTnLst>
                                    <p:set>
                                      <p:cBhvr>
                                        <p:cTn id="21" dur="1" fill="hold">
                                          <p:stCondLst>
                                            <p:cond delay="0"/>
                                          </p:stCondLst>
                                        </p:cTn>
                                        <p:tgtEl>
                                          <p:spTgt spid="21"/>
                                        </p:tgtEl>
                                        <p:attrNameLst>
                                          <p:attrName>style.visibility</p:attrName>
                                        </p:attrNameLst>
                                      </p:cBhvr>
                                      <p:to>
                                        <p:strVal val="hidden"/>
                                      </p:to>
                                    </p:set>
                                  </p:childTnLst>
                                </p:cTn>
                              </p:par>
                              <p:par>
                                <p:cTn id="22" presetID="1" presetClass="exit" presetSubtype="0" fill="hold" grpId="0" nodeType="withEffect">
                                  <p:stCondLst>
                                    <p:cond delay="200"/>
                                  </p:stCondLst>
                                  <p:childTnLst>
                                    <p:set>
                                      <p:cBhvr>
                                        <p:cTn id="23" dur="1" fill="hold">
                                          <p:stCondLst>
                                            <p:cond delay="0"/>
                                          </p:stCondLst>
                                        </p:cTn>
                                        <p:tgtEl>
                                          <p:spTgt spid="27"/>
                                        </p:tgtEl>
                                        <p:attrNameLst>
                                          <p:attrName>style.visibility</p:attrName>
                                        </p:attrNameLst>
                                      </p:cBhvr>
                                      <p:to>
                                        <p:strVal val="hidden"/>
                                      </p:to>
                                    </p:set>
                                  </p:childTnLst>
                                </p:cTn>
                              </p:par>
                              <p:par>
                                <p:cTn id="24" presetID="1" presetClass="entr" presetSubtype="0" fill="hold" grpId="0" nodeType="withEffect">
                                  <p:stCondLst>
                                    <p:cond delay="200"/>
                                  </p:stCondLst>
                                  <p:childTnLst>
                                    <p:set>
                                      <p:cBhvr>
                                        <p:cTn id="25" dur="1" fill="hold">
                                          <p:stCondLst>
                                            <p:cond delay="0"/>
                                          </p:stCondLst>
                                        </p:cTn>
                                        <p:tgtEl>
                                          <p:spTgt spid="47"/>
                                        </p:tgtEl>
                                        <p:attrNameLst>
                                          <p:attrName>style.visibility</p:attrName>
                                        </p:attrNameLst>
                                      </p:cBhvr>
                                      <p:to>
                                        <p:strVal val="visible"/>
                                      </p:to>
                                    </p:set>
                                  </p:childTnLst>
                                </p:cTn>
                              </p:par>
                              <p:par>
                                <p:cTn id="26" presetID="1" presetClass="entr" presetSubtype="0" fill="hold" grpId="0" nodeType="withEffect">
                                  <p:stCondLst>
                                    <p:cond delay="200"/>
                                  </p:stCondLst>
                                  <p:childTnLst>
                                    <p:set>
                                      <p:cBhvr>
                                        <p:cTn id="27" dur="1" fill="hold">
                                          <p:stCondLst>
                                            <p:cond delay="0"/>
                                          </p:stCondLst>
                                        </p:cTn>
                                        <p:tgtEl>
                                          <p:spTgt spid="45"/>
                                        </p:tgtEl>
                                        <p:attrNameLst>
                                          <p:attrName>style.visibility</p:attrName>
                                        </p:attrNameLst>
                                      </p:cBhvr>
                                      <p:to>
                                        <p:strVal val="visible"/>
                                      </p:to>
                                    </p:set>
                                  </p:childTnLst>
                                </p:cTn>
                              </p:par>
                              <p:par>
                                <p:cTn id="28" presetID="1" presetClass="entr" presetSubtype="0" fill="hold" grpId="0" nodeType="withEffect">
                                  <p:stCondLst>
                                    <p:cond delay="200"/>
                                  </p:stCondLst>
                                  <p:childTnLst>
                                    <p:set>
                                      <p:cBhvr>
                                        <p:cTn id="29" dur="1" fill="hold">
                                          <p:stCondLst>
                                            <p:cond delay="0"/>
                                          </p:stCondLst>
                                        </p:cTn>
                                        <p:tgtEl>
                                          <p:spTgt spid="41"/>
                                        </p:tgtEl>
                                        <p:attrNameLst>
                                          <p:attrName>style.visibility</p:attrName>
                                        </p:attrNameLst>
                                      </p:cBhvr>
                                      <p:to>
                                        <p:strVal val="visible"/>
                                      </p:to>
                                    </p:set>
                                  </p:childTnLst>
                                </p:cTn>
                              </p:par>
                            </p:childTnLst>
                          </p:cTn>
                        </p:par>
                        <p:par>
                          <p:cTn id="30" fill="hold">
                            <p:stCondLst>
                              <p:cond delay="200"/>
                            </p:stCondLst>
                            <p:childTnLst>
                              <p:par>
                                <p:cTn id="31" presetID="1" presetClass="exit" presetSubtype="0" fill="hold" grpId="0" nodeType="afterEffect">
                                  <p:stCondLst>
                                    <p:cond delay="200"/>
                                  </p:stCondLst>
                                  <p:childTnLst>
                                    <p:set>
                                      <p:cBhvr>
                                        <p:cTn id="32" dur="1" fill="hold">
                                          <p:stCondLst>
                                            <p:cond delay="0"/>
                                          </p:stCondLst>
                                        </p:cTn>
                                        <p:tgtEl>
                                          <p:spTgt spid="12"/>
                                        </p:tgtEl>
                                        <p:attrNameLst>
                                          <p:attrName>style.visibility</p:attrName>
                                        </p:attrNameLst>
                                      </p:cBhvr>
                                      <p:to>
                                        <p:strVal val="hidden"/>
                                      </p:to>
                                    </p:set>
                                  </p:childTnLst>
                                </p:cTn>
                              </p:par>
                              <p:par>
                                <p:cTn id="33" presetID="1" presetClass="exit" presetSubtype="0" fill="hold" grpId="0" nodeType="withEffect">
                                  <p:stCondLst>
                                    <p:cond delay="200"/>
                                  </p:stCondLst>
                                  <p:childTnLst>
                                    <p:set>
                                      <p:cBhvr>
                                        <p:cTn id="34" dur="1" fill="hold">
                                          <p:stCondLst>
                                            <p:cond delay="0"/>
                                          </p:stCondLst>
                                        </p:cTn>
                                        <p:tgtEl>
                                          <p:spTgt spid="22"/>
                                        </p:tgtEl>
                                        <p:attrNameLst>
                                          <p:attrName>style.visibility</p:attrName>
                                        </p:attrNameLst>
                                      </p:cBhvr>
                                      <p:to>
                                        <p:strVal val="hidden"/>
                                      </p:to>
                                    </p:set>
                                  </p:childTnLst>
                                </p:cTn>
                              </p:par>
                              <p:par>
                                <p:cTn id="35" presetID="1" presetClass="exit" presetSubtype="0" fill="hold" grpId="0" nodeType="withEffect">
                                  <p:stCondLst>
                                    <p:cond delay="200"/>
                                  </p:stCondLst>
                                  <p:childTnLst>
                                    <p:set>
                                      <p:cBhvr>
                                        <p:cTn id="36" dur="1" fill="hold">
                                          <p:stCondLst>
                                            <p:cond delay="0"/>
                                          </p:stCondLst>
                                        </p:cTn>
                                        <p:tgtEl>
                                          <p:spTgt spid="28"/>
                                        </p:tgtEl>
                                        <p:attrNameLst>
                                          <p:attrName>style.visibility</p:attrName>
                                        </p:attrNameLst>
                                      </p:cBhvr>
                                      <p:to>
                                        <p:strVal val="hidden"/>
                                      </p:to>
                                    </p:set>
                                  </p:childTnLst>
                                </p:cTn>
                              </p:par>
                              <p:par>
                                <p:cTn id="37" presetID="1" presetClass="entr" presetSubtype="0" fill="hold" grpId="0" nodeType="withEffect">
                                  <p:stCondLst>
                                    <p:cond delay="200"/>
                                  </p:stCondLst>
                                  <p:childTnLst>
                                    <p:set>
                                      <p:cBhvr>
                                        <p:cTn id="38" dur="1" fill="hold">
                                          <p:stCondLst>
                                            <p:cond delay="0"/>
                                          </p:stCondLst>
                                        </p:cTn>
                                        <p:tgtEl>
                                          <p:spTgt spid="48"/>
                                        </p:tgtEl>
                                        <p:attrNameLst>
                                          <p:attrName>style.visibility</p:attrName>
                                        </p:attrNameLst>
                                      </p:cBhvr>
                                      <p:to>
                                        <p:strVal val="visible"/>
                                      </p:to>
                                    </p:set>
                                  </p:childTnLst>
                                </p:cTn>
                              </p:par>
                              <p:par>
                                <p:cTn id="39" presetID="1" presetClass="entr" presetSubtype="0" fill="hold" grpId="0" nodeType="withEffect">
                                  <p:stCondLst>
                                    <p:cond delay="200"/>
                                  </p:stCondLst>
                                  <p:childTnLst>
                                    <p:set>
                                      <p:cBhvr>
                                        <p:cTn id="40" dur="1" fill="hold">
                                          <p:stCondLst>
                                            <p:cond delay="0"/>
                                          </p:stCondLst>
                                        </p:cTn>
                                        <p:tgtEl>
                                          <p:spTgt spid="42"/>
                                        </p:tgtEl>
                                        <p:attrNameLst>
                                          <p:attrName>style.visibility</p:attrName>
                                        </p:attrNameLst>
                                      </p:cBhvr>
                                      <p:to>
                                        <p:strVal val="visible"/>
                                      </p:to>
                                    </p:set>
                                  </p:childTnLst>
                                </p:cTn>
                              </p:par>
                            </p:childTnLst>
                          </p:cTn>
                        </p:par>
                        <p:par>
                          <p:cTn id="41" fill="hold">
                            <p:stCondLst>
                              <p:cond delay="400"/>
                            </p:stCondLst>
                            <p:childTnLst>
                              <p:par>
                                <p:cTn id="42" presetID="1" presetClass="exit" presetSubtype="0" fill="hold" grpId="0" nodeType="afterEffect">
                                  <p:stCondLst>
                                    <p:cond delay="200"/>
                                  </p:stCondLst>
                                  <p:childTnLst>
                                    <p:set>
                                      <p:cBhvr>
                                        <p:cTn id="43" dur="1" fill="hold">
                                          <p:stCondLst>
                                            <p:cond delay="0"/>
                                          </p:stCondLst>
                                        </p:cTn>
                                        <p:tgtEl>
                                          <p:spTgt spid="13"/>
                                        </p:tgtEl>
                                        <p:attrNameLst>
                                          <p:attrName>style.visibility</p:attrName>
                                        </p:attrNameLst>
                                      </p:cBhvr>
                                      <p:to>
                                        <p:strVal val="hidden"/>
                                      </p:to>
                                    </p:set>
                                  </p:childTnLst>
                                </p:cTn>
                              </p:par>
                              <p:par>
                                <p:cTn id="44" presetID="1" presetClass="exit" presetSubtype="0" fill="hold" grpId="0" nodeType="withEffect">
                                  <p:stCondLst>
                                    <p:cond delay="200"/>
                                  </p:stCondLst>
                                  <p:childTnLst>
                                    <p:set>
                                      <p:cBhvr>
                                        <p:cTn id="45" dur="1" fill="hold">
                                          <p:stCondLst>
                                            <p:cond delay="0"/>
                                          </p:stCondLst>
                                        </p:cTn>
                                        <p:tgtEl>
                                          <p:spTgt spid="29"/>
                                        </p:tgtEl>
                                        <p:attrNameLst>
                                          <p:attrName>style.visibility</p:attrName>
                                        </p:attrNameLst>
                                      </p:cBhvr>
                                      <p:to>
                                        <p:strVal val="hidden"/>
                                      </p:to>
                                    </p:set>
                                  </p:childTnLst>
                                </p:cTn>
                              </p:par>
                              <p:par>
                                <p:cTn id="46" presetID="1" presetClass="entr" presetSubtype="0" fill="hold" grpId="0" nodeType="withEffect">
                                  <p:stCondLst>
                                    <p:cond delay="200"/>
                                  </p:stCondLst>
                                  <p:childTnLst>
                                    <p:set>
                                      <p:cBhvr>
                                        <p:cTn id="47" dur="1" fill="hold">
                                          <p:stCondLst>
                                            <p:cond delay="0"/>
                                          </p:stCondLst>
                                        </p:cTn>
                                        <p:tgtEl>
                                          <p:spTgt spid="43"/>
                                        </p:tgtEl>
                                        <p:attrNameLst>
                                          <p:attrName>style.visibility</p:attrName>
                                        </p:attrNameLst>
                                      </p:cBhvr>
                                      <p:to>
                                        <p:strVal val="visible"/>
                                      </p:to>
                                    </p:set>
                                  </p:childTnLst>
                                </p:cTn>
                              </p:par>
                              <p:par>
                                <p:cTn id="48" presetID="1" presetClass="entr" presetSubtype="0" fill="hold" grpId="0" nodeType="withEffect">
                                  <p:stCondLst>
                                    <p:cond delay="200"/>
                                  </p:stCondLst>
                                  <p:childTnLst>
                                    <p:set>
                                      <p:cBhvr>
                                        <p:cTn id="49" dur="1" fill="hold">
                                          <p:stCondLst>
                                            <p:cond delay="0"/>
                                          </p:stCondLst>
                                        </p:cTn>
                                        <p:tgtEl>
                                          <p:spTgt spid="49"/>
                                        </p:tgtEl>
                                        <p:attrNameLst>
                                          <p:attrName>style.visibility</p:attrName>
                                        </p:attrNameLst>
                                      </p:cBhvr>
                                      <p:to>
                                        <p:strVal val="visible"/>
                                      </p:to>
                                    </p:set>
                                  </p:childTnLst>
                                </p:cTn>
                              </p:par>
                              <p:par>
                                <p:cTn id="50" presetID="1" presetClass="entr" presetSubtype="0" fill="hold" grpId="0" nodeType="withEffect">
                                  <p:stCondLst>
                                    <p:cond delay="200"/>
                                  </p:stCondLst>
                                  <p:childTnLst>
                                    <p:set>
                                      <p:cBhvr>
                                        <p:cTn id="51" dur="1" fill="hold">
                                          <p:stCondLst>
                                            <p:cond delay="0"/>
                                          </p:stCondLst>
                                        </p:cTn>
                                        <p:tgtEl>
                                          <p:spTgt spid="46"/>
                                        </p:tgtEl>
                                        <p:attrNameLst>
                                          <p:attrName>style.visibility</p:attrName>
                                        </p:attrNameLst>
                                      </p:cBhvr>
                                      <p:to>
                                        <p:strVal val="visible"/>
                                      </p:to>
                                    </p:set>
                                  </p:childTnLst>
                                </p:cTn>
                              </p:par>
                            </p:childTnLst>
                          </p:cTn>
                        </p:par>
                        <p:par>
                          <p:cTn id="52" fill="hold">
                            <p:stCondLst>
                              <p:cond delay="600"/>
                            </p:stCondLst>
                            <p:childTnLst>
                              <p:par>
                                <p:cTn id="53" presetID="1" presetClass="exit" presetSubtype="0" fill="hold" grpId="0" nodeType="afterEffect">
                                  <p:stCondLst>
                                    <p:cond delay="200"/>
                                  </p:stCondLst>
                                  <p:childTnLst>
                                    <p:set>
                                      <p:cBhvr>
                                        <p:cTn id="54" dur="1" fill="hold">
                                          <p:stCondLst>
                                            <p:cond delay="0"/>
                                          </p:stCondLst>
                                        </p:cTn>
                                        <p:tgtEl>
                                          <p:spTgt spid="30"/>
                                        </p:tgtEl>
                                        <p:attrNameLst>
                                          <p:attrName>style.visibility</p:attrName>
                                        </p:attrNameLst>
                                      </p:cBhvr>
                                      <p:to>
                                        <p:strVal val="hidden"/>
                                      </p:to>
                                    </p:set>
                                  </p:childTnLst>
                                </p:cTn>
                              </p:par>
                              <p:par>
                                <p:cTn id="55" presetID="1" presetClass="entr" presetSubtype="0" fill="hold" grpId="0" nodeType="withEffect">
                                  <p:stCondLst>
                                    <p:cond delay="200"/>
                                  </p:stCondLst>
                                  <p:childTnLst>
                                    <p:set>
                                      <p:cBhvr>
                                        <p:cTn id="56" dur="1" fill="hold">
                                          <p:stCondLst>
                                            <p:cond delay="0"/>
                                          </p:stCondLst>
                                        </p:cTn>
                                        <p:tgtEl>
                                          <p:spTgt spid="50"/>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8"/>
                                        </p:tgtEl>
                                        <p:attrNameLst>
                                          <p:attrName>style.visibility</p:attrName>
                                        </p:attrNameLst>
                                      </p:cBhvr>
                                      <p:to>
                                        <p:strVal val="visible"/>
                                      </p:to>
                                    </p:set>
                                    <p:animEffect transition="in" filter="fade">
                                      <p:cBhvr>
                                        <p:cTn id="61" dur="500"/>
                                        <p:tgtEl>
                                          <p:spTgt spid="68"/>
                                        </p:tgtEl>
                                      </p:cBhvr>
                                    </p:animEffect>
                                  </p:childTnLst>
                                </p:cTn>
                              </p:par>
                            </p:childTnLst>
                          </p:cTn>
                        </p:par>
                        <p:par>
                          <p:cTn id="62" fill="hold">
                            <p:stCondLst>
                              <p:cond delay="500"/>
                            </p:stCondLst>
                            <p:childTnLst>
                              <p:par>
                                <p:cTn id="63" presetID="42" presetClass="path" presetSubtype="0" accel="50000" decel="50000" fill="hold" grpId="1" nodeType="afterEffect">
                                  <p:stCondLst>
                                    <p:cond delay="0"/>
                                  </p:stCondLst>
                                  <p:childTnLst>
                                    <p:animMotion origin="layout" path="M 0 0 L 0 0.25 E" pathEditMode="relative" ptsTypes="">
                                      <p:cBhvr>
                                        <p:cTn id="64" dur="2000" fill="hold"/>
                                        <p:tgtEl>
                                          <p:spTgt spid="40"/>
                                        </p:tgtEl>
                                        <p:attrNameLst>
                                          <p:attrName>ppt_x</p:attrName>
                                          <p:attrName>ppt_y</p:attrName>
                                        </p:attrNameLst>
                                      </p:cBhvr>
                                    </p:animMotion>
                                  </p:childTnLst>
                                  <p:subTnLst>
                                    <p:set>
                                      <p:cBhvr override="childStyle">
                                        <p:cTn dur="1" fill="hold" display="0" masterRel="sameClick" afterEffect="1">
                                          <p:stCondLst>
                                            <p:cond evt="end" delay="0">
                                              <p:tn val="63"/>
                                            </p:cond>
                                          </p:stCondLst>
                                        </p:cTn>
                                        <p:tgtEl>
                                          <p:spTgt spid="40"/>
                                        </p:tgtEl>
                                        <p:attrNameLst>
                                          <p:attrName>style.visibility</p:attrName>
                                        </p:attrNameLst>
                                      </p:cBhvr>
                                      <p:to>
                                        <p:strVal val="hidden"/>
                                      </p:to>
                                    </p:set>
                                  </p:subTnLst>
                                </p:cTn>
                              </p:par>
                              <p:par>
                                <p:cTn id="65" presetID="42" presetClass="path" presetSubtype="0" accel="50000" decel="50000" fill="hold" grpId="1" nodeType="withEffect">
                                  <p:stCondLst>
                                    <p:cond delay="0"/>
                                  </p:stCondLst>
                                  <p:childTnLst>
                                    <p:animMotion origin="layout" path="M 3.33333E-6 -4.44444E-6 L 0.28489 0.23334 " pathEditMode="relative" rAng="0" ptsTypes="AA">
                                      <p:cBhvr>
                                        <p:cTn id="66" dur="2000" fill="hold"/>
                                        <p:tgtEl>
                                          <p:spTgt spid="51"/>
                                        </p:tgtEl>
                                        <p:attrNameLst>
                                          <p:attrName>ppt_x</p:attrName>
                                          <p:attrName>ppt_y</p:attrName>
                                        </p:attrNameLst>
                                      </p:cBhvr>
                                      <p:rCtr x="14236" y="11667"/>
                                    </p:animMotion>
                                  </p:childTnLst>
                                  <p:subTnLst>
                                    <p:set>
                                      <p:cBhvr override="childStyle">
                                        <p:cTn dur="1" fill="hold" display="0" masterRel="sameClick" afterEffect="1">
                                          <p:stCondLst>
                                            <p:cond evt="end" delay="0">
                                              <p:tn val="65"/>
                                            </p:cond>
                                          </p:stCondLst>
                                        </p:cTn>
                                        <p:tgtEl>
                                          <p:spTgt spid="51"/>
                                        </p:tgtEl>
                                        <p:attrNameLst>
                                          <p:attrName>style.visibility</p:attrName>
                                        </p:attrNameLst>
                                      </p:cBhvr>
                                      <p:to>
                                        <p:strVal val="hidden"/>
                                      </p:to>
                                    </p:set>
                                  </p:subTnLst>
                                </p:cTn>
                              </p:par>
                              <p:par>
                                <p:cTn id="67" presetID="42" presetClass="path" presetSubtype="0" accel="50000" decel="50000" fill="hold" grpId="1" nodeType="withEffect">
                                  <p:stCondLst>
                                    <p:cond delay="0"/>
                                  </p:stCondLst>
                                  <p:childTnLst>
                                    <p:animMotion origin="layout" path="M 0 -4.44444E-6 L -0.56719 0.16737 " pathEditMode="relative" rAng="0" ptsTypes="AA">
                                      <p:cBhvr>
                                        <p:cTn id="68" dur="2000" fill="hold"/>
                                        <p:tgtEl>
                                          <p:spTgt spid="44"/>
                                        </p:tgtEl>
                                        <p:attrNameLst>
                                          <p:attrName>ppt_x</p:attrName>
                                          <p:attrName>ppt_y</p:attrName>
                                        </p:attrNameLst>
                                      </p:cBhvr>
                                      <p:rCtr x="-28368" y="8356"/>
                                    </p:animMotion>
                                  </p:childTnLst>
                                  <p:subTnLst>
                                    <p:set>
                                      <p:cBhvr override="childStyle">
                                        <p:cTn dur="1" fill="hold" display="0" masterRel="sameClick" afterEffect="1">
                                          <p:stCondLst>
                                            <p:cond evt="end" delay="0">
                                              <p:tn val="67"/>
                                            </p:cond>
                                          </p:stCondLst>
                                        </p:cTn>
                                        <p:tgtEl>
                                          <p:spTgt spid="44"/>
                                        </p:tgtEl>
                                        <p:attrNameLst>
                                          <p:attrName>style.visibility</p:attrName>
                                        </p:attrNameLst>
                                      </p:cBhvr>
                                      <p:to>
                                        <p:strVal val="hidden"/>
                                      </p:to>
                                    </p:set>
                                  </p:subTnLst>
                                </p:cTn>
                              </p:par>
                              <p:par>
                                <p:cTn id="69" presetID="42" presetClass="path" presetSubtype="0" accel="50000" decel="50000" fill="hold" grpId="1" nodeType="withEffect">
                                  <p:stCondLst>
                                    <p:cond delay="0"/>
                                  </p:stCondLst>
                                  <p:childTnLst>
                                    <p:animMotion origin="layout" path="M 3.33333E-6 3.33333E-6 L -0.00104 0.18889 " pathEditMode="relative" rAng="0" ptsTypes="AA">
                                      <p:cBhvr>
                                        <p:cTn id="70" dur="2000" fill="hold"/>
                                        <p:tgtEl>
                                          <p:spTgt spid="47"/>
                                        </p:tgtEl>
                                        <p:attrNameLst>
                                          <p:attrName>ppt_x</p:attrName>
                                          <p:attrName>ppt_y</p:attrName>
                                        </p:attrNameLst>
                                      </p:cBhvr>
                                      <p:rCtr x="-52" y="9444"/>
                                    </p:animMotion>
                                  </p:childTnLst>
                                  <p:subTnLst>
                                    <p:set>
                                      <p:cBhvr override="childStyle">
                                        <p:cTn dur="1" fill="hold" display="0" masterRel="sameClick" afterEffect="1">
                                          <p:stCondLst>
                                            <p:cond evt="end" delay="0">
                                              <p:tn val="69"/>
                                            </p:cond>
                                          </p:stCondLst>
                                        </p:cTn>
                                        <p:tgtEl>
                                          <p:spTgt spid="47"/>
                                        </p:tgtEl>
                                        <p:attrNameLst>
                                          <p:attrName>style.visibility</p:attrName>
                                        </p:attrNameLst>
                                      </p:cBhvr>
                                      <p:to>
                                        <p:strVal val="hidden"/>
                                      </p:to>
                                    </p:set>
                                  </p:subTnLst>
                                </p:cTn>
                              </p:par>
                              <p:par>
                                <p:cTn id="71" presetID="42" presetClass="path" presetSubtype="0" accel="50000" decel="50000" fill="hold" grpId="1" nodeType="withEffect">
                                  <p:stCondLst>
                                    <p:cond delay="0"/>
                                  </p:stCondLst>
                                  <p:childTnLst>
                                    <p:animMotion origin="layout" path="M 0 0 L 0 0.25 E" pathEditMode="relative" ptsTypes="">
                                      <p:cBhvr>
                                        <p:cTn id="72" dur="2000" fill="hold"/>
                                        <p:tgtEl>
                                          <p:spTgt spid="45"/>
                                        </p:tgtEl>
                                        <p:attrNameLst>
                                          <p:attrName>ppt_x</p:attrName>
                                          <p:attrName>ppt_y</p:attrName>
                                        </p:attrNameLst>
                                      </p:cBhvr>
                                    </p:animMotion>
                                  </p:childTnLst>
                                  <p:subTnLst>
                                    <p:set>
                                      <p:cBhvr override="childStyle">
                                        <p:cTn dur="1" fill="hold" display="0" masterRel="sameClick" afterEffect="1">
                                          <p:stCondLst>
                                            <p:cond evt="end" delay="0">
                                              <p:tn val="71"/>
                                            </p:cond>
                                          </p:stCondLst>
                                        </p:cTn>
                                        <p:tgtEl>
                                          <p:spTgt spid="45"/>
                                        </p:tgtEl>
                                        <p:attrNameLst>
                                          <p:attrName>style.visibility</p:attrName>
                                        </p:attrNameLst>
                                      </p:cBhvr>
                                      <p:to>
                                        <p:strVal val="hidden"/>
                                      </p:to>
                                    </p:set>
                                  </p:subTnLst>
                                </p:cTn>
                              </p:par>
                              <p:par>
                                <p:cTn id="73" presetID="42" presetClass="path" presetSubtype="0" accel="50000" decel="50000" fill="hold" grpId="1" nodeType="withEffect">
                                  <p:stCondLst>
                                    <p:cond delay="0"/>
                                  </p:stCondLst>
                                  <p:childTnLst>
                                    <p:animMotion origin="layout" path="M -3.33333E-6 3.33333E-6 L 0.28386 0.2118 " pathEditMode="relative" rAng="0" ptsTypes="AA">
                                      <p:cBhvr>
                                        <p:cTn id="74" dur="2000" fill="hold"/>
                                        <p:tgtEl>
                                          <p:spTgt spid="41"/>
                                        </p:tgtEl>
                                        <p:attrNameLst>
                                          <p:attrName>ppt_x</p:attrName>
                                          <p:attrName>ppt_y</p:attrName>
                                        </p:attrNameLst>
                                      </p:cBhvr>
                                      <p:rCtr x="14184" y="10579"/>
                                    </p:animMotion>
                                  </p:childTnLst>
                                  <p:subTnLst>
                                    <p:set>
                                      <p:cBhvr override="childStyle">
                                        <p:cTn dur="1" fill="hold" display="0" masterRel="sameClick" afterEffect="1">
                                          <p:stCondLst>
                                            <p:cond evt="end" delay="0">
                                              <p:tn val="73"/>
                                            </p:cond>
                                          </p:stCondLst>
                                        </p:cTn>
                                        <p:tgtEl>
                                          <p:spTgt spid="41"/>
                                        </p:tgtEl>
                                        <p:attrNameLst>
                                          <p:attrName>style.visibility</p:attrName>
                                        </p:attrNameLst>
                                      </p:cBhvr>
                                      <p:to>
                                        <p:strVal val="hidden"/>
                                      </p:to>
                                    </p:set>
                                  </p:subTnLst>
                                </p:cTn>
                              </p:par>
                              <p:par>
                                <p:cTn id="75" presetID="42" presetClass="path" presetSubtype="0" accel="50000" decel="50000" fill="hold" grpId="1" nodeType="withEffect">
                                  <p:stCondLst>
                                    <p:cond delay="0"/>
                                  </p:stCondLst>
                                  <p:childTnLst>
                                    <p:animMotion origin="layout" path="M 3.33333E-6 1.11111E-6 L -0.00104 0.2125 " pathEditMode="relative" rAng="0" ptsTypes="AA">
                                      <p:cBhvr>
                                        <p:cTn id="76" dur="2000" fill="hold"/>
                                        <p:tgtEl>
                                          <p:spTgt spid="48"/>
                                        </p:tgtEl>
                                        <p:attrNameLst>
                                          <p:attrName>ppt_x</p:attrName>
                                          <p:attrName>ppt_y</p:attrName>
                                        </p:attrNameLst>
                                      </p:cBhvr>
                                      <p:rCtr x="-52" y="10625"/>
                                    </p:animMotion>
                                  </p:childTnLst>
                                  <p:subTnLst>
                                    <p:set>
                                      <p:cBhvr override="childStyle">
                                        <p:cTn dur="1" fill="hold" display="0" masterRel="sameClick" afterEffect="1">
                                          <p:stCondLst>
                                            <p:cond evt="end" delay="0">
                                              <p:tn val="75"/>
                                            </p:cond>
                                          </p:stCondLst>
                                        </p:cTn>
                                        <p:tgtEl>
                                          <p:spTgt spid="48"/>
                                        </p:tgtEl>
                                        <p:attrNameLst>
                                          <p:attrName>style.visibility</p:attrName>
                                        </p:attrNameLst>
                                      </p:cBhvr>
                                      <p:to>
                                        <p:strVal val="hidden"/>
                                      </p:to>
                                    </p:set>
                                  </p:subTnLst>
                                </p:cTn>
                              </p:par>
                              <p:par>
                                <p:cTn id="77" presetID="42" presetClass="path" presetSubtype="0" accel="50000" decel="50000" fill="hold" grpId="1" nodeType="withEffect">
                                  <p:stCondLst>
                                    <p:cond delay="0"/>
                                  </p:stCondLst>
                                  <p:childTnLst>
                                    <p:animMotion origin="layout" path="M -3.33333E-6 1.11111E-6 L 0.56823 0.16944 " pathEditMode="relative" rAng="0" ptsTypes="AA">
                                      <p:cBhvr>
                                        <p:cTn id="78" dur="2000" fill="hold"/>
                                        <p:tgtEl>
                                          <p:spTgt spid="42"/>
                                        </p:tgtEl>
                                        <p:attrNameLst>
                                          <p:attrName>ppt_x</p:attrName>
                                          <p:attrName>ppt_y</p:attrName>
                                        </p:attrNameLst>
                                      </p:cBhvr>
                                      <p:rCtr x="28403" y="8472"/>
                                    </p:animMotion>
                                  </p:childTnLst>
                                  <p:subTnLst>
                                    <p:set>
                                      <p:cBhvr override="childStyle">
                                        <p:cTn dur="1" fill="hold" display="0" masterRel="sameClick" afterEffect="1">
                                          <p:stCondLst>
                                            <p:cond evt="end" delay="0">
                                              <p:tn val="77"/>
                                            </p:cond>
                                          </p:stCondLst>
                                        </p:cTn>
                                        <p:tgtEl>
                                          <p:spTgt spid="42"/>
                                        </p:tgtEl>
                                        <p:attrNameLst>
                                          <p:attrName>style.visibility</p:attrName>
                                        </p:attrNameLst>
                                      </p:cBhvr>
                                      <p:to>
                                        <p:strVal val="hidden"/>
                                      </p:to>
                                    </p:set>
                                  </p:subTnLst>
                                </p:cTn>
                              </p:par>
                              <p:par>
                                <p:cTn id="79" presetID="42" presetClass="path" presetSubtype="0" accel="50000" decel="50000" fill="hold" grpId="1" nodeType="withEffect">
                                  <p:stCondLst>
                                    <p:cond delay="0"/>
                                  </p:stCondLst>
                                  <p:childTnLst>
                                    <p:animMotion origin="layout" path="M -3.33333E-6 -0.06319 L -0.00052 0.125 " pathEditMode="relative" rAng="0" ptsTypes="AA">
                                      <p:cBhvr>
                                        <p:cTn id="80" dur="2000" fill="hold"/>
                                        <p:tgtEl>
                                          <p:spTgt spid="43"/>
                                        </p:tgtEl>
                                        <p:attrNameLst>
                                          <p:attrName>ppt_x</p:attrName>
                                          <p:attrName>ppt_y</p:attrName>
                                        </p:attrNameLst>
                                      </p:cBhvr>
                                      <p:rCtr x="-35" y="9398"/>
                                    </p:animMotion>
                                  </p:childTnLst>
                                  <p:subTnLst>
                                    <p:set>
                                      <p:cBhvr override="childStyle">
                                        <p:cTn dur="1" fill="hold" display="0" masterRel="sameClick" afterEffect="1">
                                          <p:stCondLst>
                                            <p:cond evt="end" delay="0">
                                              <p:tn val="79"/>
                                            </p:cond>
                                          </p:stCondLst>
                                        </p:cTn>
                                        <p:tgtEl>
                                          <p:spTgt spid="43"/>
                                        </p:tgtEl>
                                        <p:attrNameLst>
                                          <p:attrName>style.visibility</p:attrName>
                                        </p:attrNameLst>
                                      </p:cBhvr>
                                      <p:to>
                                        <p:strVal val="hidden"/>
                                      </p:to>
                                    </p:set>
                                  </p:subTnLst>
                                </p:cTn>
                              </p:par>
                              <p:par>
                                <p:cTn id="81" presetID="42" presetClass="path" presetSubtype="0" accel="50000" decel="50000" fill="hold" grpId="1" nodeType="withEffect">
                                  <p:stCondLst>
                                    <p:cond delay="0"/>
                                  </p:stCondLst>
                                  <p:childTnLst>
                                    <p:animMotion origin="layout" path="M 3.33333E-6 -1.11111E-6 L -0.28282 0.16806 " pathEditMode="relative" rAng="0" ptsTypes="AA">
                                      <p:cBhvr>
                                        <p:cTn id="82" dur="2000" fill="hold"/>
                                        <p:tgtEl>
                                          <p:spTgt spid="49"/>
                                        </p:tgtEl>
                                        <p:attrNameLst>
                                          <p:attrName>ppt_x</p:attrName>
                                          <p:attrName>ppt_y</p:attrName>
                                        </p:attrNameLst>
                                      </p:cBhvr>
                                      <p:rCtr x="-14149" y="8403"/>
                                    </p:animMotion>
                                  </p:childTnLst>
                                  <p:subTnLst>
                                    <p:set>
                                      <p:cBhvr override="childStyle">
                                        <p:cTn dur="1" fill="hold" display="0" masterRel="sameClick" afterEffect="1">
                                          <p:stCondLst>
                                            <p:cond evt="end" delay="0">
                                              <p:tn val="81"/>
                                            </p:cond>
                                          </p:stCondLst>
                                        </p:cTn>
                                        <p:tgtEl>
                                          <p:spTgt spid="49"/>
                                        </p:tgtEl>
                                        <p:attrNameLst>
                                          <p:attrName>style.visibility</p:attrName>
                                        </p:attrNameLst>
                                      </p:cBhvr>
                                      <p:to>
                                        <p:strVal val="hidden"/>
                                      </p:to>
                                    </p:set>
                                  </p:subTnLst>
                                </p:cTn>
                              </p:par>
                              <p:par>
                                <p:cTn id="83" presetID="42" presetClass="path" presetSubtype="0" accel="50000" decel="50000" fill="hold" grpId="1" nodeType="withEffect">
                                  <p:stCondLst>
                                    <p:cond delay="0"/>
                                  </p:stCondLst>
                                  <p:childTnLst>
                                    <p:animMotion origin="layout" path="M 0 1.11111E-6 L -0.28333 0.14375 " pathEditMode="relative" rAng="0" ptsTypes="AA">
                                      <p:cBhvr>
                                        <p:cTn id="84" dur="2000" fill="hold"/>
                                        <p:tgtEl>
                                          <p:spTgt spid="46"/>
                                        </p:tgtEl>
                                        <p:attrNameLst>
                                          <p:attrName>ppt_x</p:attrName>
                                          <p:attrName>ppt_y</p:attrName>
                                        </p:attrNameLst>
                                      </p:cBhvr>
                                      <p:rCtr x="-14167" y="7176"/>
                                    </p:animMotion>
                                  </p:childTnLst>
                                  <p:subTnLst>
                                    <p:set>
                                      <p:cBhvr override="childStyle">
                                        <p:cTn dur="1" fill="hold" display="0" masterRel="sameClick" afterEffect="1">
                                          <p:stCondLst>
                                            <p:cond evt="end" delay="0">
                                              <p:tn val="83"/>
                                            </p:cond>
                                          </p:stCondLst>
                                        </p:cTn>
                                        <p:tgtEl>
                                          <p:spTgt spid="46"/>
                                        </p:tgtEl>
                                        <p:attrNameLst>
                                          <p:attrName>style.visibility</p:attrName>
                                        </p:attrNameLst>
                                      </p:cBhvr>
                                      <p:to>
                                        <p:strVal val="hidden"/>
                                      </p:to>
                                    </p:set>
                                  </p:subTnLst>
                                </p:cTn>
                              </p:par>
                              <p:par>
                                <p:cTn id="85" presetID="42" presetClass="path" presetSubtype="0" accel="50000" decel="50000" fill="hold" grpId="1" nodeType="withEffect">
                                  <p:stCondLst>
                                    <p:cond delay="0"/>
                                  </p:stCondLst>
                                  <p:childTnLst>
                                    <p:animMotion origin="layout" path="M 0 -1.11111E-6 L -0.56771 0.14583 " pathEditMode="relative" rAng="0" ptsTypes="AA">
                                      <p:cBhvr>
                                        <p:cTn id="86" dur="2000" fill="hold"/>
                                        <p:tgtEl>
                                          <p:spTgt spid="50"/>
                                        </p:tgtEl>
                                        <p:attrNameLst>
                                          <p:attrName>ppt_x</p:attrName>
                                          <p:attrName>ppt_y</p:attrName>
                                        </p:attrNameLst>
                                      </p:cBhvr>
                                      <p:rCtr x="-28385" y="7292"/>
                                    </p:animMotion>
                                  </p:childTnLst>
                                  <p:subTnLst>
                                    <p:set>
                                      <p:cBhvr override="childStyle">
                                        <p:cTn dur="1" fill="hold" display="0" masterRel="sameClick" afterEffect="1">
                                          <p:stCondLst>
                                            <p:cond evt="end" delay="0">
                                              <p:tn val="85"/>
                                            </p:cond>
                                          </p:stCondLst>
                                        </p:cTn>
                                        <p:tgtEl>
                                          <p:spTgt spid="50"/>
                                        </p:tgtEl>
                                        <p:attrNameLst>
                                          <p:attrName>style.visibility</p:attrName>
                                        </p:attrNameLst>
                                      </p:cBhvr>
                                      <p:to>
                                        <p:strVal val="hidden"/>
                                      </p:to>
                                    </p:set>
                                  </p:subTnLst>
                                </p:cTn>
                              </p:par>
                            </p:childTnLst>
                          </p:cTn>
                        </p:par>
                        <p:par>
                          <p:cTn id="87" fill="hold">
                            <p:stCondLst>
                              <p:cond delay="2500"/>
                            </p:stCondLst>
                            <p:childTnLst>
                              <p:par>
                                <p:cTn id="88" presetID="1" presetClass="entr" presetSubtype="0" fill="hold" grpId="0" nodeType="afterEffect">
                                  <p:stCondLst>
                                    <p:cond delay="0"/>
                                  </p:stCondLst>
                                  <p:childTnLst>
                                    <p:set>
                                      <p:cBhvr>
                                        <p:cTn id="89" dur="1" fill="hold">
                                          <p:stCondLst>
                                            <p:cond delay="0"/>
                                          </p:stCondLst>
                                        </p:cTn>
                                        <p:tgtEl>
                                          <p:spTgt spid="54"/>
                                        </p:tgtEl>
                                        <p:attrNameLst>
                                          <p:attrName>style.visibility</p:attrName>
                                        </p:attrNameLst>
                                      </p:cBhvr>
                                      <p:to>
                                        <p:strVal val="visible"/>
                                      </p:to>
                                    </p:set>
                                  </p:childTnLst>
                                </p:cTn>
                              </p:par>
                            </p:childTnLst>
                          </p:cTn>
                        </p:par>
                        <p:par>
                          <p:cTn id="90" fill="hold">
                            <p:stCondLst>
                              <p:cond delay="2500"/>
                            </p:stCondLst>
                            <p:childTnLst>
                              <p:par>
                                <p:cTn id="91" presetID="1" presetClass="entr" presetSubtype="0" fill="hold" grpId="0" nodeType="afterEffect">
                                  <p:stCondLst>
                                    <p:cond delay="0"/>
                                  </p:stCondLst>
                                  <p:childTnLst>
                                    <p:set>
                                      <p:cBhvr>
                                        <p:cTn id="92" dur="1" fill="hold">
                                          <p:stCondLst>
                                            <p:cond delay="0"/>
                                          </p:stCondLst>
                                        </p:cTn>
                                        <p:tgtEl>
                                          <p:spTgt spid="55"/>
                                        </p:tgtEl>
                                        <p:attrNameLst>
                                          <p:attrName>style.visibility</p:attrName>
                                        </p:attrNameLst>
                                      </p:cBhvr>
                                      <p:to>
                                        <p:strVal val="visible"/>
                                      </p:to>
                                    </p:set>
                                  </p:childTnLst>
                                </p:cTn>
                              </p:par>
                            </p:childTnLst>
                          </p:cTn>
                        </p:par>
                        <p:par>
                          <p:cTn id="93" fill="hold">
                            <p:stCondLst>
                              <p:cond delay="2500"/>
                            </p:stCondLst>
                            <p:childTnLst>
                              <p:par>
                                <p:cTn id="94" presetID="1" presetClass="entr" presetSubtype="0" fill="hold" grpId="0" nodeType="afterEffect">
                                  <p:stCondLst>
                                    <p:cond delay="0"/>
                                  </p:stCondLst>
                                  <p:childTnLst>
                                    <p:set>
                                      <p:cBhvr>
                                        <p:cTn id="95" dur="1" fill="hold">
                                          <p:stCondLst>
                                            <p:cond delay="0"/>
                                          </p:stCondLst>
                                        </p:cTn>
                                        <p:tgtEl>
                                          <p:spTgt spid="56"/>
                                        </p:tgtEl>
                                        <p:attrNameLst>
                                          <p:attrName>style.visibility</p:attrName>
                                        </p:attrNameLst>
                                      </p:cBhvr>
                                      <p:to>
                                        <p:strVal val="visible"/>
                                      </p:to>
                                    </p:set>
                                  </p:childTnLst>
                                </p:cTn>
                              </p:par>
                            </p:childTnLst>
                          </p:cTn>
                        </p:par>
                        <p:par>
                          <p:cTn id="96" fill="hold">
                            <p:stCondLst>
                              <p:cond delay="2500"/>
                            </p:stCondLst>
                            <p:childTnLst>
                              <p:par>
                                <p:cTn id="97" presetID="1" presetClass="entr" presetSubtype="0" fill="hold" grpId="0" nodeType="afterEffect">
                                  <p:stCondLst>
                                    <p:cond delay="0"/>
                                  </p:stCondLst>
                                  <p:childTnLst>
                                    <p:set>
                                      <p:cBhvr>
                                        <p:cTn id="98" dur="1" fill="hold">
                                          <p:stCondLst>
                                            <p:cond delay="0"/>
                                          </p:stCondLst>
                                        </p:cTn>
                                        <p:tgtEl>
                                          <p:spTgt spid="57"/>
                                        </p:tgtEl>
                                        <p:attrNameLst>
                                          <p:attrName>style.visibility</p:attrName>
                                        </p:attrNameLst>
                                      </p:cBhvr>
                                      <p:to>
                                        <p:strVal val="visible"/>
                                      </p:to>
                                    </p:set>
                                  </p:childTnLst>
                                </p:cTn>
                              </p:par>
                            </p:childTnLst>
                          </p:cTn>
                        </p:par>
                        <p:par>
                          <p:cTn id="99" fill="hold">
                            <p:stCondLst>
                              <p:cond delay="2500"/>
                            </p:stCondLst>
                            <p:childTnLst>
                              <p:par>
                                <p:cTn id="100" presetID="1" presetClass="entr" presetSubtype="0" fill="hold" grpId="0" nodeType="afterEffect">
                                  <p:stCondLst>
                                    <p:cond delay="0"/>
                                  </p:stCondLst>
                                  <p:childTnLst>
                                    <p:set>
                                      <p:cBhvr>
                                        <p:cTn id="101" dur="1" fill="hold">
                                          <p:stCondLst>
                                            <p:cond delay="0"/>
                                          </p:stCondLst>
                                        </p:cTn>
                                        <p:tgtEl>
                                          <p:spTgt spid="59"/>
                                        </p:tgtEl>
                                        <p:attrNameLst>
                                          <p:attrName>style.visibility</p:attrName>
                                        </p:attrNameLst>
                                      </p:cBhvr>
                                      <p:to>
                                        <p:strVal val="visible"/>
                                      </p:to>
                                    </p:set>
                                  </p:childTnLst>
                                </p:cTn>
                              </p:par>
                            </p:childTnLst>
                          </p:cTn>
                        </p:par>
                        <p:par>
                          <p:cTn id="102" fill="hold">
                            <p:stCondLst>
                              <p:cond delay="2500"/>
                            </p:stCondLst>
                            <p:childTnLst>
                              <p:par>
                                <p:cTn id="103" presetID="1" presetClass="entr" presetSubtype="0" fill="hold" grpId="0" nodeType="afterEffect">
                                  <p:stCondLst>
                                    <p:cond delay="0"/>
                                  </p:stCondLst>
                                  <p:childTnLst>
                                    <p:set>
                                      <p:cBhvr>
                                        <p:cTn id="104" dur="1" fill="hold">
                                          <p:stCondLst>
                                            <p:cond delay="0"/>
                                          </p:stCondLst>
                                        </p:cTn>
                                        <p:tgtEl>
                                          <p:spTgt spid="60"/>
                                        </p:tgtEl>
                                        <p:attrNameLst>
                                          <p:attrName>style.visibility</p:attrName>
                                        </p:attrNameLst>
                                      </p:cBhvr>
                                      <p:to>
                                        <p:strVal val="visible"/>
                                      </p:to>
                                    </p:set>
                                  </p:childTnLst>
                                </p:cTn>
                              </p:par>
                            </p:childTnLst>
                          </p:cTn>
                        </p:par>
                        <p:par>
                          <p:cTn id="105" fill="hold">
                            <p:stCondLst>
                              <p:cond delay="2500"/>
                            </p:stCondLst>
                            <p:childTnLst>
                              <p:par>
                                <p:cTn id="106" presetID="1" presetClass="entr" presetSubtype="0" fill="hold" grpId="0" nodeType="afterEffect">
                                  <p:stCondLst>
                                    <p:cond delay="0"/>
                                  </p:stCondLst>
                                  <p:childTnLst>
                                    <p:set>
                                      <p:cBhvr>
                                        <p:cTn id="107" dur="1" fill="hold">
                                          <p:stCondLst>
                                            <p:cond delay="0"/>
                                          </p:stCondLst>
                                        </p:cTn>
                                        <p:tgtEl>
                                          <p:spTgt spid="61"/>
                                        </p:tgtEl>
                                        <p:attrNameLst>
                                          <p:attrName>style.visibility</p:attrName>
                                        </p:attrNameLst>
                                      </p:cBhvr>
                                      <p:to>
                                        <p:strVal val="visible"/>
                                      </p:to>
                                    </p:set>
                                  </p:childTnLst>
                                </p:cTn>
                              </p:par>
                            </p:childTnLst>
                          </p:cTn>
                        </p:par>
                        <p:par>
                          <p:cTn id="108" fill="hold">
                            <p:stCondLst>
                              <p:cond delay="2500"/>
                            </p:stCondLst>
                            <p:childTnLst>
                              <p:par>
                                <p:cTn id="109" presetID="1" presetClass="entr" presetSubtype="0" fill="hold" grpId="0" nodeType="afterEffect">
                                  <p:stCondLst>
                                    <p:cond delay="0"/>
                                  </p:stCondLst>
                                  <p:childTnLst>
                                    <p:set>
                                      <p:cBhvr>
                                        <p:cTn id="110" dur="1" fill="hold">
                                          <p:stCondLst>
                                            <p:cond delay="0"/>
                                          </p:stCondLst>
                                        </p:cTn>
                                        <p:tgtEl>
                                          <p:spTgt spid="52"/>
                                        </p:tgtEl>
                                        <p:attrNameLst>
                                          <p:attrName>style.visibility</p:attrName>
                                        </p:attrNameLst>
                                      </p:cBhvr>
                                      <p:to>
                                        <p:strVal val="visible"/>
                                      </p:to>
                                    </p:set>
                                  </p:childTnLst>
                                </p:cTn>
                              </p:par>
                            </p:childTnLst>
                          </p:cTn>
                        </p:par>
                        <p:par>
                          <p:cTn id="111" fill="hold">
                            <p:stCondLst>
                              <p:cond delay="2500"/>
                            </p:stCondLst>
                            <p:childTnLst>
                              <p:par>
                                <p:cTn id="112" presetID="1" presetClass="entr" presetSubtype="0" fill="hold" grpId="0" nodeType="after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childTnLst>
                          </p:cTn>
                        </p:par>
                        <p:par>
                          <p:cTn id="114" fill="hold">
                            <p:stCondLst>
                              <p:cond delay="2500"/>
                            </p:stCondLst>
                            <p:childTnLst>
                              <p:par>
                                <p:cTn id="115" presetID="1" presetClass="entr" presetSubtype="0" fill="hold" grpId="0" nodeType="afterEffect">
                                  <p:stCondLst>
                                    <p:cond delay="0"/>
                                  </p:stCondLst>
                                  <p:childTnLst>
                                    <p:set>
                                      <p:cBhvr>
                                        <p:cTn id="116" dur="1" fill="hold">
                                          <p:stCondLst>
                                            <p:cond delay="0"/>
                                          </p:stCondLst>
                                        </p:cTn>
                                        <p:tgtEl>
                                          <p:spTgt spid="62"/>
                                        </p:tgtEl>
                                        <p:attrNameLst>
                                          <p:attrName>style.visibility</p:attrName>
                                        </p:attrNameLst>
                                      </p:cBhvr>
                                      <p:to>
                                        <p:strVal val="visible"/>
                                      </p:to>
                                    </p:set>
                                  </p:childTnLst>
                                </p:cTn>
                              </p:par>
                            </p:childTnLst>
                          </p:cTn>
                        </p:par>
                        <p:par>
                          <p:cTn id="117" fill="hold">
                            <p:stCondLst>
                              <p:cond delay="2500"/>
                            </p:stCondLst>
                            <p:childTnLst>
                              <p:par>
                                <p:cTn id="118" presetID="1" presetClass="entr" presetSubtype="0" fill="hold" grpId="0" nodeType="afterEffect">
                                  <p:stCondLst>
                                    <p:cond delay="0"/>
                                  </p:stCondLst>
                                  <p:childTnLst>
                                    <p:set>
                                      <p:cBhvr>
                                        <p:cTn id="119" dur="1" fill="hold">
                                          <p:stCondLst>
                                            <p:cond delay="0"/>
                                          </p:stCondLst>
                                        </p:cTn>
                                        <p:tgtEl>
                                          <p:spTgt spid="63"/>
                                        </p:tgtEl>
                                        <p:attrNameLst>
                                          <p:attrName>style.visibility</p:attrName>
                                        </p:attrNameLst>
                                      </p:cBhvr>
                                      <p:to>
                                        <p:strVal val="visible"/>
                                      </p:to>
                                    </p:set>
                                  </p:childTnLst>
                                </p:cTn>
                              </p:par>
                            </p:childTnLst>
                          </p:cTn>
                        </p:par>
                        <p:par>
                          <p:cTn id="120" fill="hold">
                            <p:stCondLst>
                              <p:cond delay="2500"/>
                            </p:stCondLst>
                            <p:childTnLst>
                              <p:par>
                                <p:cTn id="121" presetID="1" presetClass="entr" presetSubtype="0" fill="hold" grpId="0" nodeType="afterEffect">
                                  <p:stCondLst>
                                    <p:cond delay="0"/>
                                  </p:stCondLst>
                                  <p:childTnLst>
                                    <p:set>
                                      <p:cBhvr>
                                        <p:cTn id="122" dur="1" fill="hold">
                                          <p:stCondLst>
                                            <p:cond delay="0"/>
                                          </p:stCondLst>
                                        </p:cTn>
                                        <p:tgtEl>
                                          <p:spTgt spid="67"/>
                                        </p:tgtEl>
                                        <p:attrNameLst>
                                          <p:attrName>style.visibility</p:attrName>
                                        </p:attrNameLst>
                                      </p:cBhvr>
                                      <p:to>
                                        <p:strVal val="visible"/>
                                      </p:to>
                                    </p:set>
                                  </p:childTnLst>
                                </p:cTn>
                              </p:par>
                            </p:childTnLst>
                          </p:cTn>
                        </p:par>
                        <p:par>
                          <p:cTn id="123" fill="hold">
                            <p:stCondLst>
                              <p:cond delay="2500"/>
                            </p:stCondLst>
                            <p:childTnLst>
                              <p:par>
                                <p:cTn id="124" presetID="10" presetClass="exit" presetSubtype="0" fill="hold" grpId="1" nodeType="afterEffect">
                                  <p:stCondLst>
                                    <p:cond delay="0"/>
                                  </p:stCondLst>
                                  <p:childTnLst>
                                    <p:animEffect transition="out" filter="fade">
                                      <p:cBhvr>
                                        <p:cTn id="125" dur="500"/>
                                        <p:tgtEl>
                                          <p:spTgt spid="68"/>
                                        </p:tgtEl>
                                      </p:cBhvr>
                                    </p:animEffect>
                                    <p:set>
                                      <p:cBhvr>
                                        <p:cTn id="126" dur="1" fill="hold">
                                          <p:stCondLst>
                                            <p:cond delay="499"/>
                                          </p:stCondLst>
                                        </p:cTn>
                                        <p:tgtEl>
                                          <p:spTgt spid="68"/>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 presetClass="exit" presetSubtype="0" fill="hold" grpId="1" nodeType="clickEffect">
                                  <p:stCondLst>
                                    <p:cond delay="0"/>
                                  </p:stCondLst>
                                  <p:childTnLst>
                                    <p:set>
                                      <p:cBhvr>
                                        <p:cTn id="130" dur="1" fill="hold">
                                          <p:stCondLst>
                                            <p:cond delay="0"/>
                                          </p:stCondLst>
                                        </p:cTn>
                                        <p:tgtEl>
                                          <p:spTgt spid="54"/>
                                        </p:tgtEl>
                                        <p:attrNameLst>
                                          <p:attrName>style.visibility</p:attrName>
                                        </p:attrNameLst>
                                      </p:cBhvr>
                                      <p:to>
                                        <p:strVal val="hidden"/>
                                      </p:to>
                                    </p:set>
                                  </p:childTnLst>
                                </p:cTn>
                              </p:par>
                              <p:par>
                                <p:cTn id="131" presetID="1" presetClass="exit" presetSubtype="0" fill="hold" grpId="1" nodeType="withEffect">
                                  <p:stCondLst>
                                    <p:cond delay="0"/>
                                  </p:stCondLst>
                                  <p:childTnLst>
                                    <p:set>
                                      <p:cBhvr>
                                        <p:cTn id="132" dur="1" fill="hold">
                                          <p:stCondLst>
                                            <p:cond delay="0"/>
                                          </p:stCondLst>
                                        </p:cTn>
                                        <p:tgtEl>
                                          <p:spTgt spid="59"/>
                                        </p:tgtEl>
                                        <p:attrNameLst>
                                          <p:attrName>style.visibility</p:attrName>
                                        </p:attrNameLst>
                                      </p:cBhvr>
                                      <p:to>
                                        <p:strVal val="hidden"/>
                                      </p:to>
                                    </p:set>
                                  </p:childTnLst>
                                </p:cTn>
                              </p:par>
                              <p:par>
                                <p:cTn id="133" presetID="1" presetClass="exit" presetSubtype="0" fill="hold" grpId="1" nodeType="withEffect">
                                  <p:stCondLst>
                                    <p:cond delay="0"/>
                                  </p:stCondLst>
                                  <p:childTnLst>
                                    <p:set>
                                      <p:cBhvr>
                                        <p:cTn id="134" dur="1" fill="hold">
                                          <p:stCondLst>
                                            <p:cond delay="0"/>
                                          </p:stCondLst>
                                        </p:cTn>
                                        <p:tgtEl>
                                          <p:spTgt spid="67"/>
                                        </p:tgtEl>
                                        <p:attrNameLst>
                                          <p:attrName>style.visibility</p:attrName>
                                        </p:attrNameLst>
                                      </p:cBhvr>
                                      <p:to>
                                        <p:strVal val="hidden"/>
                                      </p:to>
                                    </p:set>
                                  </p:childTnLst>
                                </p:cTn>
                              </p:par>
                            </p:childTnLst>
                          </p:cTn>
                        </p:par>
                        <p:par>
                          <p:cTn id="135" fill="hold">
                            <p:stCondLst>
                              <p:cond delay="0"/>
                            </p:stCondLst>
                            <p:childTnLst>
                              <p:par>
                                <p:cTn id="136" presetID="1" presetClass="exit" presetSubtype="0" fill="hold" grpId="1" nodeType="afterEffect">
                                  <p:stCondLst>
                                    <p:cond delay="200"/>
                                  </p:stCondLst>
                                  <p:childTnLst>
                                    <p:set>
                                      <p:cBhvr>
                                        <p:cTn id="137" dur="1" fill="hold">
                                          <p:stCondLst>
                                            <p:cond delay="0"/>
                                          </p:stCondLst>
                                        </p:cTn>
                                        <p:tgtEl>
                                          <p:spTgt spid="55"/>
                                        </p:tgtEl>
                                        <p:attrNameLst>
                                          <p:attrName>style.visibility</p:attrName>
                                        </p:attrNameLst>
                                      </p:cBhvr>
                                      <p:to>
                                        <p:strVal val="hidden"/>
                                      </p:to>
                                    </p:set>
                                  </p:childTnLst>
                                </p:cTn>
                              </p:par>
                              <p:par>
                                <p:cTn id="138" presetID="1" presetClass="exit" presetSubtype="0" fill="hold" grpId="1" nodeType="withEffect">
                                  <p:stCondLst>
                                    <p:cond delay="200"/>
                                  </p:stCondLst>
                                  <p:childTnLst>
                                    <p:set>
                                      <p:cBhvr>
                                        <p:cTn id="139" dur="1" fill="hold">
                                          <p:stCondLst>
                                            <p:cond delay="0"/>
                                          </p:stCondLst>
                                        </p:cTn>
                                        <p:tgtEl>
                                          <p:spTgt spid="60"/>
                                        </p:tgtEl>
                                        <p:attrNameLst>
                                          <p:attrName>style.visibility</p:attrName>
                                        </p:attrNameLst>
                                      </p:cBhvr>
                                      <p:to>
                                        <p:strVal val="hidden"/>
                                      </p:to>
                                    </p:set>
                                  </p:childTnLst>
                                </p:cTn>
                              </p:par>
                              <p:par>
                                <p:cTn id="140" presetID="1" presetClass="exit" presetSubtype="0" fill="hold" grpId="1" nodeType="withEffect">
                                  <p:stCondLst>
                                    <p:cond delay="200"/>
                                  </p:stCondLst>
                                  <p:childTnLst>
                                    <p:set>
                                      <p:cBhvr>
                                        <p:cTn id="141" dur="1" fill="hold">
                                          <p:stCondLst>
                                            <p:cond delay="0"/>
                                          </p:stCondLst>
                                        </p:cTn>
                                        <p:tgtEl>
                                          <p:spTgt spid="62"/>
                                        </p:tgtEl>
                                        <p:attrNameLst>
                                          <p:attrName>style.visibility</p:attrName>
                                        </p:attrNameLst>
                                      </p:cBhvr>
                                      <p:to>
                                        <p:strVal val="hidden"/>
                                      </p:to>
                                    </p:set>
                                  </p:childTnLst>
                                </p:cTn>
                              </p:par>
                            </p:childTnLst>
                          </p:cTn>
                        </p:par>
                        <p:par>
                          <p:cTn id="142" fill="hold">
                            <p:stCondLst>
                              <p:cond delay="200"/>
                            </p:stCondLst>
                            <p:childTnLst>
                              <p:par>
                                <p:cTn id="143" presetID="1" presetClass="exit" presetSubtype="0" fill="hold" grpId="1" nodeType="afterEffect">
                                  <p:stCondLst>
                                    <p:cond delay="200"/>
                                  </p:stCondLst>
                                  <p:childTnLst>
                                    <p:set>
                                      <p:cBhvr>
                                        <p:cTn id="144" dur="1" fill="hold">
                                          <p:stCondLst>
                                            <p:cond delay="0"/>
                                          </p:stCondLst>
                                        </p:cTn>
                                        <p:tgtEl>
                                          <p:spTgt spid="56"/>
                                        </p:tgtEl>
                                        <p:attrNameLst>
                                          <p:attrName>style.visibility</p:attrName>
                                        </p:attrNameLst>
                                      </p:cBhvr>
                                      <p:to>
                                        <p:strVal val="hidden"/>
                                      </p:to>
                                    </p:set>
                                  </p:childTnLst>
                                </p:cTn>
                              </p:par>
                              <p:par>
                                <p:cTn id="145" presetID="1" presetClass="exit" presetSubtype="0" fill="hold" grpId="1" nodeType="withEffect">
                                  <p:stCondLst>
                                    <p:cond delay="200"/>
                                  </p:stCondLst>
                                  <p:childTnLst>
                                    <p:set>
                                      <p:cBhvr>
                                        <p:cTn id="146" dur="1" fill="hold">
                                          <p:stCondLst>
                                            <p:cond delay="0"/>
                                          </p:stCondLst>
                                        </p:cTn>
                                        <p:tgtEl>
                                          <p:spTgt spid="61"/>
                                        </p:tgtEl>
                                        <p:attrNameLst>
                                          <p:attrName>style.visibility</p:attrName>
                                        </p:attrNameLst>
                                      </p:cBhvr>
                                      <p:to>
                                        <p:strVal val="hidden"/>
                                      </p:to>
                                    </p:set>
                                  </p:childTnLst>
                                </p:cTn>
                              </p:par>
                              <p:par>
                                <p:cTn id="147" presetID="1" presetClass="exit" presetSubtype="0" fill="hold" grpId="1" nodeType="withEffect">
                                  <p:stCondLst>
                                    <p:cond delay="200"/>
                                  </p:stCondLst>
                                  <p:childTnLst>
                                    <p:set>
                                      <p:cBhvr>
                                        <p:cTn id="148" dur="1" fill="hold">
                                          <p:stCondLst>
                                            <p:cond delay="0"/>
                                          </p:stCondLst>
                                        </p:cTn>
                                        <p:tgtEl>
                                          <p:spTgt spid="63"/>
                                        </p:tgtEl>
                                        <p:attrNameLst>
                                          <p:attrName>style.visibility</p:attrName>
                                        </p:attrNameLst>
                                      </p:cBhvr>
                                      <p:to>
                                        <p:strVal val="hidden"/>
                                      </p:to>
                                    </p:set>
                                  </p:childTnLst>
                                </p:cTn>
                              </p:par>
                            </p:childTnLst>
                          </p:cTn>
                        </p:par>
                        <p:par>
                          <p:cTn id="149" fill="hold">
                            <p:stCondLst>
                              <p:cond delay="400"/>
                            </p:stCondLst>
                            <p:childTnLst>
                              <p:par>
                                <p:cTn id="150" presetID="1" presetClass="exit" presetSubtype="0" fill="hold" grpId="1" nodeType="afterEffect">
                                  <p:stCondLst>
                                    <p:cond delay="200"/>
                                  </p:stCondLst>
                                  <p:childTnLst>
                                    <p:set>
                                      <p:cBhvr>
                                        <p:cTn id="151" dur="1" fill="hold">
                                          <p:stCondLst>
                                            <p:cond delay="0"/>
                                          </p:stCondLst>
                                        </p:cTn>
                                        <p:tgtEl>
                                          <p:spTgt spid="57"/>
                                        </p:tgtEl>
                                        <p:attrNameLst>
                                          <p:attrName>style.visibility</p:attrName>
                                        </p:attrNameLst>
                                      </p:cBhvr>
                                      <p:to>
                                        <p:strVal val="hidden"/>
                                      </p:to>
                                    </p:set>
                                  </p:childTnLst>
                                </p:cTn>
                              </p:par>
                              <p:par>
                                <p:cTn id="152" presetID="1" presetClass="exit" presetSubtype="0" fill="hold" grpId="1" nodeType="withEffect">
                                  <p:stCondLst>
                                    <p:cond delay="200"/>
                                  </p:stCondLst>
                                  <p:childTnLst>
                                    <p:set>
                                      <p:cBhvr>
                                        <p:cTn id="153" dur="1" fill="hold">
                                          <p:stCondLst>
                                            <p:cond delay="0"/>
                                          </p:stCondLst>
                                        </p:cTn>
                                        <p:tgtEl>
                                          <p:spTgt spid="52"/>
                                        </p:tgtEl>
                                        <p:attrNameLst>
                                          <p:attrName>style.visibility</p:attrName>
                                        </p:attrNameLst>
                                      </p:cBhvr>
                                      <p:to>
                                        <p:strVal val="hidden"/>
                                      </p:to>
                                    </p:set>
                                  </p:childTnLst>
                                </p:cTn>
                              </p:par>
                            </p:childTnLst>
                          </p:cTn>
                        </p:par>
                        <p:par>
                          <p:cTn id="154" fill="hold">
                            <p:stCondLst>
                              <p:cond delay="600"/>
                            </p:stCondLst>
                            <p:childTnLst>
                              <p:par>
                                <p:cTn id="155" presetID="1" presetClass="exit" presetSubtype="0" fill="hold" grpId="1" nodeType="afterEffect">
                                  <p:stCondLst>
                                    <p:cond delay="200"/>
                                  </p:stCondLst>
                                  <p:childTnLst>
                                    <p:set>
                                      <p:cBhvr>
                                        <p:cTn id="156" dur="1" fill="hold">
                                          <p:stCondLst>
                                            <p:cond delay="0"/>
                                          </p:stCondLst>
                                        </p:cTn>
                                        <p:tgtEl>
                                          <p:spTgt spid="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20" grpId="0" animBg="1"/>
      <p:bldP spid="21" grpId="0" animBg="1"/>
      <p:bldP spid="22" grpId="0" animBg="1"/>
      <p:bldP spid="27" grpId="0" animBg="1"/>
      <p:bldP spid="28" grpId="0" animBg="1"/>
      <p:bldP spid="29" grpId="0" animBg="1"/>
      <p:bldP spid="30" grpId="0" animBg="1"/>
      <p:bldP spid="39" grpId="0" animBg="1"/>
      <p:bldP spid="40" grpId="0" animBg="1"/>
      <p:bldP spid="40" grpId="1" animBg="1"/>
      <p:bldP spid="41" grpId="0" animBg="1"/>
      <p:bldP spid="41" grpId="1" animBg="1"/>
      <p:bldP spid="42" grpId="0" animBg="1"/>
      <p:bldP spid="42" grpId="1" animBg="1"/>
      <p:bldP spid="43" grpId="0" animBg="1"/>
      <p:bldP spid="43" grpId="1" animBg="1"/>
      <p:bldP spid="44" grpId="0" animBg="1"/>
      <p:bldP spid="44" grpId="1" animBg="1"/>
      <p:bldP spid="45" grpId="0" animBg="1"/>
      <p:bldP spid="45" grpId="1" animBg="1"/>
      <p:bldP spid="46" grpId="0" animBg="1"/>
      <p:bldP spid="46" grpId="1" animBg="1"/>
      <p:bldP spid="47" grpId="0" animBg="1"/>
      <p:bldP spid="47" grpId="1" animBg="1"/>
      <p:bldP spid="48" grpId="0" animBg="1"/>
      <p:bldP spid="48" grpId="1" animBg="1"/>
      <p:bldP spid="49" grpId="0" animBg="1"/>
      <p:bldP spid="49" grpId="1" animBg="1"/>
      <p:bldP spid="50" grpId="0" animBg="1"/>
      <p:bldP spid="50" grpId="1" animBg="1"/>
      <p:bldP spid="51" grpId="0" animBg="1"/>
      <p:bldP spid="51" grpId="1" animBg="1"/>
      <p:bldP spid="52" grpId="0" animBg="1"/>
      <p:bldP spid="52" grpId="1" animBg="1"/>
      <p:bldP spid="53" grpId="0" animBg="1"/>
      <p:bldP spid="53" grpId="1" animBg="1"/>
      <p:bldP spid="54" grpId="0" animBg="1"/>
      <p:bldP spid="54" grpId="1" animBg="1"/>
      <p:bldP spid="55" grpId="0" animBg="1"/>
      <p:bldP spid="55" grpId="1" animBg="1"/>
      <p:bldP spid="56" grpId="0" animBg="1"/>
      <p:bldP spid="56" grpId="1" animBg="1"/>
      <p:bldP spid="57" grpId="0" animBg="1"/>
      <p:bldP spid="57" grpId="1" animBg="1"/>
      <p:bldP spid="59" grpId="0" animBg="1"/>
      <p:bldP spid="59" grpId="1" animBg="1"/>
      <p:bldP spid="60" grpId="0" animBg="1"/>
      <p:bldP spid="60" grpId="1" animBg="1"/>
      <p:bldP spid="61" grpId="0" animBg="1"/>
      <p:bldP spid="61" grpId="1" animBg="1"/>
      <p:bldP spid="62" grpId="0" animBg="1"/>
      <p:bldP spid="62" grpId="1" animBg="1"/>
      <p:bldP spid="63" grpId="0" animBg="1"/>
      <p:bldP spid="63" grpId="1" animBg="1"/>
      <p:bldP spid="67" grpId="0" animBg="1"/>
      <p:bldP spid="67" grpId="1" animBg="1"/>
      <p:bldP spid="68" grpId="0"/>
      <p:bldP spid="6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Naiad operators</a:t>
            </a:r>
            <a:endParaRPr lang="en-US" dirty="0"/>
          </a:p>
        </p:txBody>
      </p:sp>
      <p:sp>
        <p:nvSpPr>
          <p:cNvPr id="3" name="Content Placeholder 2"/>
          <p:cNvSpPr>
            <a:spLocks noGrp="1"/>
          </p:cNvSpPr>
          <p:nvPr>
            <p:ph sz="half" idx="1"/>
          </p:nvPr>
        </p:nvSpPr>
        <p:spPr/>
        <p:txBody>
          <a:bodyPr/>
          <a:lstStyle/>
          <a:p>
            <a:r>
              <a:rPr lang="en-US" dirty="0" smtClean="0"/>
              <a:t>Unary, stateless</a:t>
            </a:r>
          </a:p>
          <a:p>
            <a:pPr lvl="1"/>
            <a:r>
              <a:rPr lang="en-US" dirty="0" smtClean="0">
                <a:latin typeface="Consolas" pitchFamily="49" charset="0"/>
                <a:cs typeface="Consolas" pitchFamily="49" charset="0"/>
              </a:rPr>
              <a:t>Select</a:t>
            </a:r>
          </a:p>
          <a:p>
            <a:pPr lvl="1"/>
            <a:r>
              <a:rPr lang="en-US" dirty="0" err="1" smtClean="0">
                <a:latin typeface="Consolas" pitchFamily="49" charset="0"/>
                <a:cs typeface="Consolas" pitchFamily="49" charset="0"/>
              </a:rPr>
              <a:t>SelectMany</a:t>
            </a:r>
            <a:endParaRPr lang="en-US" dirty="0" smtClean="0">
              <a:latin typeface="Consolas" pitchFamily="49" charset="0"/>
              <a:cs typeface="Consolas" pitchFamily="49" charset="0"/>
            </a:endParaRPr>
          </a:p>
          <a:p>
            <a:pPr lvl="1"/>
            <a:r>
              <a:rPr lang="en-US" dirty="0" smtClean="0">
                <a:latin typeface="Consolas" pitchFamily="49" charset="0"/>
                <a:cs typeface="Consolas" pitchFamily="49" charset="0"/>
              </a:rPr>
              <a:t>Where</a:t>
            </a:r>
          </a:p>
          <a:p>
            <a:r>
              <a:rPr lang="en-US" dirty="0" smtClean="0">
                <a:cs typeface="Consolas" pitchFamily="49" charset="0"/>
              </a:rPr>
              <a:t>Binary, stateless</a:t>
            </a:r>
          </a:p>
          <a:p>
            <a:pPr lvl="1"/>
            <a:r>
              <a:rPr lang="en-US" dirty="0" err="1" smtClean="0">
                <a:latin typeface="Consolas" pitchFamily="49" charset="0"/>
                <a:cs typeface="Consolas" pitchFamily="49" charset="0"/>
              </a:rPr>
              <a:t>Concat</a:t>
            </a:r>
            <a:endParaRPr lang="en-US" dirty="0" smtClean="0">
              <a:latin typeface="Consolas" pitchFamily="49" charset="0"/>
              <a:cs typeface="Consolas" pitchFamily="49" charset="0"/>
            </a:endParaRPr>
          </a:p>
          <a:p>
            <a:pPr lvl="1"/>
            <a:r>
              <a:rPr lang="en-US" dirty="0" smtClean="0">
                <a:latin typeface="Consolas" pitchFamily="49" charset="0"/>
                <a:cs typeface="Consolas" pitchFamily="49" charset="0"/>
              </a:rPr>
              <a:t>Except</a:t>
            </a:r>
          </a:p>
        </p:txBody>
      </p:sp>
      <p:sp>
        <p:nvSpPr>
          <p:cNvPr id="4" name="Content Placeholder 3"/>
          <p:cNvSpPr>
            <a:spLocks noGrp="1"/>
          </p:cNvSpPr>
          <p:nvPr>
            <p:ph sz="half" idx="2"/>
          </p:nvPr>
        </p:nvSpPr>
        <p:spPr/>
        <p:txBody>
          <a:bodyPr/>
          <a:lstStyle/>
          <a:p>
            <a:r>
              <a:rPr lang="en-US" dirty="0" smtClean="0"/>
              <a:t>Unary, </a:t>
            </a:r>
            <a:r>
              <a:rPr lang="en-US" dirty="0" err="1" smtClean="0"/>
              <a:t>stateful</a:t>
            </a:r>
            <a:endParaRPr lang="en-US" dirty="0" smtClean="0"/>
          </a:p>
          <a:p>
            <a:pPr lvl="1"/>
            <a:r>
              <a:rPr lang="en-US" dirty="0" smtClean="0">
                <a:latin typeface="Consolas" pitchFamily="49" charset="0"/>
                <a:cs typeface="Consolas" pitchFamily="49" charset="0"/>
              </a:rPr>
              <a:t>Min</a:t>
            </a:r>
            <a:r>
              <a:rPr lang="en-US" dirty="0" smtClean="0"/>
              <a:t>, </a:t>
            </a:r>
            <a:r>
              <a:rPr lang="en-US" dirty="0" smtClean="0">
                <a:latin typeface="Consolas" pitchFamily="49" charset="0"/>
                <a:cs typeface="Consolas" pitchFamily="49" charset="0"/>
              </a:rPr>
              <a:t>Max</a:t>
            </a:r>
            <a:r>
              <a:rPr lang="en-US" dirty="0" smtClean="0"/>
              <a:t>, </a:t>
            </a:r>
            <a:r>
              <a:rPr lang="en-US" dirty="0" smtClean="0">
                <a:latin typeface="Consolas" pitchFamily="49" charset="0"/>
                <a:cs typeface="Consolas" pitchFamily="49" charset="0"/>
              </a:rPr>
              <a:t>Count</a:t>
            </a:r>
            <a:r>
              <a:rPr lang="en-US" dirty="0" smtClean="0"/>
              <a:t>, </a:t>
            </a:r>
            <a:r>
              <a:rPr lang="en-US" dirty="0" smtClean="0">
                <a:latin typeface="Consolas" pitchFamily="49" charset="0"/>
                <a:cs typeface="Consolas" pitchFamily="49" charset="0"/>
              </a:rPr>
              <a:t>Sum</a:t>
            </a:r>
          </a:p>
          <a:p>
            <a:pPr lvl="1"/>
            <a:r>
              <a:rPr lang="en-US" dirty="0" err="1" smtClean="0">
                <a:latin typeface="Consolas" pitchFamily="49" charset="0"/>
                <a:cs typeface="Consolas" pitchFamily="49" charset="0"/>
              </a:rPr>
              <a:t>GroupBy</a:t>
            </a:r>
            <a:endParaRPr lang="en-US" dirty="0" smtClean="0">
              <a:latin typeface="Consolas" pitchFamily="49" charset="0"/>
              <a:cs typeface="Consolas" pitchFamily="49" charset="0"/>
            </a:endParaRPr>
          </a:p>
          <a:p>
            <a:pPr lvl="1"/>
            <a:r>
              <a:rPr lang="en-US" dirty="0" err="1" smtClean="0">
                <a:latin typeface="Consolas" pitchFamily="49" charset="0"/>
                <a:cs typeface="Consolas" pitchFamily="49" charset="0"/>
              </a:rPr>
              <a:t>FixedPoint</a:t>
            </a:r>
            <a:endParaRPr lang="en-US" dirty="0" smtClean="0">
              <a:latin typeface="Consolas" pitchFamily="49" charset="0"/>
              <a:cs typeface="Consolas" pitchFamily="49" charset="0"/>
            </a:endParaRPr>
          </a:p>
          <a:p>
            <a:r>
              <a:rPr lang="en-US" dirty="0" smtClean="0">
                <a:cs typeface="Consolas" pitchFamily="49" charset="0"/>
              </a:rPr>
              <a:t>Binary, </a:t>
            </a:r>
            <a:r>
              <a:rPr lang="en-US" dirty="0" err="1" smtClean="0">
                <a:cs typeface="Consolas" pitchFamily="49" charset="0"/>
              </a:rPr>
              <a:t>stateful</a:t>
            </a:r>
            <a:endParaRPr lang="en-US" dirty="0" smtClean="0">
              <a:cs typeface="Consolas" pitchFamily="49" charset="0"/>
            </a:endParaRPr>
          </a:p>
          <a:p>
            <a:pPr lvl="1"/>
            <a:r>
              <a:rPr lang="en-US" dirty="0" smtClean="0">
                <a:latin typeface="Consolas" pitchFamily="49" charset="0"/>
                <a:cs typeface="Consolas" pitchFamily="49" charset="0"/>
              </a:rPr>
              <a:t>Join</a:t>
            </a:r>
          </a:p>
          <a:p>
            <a:pPr lvl="1"/>
            <a:r>
              <a:rPr lang="en-US" dirty="0" smtClean="0">
                <a:latin typeface="Consolas" pitchFamily="49" charset="0"/>
                <a:cs typeface="Consolas" pitchFamily="49" charset="0"/>
              </a:rPr>
              <a:t>Union</a:t>
            </a:r>
            <a:endParaRPr lang="en-US" dirty="0">
              <a:latin typeface="Consolas" pitchFamily="49" charset="0"/>
              <a:cs typeface="Consolas" pitchFamily="49" charset="0"/>
            </a:endParaRPr>
          </a:p>
        </p:txBody>
      </p:sp>
    </p:spTree>
    <p:extLst>
      <p:ext uri="{BB962C8B-B14F-4D97-AF65-F5344CB8AC3E}">
        <p14:creationId xmlns:p14="http://schemas.microsoft.com/office/powerpoint/2010/main" val="399738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unary operator</a:t>
            </a:r>
            <a:endParaRPr lang="en-US" dirty="0"/>
          </a:p>
        </p:txBody>
      </p:sp>
      <mc:AlternateContent xmlns:mc="http://schemas.openxmlformats.org/markup-compatibility/2006" xmlns:a14="http://schemas.microsoft.com/office/drawing/2010/main">
        <mc:Choice Requires="a14">
          <p:sp>
            <p:nvSpPr>
              <p:cNvPr id="75" name="Oval 74"/>
              <p:cNvSpPr/>
              <p:nvPr/>
            </p:nvSpPr>
            <p:spPr>
              <a:xfrm rot="16200000">
                <a:off x="3830998" y="2345608"/>
                <a:ext cx="1434734" cy="541549"/>
              </a:xfrm>
              <a:prstGeom prst="ellipse">
                <a:avLst/>
              </a:prstGeom>
              <a:solidFill>
                <a:srgbClr val="92D050"/>
              </a:solidFill>
              <a:ln w="25400" cap="flat" cmpd="sng" algn="ctr">
                <a:solidFill>
                  <a:srgbClr val="4F81BD">
                    <a:shade val="50000"/>
                  </a:srgbClr>
                </a:solidFill>
                <a:prstDash val="solid"/>
              </a:ln>
              <a:effectLst/>
            </p:spPr>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kern="0" dirty="0" smtClean="0">
                          <a:solidFill>
                            <a:sysClr val="window" lastClr="FFFFFF"/>
                          </a:solidFill>
                          <a:latin typeface="Cambria Math"/>
                        </a:rPr>
                        <m:t>𝑓</m:t>
                      </m:r>
                    </m:oMath>
                  </m:oMathPara>
                </a14:m>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mc:Choice>
        <mc:Fallback xmlns="">
          <p:sp>
            <p:nvSpPr>
              <p:cNvPr id="75" name="Oval 74"/>
              <p:cNvSpPr>
                <a:spLocks noRot="1" noChangeAspect="1" noMove="1" noResize="1" noEditPoints="1" noAdjustHandles="1" noChangeArrowheads="1" noChangeShapeType="1" noTextEdit="1"/>
              </p:cNvSpPr>
              <p:nvPr/>
            </p:nvSpPr>
            <p:spPr>
              <a:xfrm rot="16200000">
                <a:off x="3830998" y="2345608"/>
                <a:ext cx="1434734" cy="541549"/>
              </a:xfrm>
              <a:prstGeom prst="ellipse">
                <a:avLst/>
              </a:prstGeom>
              <a:blipFill rotWithShape="1">
                <a:blip r:embed="rId3"/>
                <a:stretch>
                  <a:fillRect/>
                </a:stretch>
              </a:blipFill>
              <a:ln w="25400" cap="flat" cmpd="sng" algn="ctr">
                <a:solidFill>
                  <a:srgbClr val="4F81BD">
                    <a:shade val="50000"/>
                  </a:srgbClr>
                </a:solidFill>
                <a:prstDash val="solid"/>
              </a:ln>
              <a:effectLst/>
            </p:spPr>
            <p:txBody>
              <a:bodyPr/>
              <a:lstStyle/>
              <a:p>
                <a:r>
                  <a:rPr lang="en-US">
                    <a:noFill/>
                  </a:rPr>
                  <a:t> </a:t>
                </a:r>
              </a:p>
            </p:txBody>
          </p:sp>
        </mc:Fallback>
      </mc:AlternateContent>
      <p:sp>
        <p:nvSpPr>
          <p:cNvPr id="77" name="Down Arrow 76"/>
          <p:cNvSpPr/>
          <p:nvPr/>
        </p:nvSpPr>
        <p:spPr>
          <a:xfrm rot="16200000">
            <a:off x="5212565" y="2036022"/>
            <a:ext cx="416052" cy="1202901"/>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3" name="Down Arrow 82"/>
          <p:cNvSpPr/>
          <p:nvPr/>
        </p:nvSpPr>
        <p:spPr>
          <a:xfrm rot="16200000">
            <a:off x="3383764" y="1952246"/>
            <a:ext cx="416052" cy="1371600"/>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mc:AlternateContent xmlns:mc="http://schemas.openxmlformats.org/markup-compatibility/2006" xmlns:a14="http://schemas.microsoft.com/office/drawing/2010/main">
        <mc:Choice Requires="a14">
          <p:graphicFrame>
            <p:nvGraphicFramePr>
              <p:cNvPr id="5" name="Table 4"/>
              <p:cNvGraphicFramePr>
                <a:graphicFrameLocks noGrp="1"/>
              </p:cNvGraphicFramePr>
              <p:nvPr>
                <p:extLst>
                  <p:ext uri="{D42A27DB-BD31-4B8C-83A1-F6EECF244321}">
                    <p14:modId xmlns:p14="http://schemas.microsoft.com/office/powerpoint/2010/main" val="2179240710"/>
                  </p:ext>
                </p:extLst>
              </p:nvPr>
            </p:nvGraphicFramePr>
            <p:xfrm>
              <a:off x="2209800" y="1230630"/>
              <a:ext cx="1066800" cy="1112520"/>
            </p:xfrm>
            <a:graphic>
              <a:graphicData uri="http://schemas.openxmlformats.org/drawingml/2006/table">
                <a:tbl>
                  <a:tblPr bandRow="1">
                    <a:tableStyleId>{5C22544A-7EE6-4342-B048-85BDC9FD1C3A}</a:tableStyleId>
                  </a:tblPr>
                  <a:tblGrid>
                    <a:gridCol w="533400"/>
                    <a:gridCol w="533400"/>
                  </a:tblGrid>
                  <a:tr h="370840">
                    <a:tc>
                      <a:txBody>
                        <a:bodyPr/>
                        <a:lstStyle/>
                        <a:p>
                          <a:pPr algn="r"/>
                          <a14:m>
                            <m:oMathPara xmlns:m="http://schemas.openxmlformats.org/officeDocument/2006/math">
                              <m:oMathParaPr>
                                <m:jc m:val="right"/>
                              </m:oMathParaPr>
                              <m:oMath xmlns:m="http://schemas.openxmlformats.org/officeDocument/2006/math">
                                <m:r>
                                  <a:rPr lang="en-US" b="0" i="1" dirty="0" smtClean="0">
                                    <a:latin typeface="Cambria Math"/>
                                  </a:rPr>
                                  <m:t>𝑥</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@1</m:t>
                                </m:r>
                              </m:oMath>
                            </m:oMathPara>
                          </a14:m>
                          <a:endParaRPr lang="en-US" dirty="0"/>
                        </a:p>
                      </a:txBody>
                      <a:tcPr/>
                    </a:tc>
                  </a:tr>
                  <a:tr h="370840">
                    <a:tc>
                      <a:txBody>
                        <a:bodyPr/>
                        <a:lstStyle/>
                        <a:p>
                          <a:pPr algn="r"/>
                          <a14:m>
                            <m:oMathPara xmlns:m="http://schemas.openxmlformats.org/officeDocument/2006/math">
                              <m:oMathParaPr>
                                <m:jc m:val="right"/>
                              </m:oMathParaPr>
                              <m:oMath xmlns:m="http://schemas.openxmlformats.org/officeDocument/2006/math">
                                <m:r>
                                  <a:rPr lang="en-US" i="1" smtClean="0">
                                    <a:latin typeface="Cambria Math"/>
                                    <a:ea typeface="Cambria Math"/>
                                  </a:rPr>
                                  <m:t>𝛿</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@2</m:t>
                                </m:r>
                              </m:oMath>
                            </m:oMathPara>
                          </a14:m>
                          <a:endParaRPr lang="en-US" dirty="0"/>
                        </a:p>
                      </a:txBody>
                      <a:tcPr/>
                    </a:tc>
                  </a:tr>
                  <a:tr h="370840">
                    <a:tc>
                      <a:txBody>
                        <a:bodyPr/>
                        <a:lstStyle/>
                        <a:p>
                          <a:pPr algn="r"/>
                          <a14:m>
                            <m:oMathPara xmlns:m="http://schemas.openxmlformats.org/officeDocument/2006/math">
                              <m:oMathParaPr>
                                <m:jc m:val="right"/>
                              </m:oMathParaPr>
                              <m:oMath xmlns:m="http://schemas.openxmlformats.org/officeDocument/2006/math">
                                <m:r>
                                  <a:rPr lang="en-US" i="1" smtClean="0">
                                    <a:latin typeface="Cambria Math"/>
                                    <a:ea typeface="Cambria Math"/>
                                  </a:rPr>
                                  <m:t>𝜀</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@3</m:t>
                                </m:r>
                              </m:oMath>
                            </m:oMathPara>
                          </a14:m>
                          <a:endParaRPr lang="en-US" dirty="0"/>
                        </a:p>
                      </a:txBody>
                      <a:tcPr/>
                    </a:tc>
                  </a:tr>
                </a:tbl>
              </a:graphicData>
            </a:graphic>
          </p:graphicFrame>
        </mc:Choice>
        <mc:Fallback xmlns="">
          <p:graphicFrame>
            <p:nvGraphicFramePr>
              <p:cNvPr id="5" name="Table 4"/>
              <p:cNvGraphicFramePr>
                <a:graphicFrameLocks noGrp="1"/>
              </p:cNvGraphicFramePr>
              <p:nvPr>
                <p:extLst>
                  <p:ext uri="{D42A27DB-BD31-4B8C-83A1-F6EECF244321}">
                    <p14:modId xmlns:p14="http://schemas.microsoft.com/office/powerpoint/2010/main" val="2179240710"/>
                  </p:ext>
                </p:extLst>
              </p:nvPr>
            </p:nvGraphicFramePr>
            <p:xfrm>
              <a:off x="2209800" y="1230630"/>
              <a:ext cx="1066800" cy="1112520"/>
            </p:xfrm>
            <a:graphic>
              <a:graphicData uri="http://schemas.openxmlformats.org/drawingml/2006/table">
                <a:tbl>
                  <a:tblPr bandRow="1">
                    <a:tableStyleId>{5C22544A-7EE6-4342-B048-85BDC9FD1C3A}</a:tableStyleId>
                  </a:tblPr>
                  <a:tblGrid>
                    <a:gridCol w="533400"/>
                    <a:gridCol w="533400"/>
                  </a:tblGrid>
                  <a:tr h="370840">
                    <a:tc>
                      <a:txBody>
                        <a:bodyPr/>
                        <a:lstStyle/>
                        <a:p>
                          <a:endParaRPr lang="en-US"/>
                        </a:p>
                      </a:txBody>
                      <a:tcPr>
                        <a:blipFill rotWithShape="1">
                          <a:blip r:embed="rId4"/>
                          <a:stretch>
                            <a:fillRect l="-1136" t="-1639" r="-98864" b="-201639"/>
                          </a:stretch>
                        </a:blipFill>
                      </a:tcPr>
                    </a:tc>
                    <a:tc>
                      <a:txBody>
                        <a:bodyPr/>
                        <a:lstStyle/>
                        <a:p>
                          <a:endParaRPr lang="en-US"/>
                        </a:p>
                      </a:txBody>
                      <a:tcPr>
                        <a:blipFill rotWithShape="1">
                          <a:blip r:embed="rId4"/>
                          <a:stretch>
                            <a:fillRect l="-102299" t="-1639" b="-201639"/>
                          </a:stretch>
                        </a:blipFill>
                      </a:tcPr>
                    </a:tc>
                  </a:tr>
                  <a:tr h="370840">
                    <a:tc>
                      <a:txBody>
                        <a:bodyPr/>
                        <a:lstStyle/>
                        <a:p>
                          <a:endParaRPr lang="en-US"/>
                        </a:p>
                      </a:txBody>
                      <a:tcPr>
                        <a:blipFill rotWithShape="1">
                          <a:blip r:embed="rId4"/>
                          <a:stretch>
                            <a:fillRect l="-1136" t="-103333" r="-98864" b="-105000"/>
                          </a:stretch>
                        </a:blipFill>
                      </a:tcPr>
                    </a:tc>
                    <a:tc>
                      <a:txBody>
                        <a:bodyPr/>
                        <a:lstStyle/>
                        <a:p>
                          <a:endParaRPr lang="en-US"/>
                        </a:p>
                      </a:txBody>
                      <a:tcPr>
                        <a:blipFill rotWithShape="1">
                          <a:blip r:embed="rId4"/>
                          <a:stretch>
                            <a:fillRect l="-102299" t="-103333" b="-105000"/>
                          </a:stretch>
                        </a:blipFill>
                      </a:tcPr>
                    </a:tc>
                  </a:tr>
                  <a:tr h="370840">
                    <a:tc>
                      <a:txBody>
                        <a:bodyPr/>
                        <a:lstStyle/>
                        <a:p>
                          <a:endParaRPr lang="en-US"/>
                        </a:p>
                      </a:txBody>
                      <a:tcPr>
                        <a:blipFill rotWithShape="1">
                          <a:blip r:embed="rId4"/>
                          <a:stretch>
                            <a:fillRect l="-1136" t="-200000" r="-98864" b="-3279"/>
                          </a:stretch>
                        </a:blipFill>
                      </a:tcPr>
                    </a:tc>
                    <a:tc>
                      <a:txBody>
                        <a:bodyPr/>
                        <a:lstStyle/>
                        <a:p>
                          <a:endParaRPr lang="en-US"/>
                        </a:p>
                      </a:txBody>
                      <a:tcPr>
                        <a:blipFill rotWithShape="1">
                          <a:blip r:embed="rId4"/>
                          <a:stretch>
                            <a:fillRect l="-102299" t="-200000" b="-327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17" name="Table 16"/>
              <p:cNvGraphicFramePr>
                <a:graphicFrameLocks noGrp="1"/>
              </p:cNvGraphicFramePr>
              <p:nvPr>
                <p:extLst>
                  <p:ext uri="{D42A27DB-BD31-4B8C-83A1-F6EECF244321}">
                    <p14:modId xmlns:p14="http://schemas.microsoft.com/office/powerpoint/2010/main" val="4045893800"/>
                  </p:ext>
                </p:extLst>
              </p:nvPr>
            </p:nvGraphicFramePr>
            <p:xfrm>
              <a:off x="2209800" y="1230630"/>
              <a:ext cx="1066800" cy="741680"/>
            </p:xfrm>
            <a:graphic>
              <a:graphicData uri="http://schemas.openxmlformats.org/drawingml/2006/table">
                <a:tbl>
                  <a:tblPr bandRow="1">
                    <a:tableStyleId>{5C22544A-7EE6-4342-B048-85BDC9FD1C3A}</a:tableStyleId>
                  </a:tblPr>
                  <a:tblGrid>
                    <a:gridCol w="533400"/>
                    <a:gridCol w="533400"/>
                  </a:tblGrid>
                  <a:tr h="370840">
                    <a:tc>
                      <a:txBody>
                        <a:bodyPr/>
                        <a:lstStyle/>
                        <a:p>
                          <a:pPr algn="r"/>
                          <a14:m>
                            <m:oMathPara xmlns:m="http://schemas.openxmlformats.org/officeDocument/2006/math">
                              <m:oMathParaPr>
                                <m:jc m:val="right"/>
                              </m:oMathParaPr>
                              <m:oMath xmlns:m="http://schemas.openxmlformats.org/officeDocument/2006/math">
                                <m:r>
                                  <a:rPr lang="en-US" b="0" i="1" dirty="0" smtClean="0">
                                    <a:latin typeface="Cambria Math"/>
                                  </a:rPr>
                                  <m:t>𝑥</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@1</m:t>
                                </m:r>
                              </m:oMath>
                            </m:oMathPara>
                          </a14:m>
                          <a:endParaRPr lang="en-US" dirty="0"/>
                        </a:p>
                      </a:txBody>
                      <a:tcPr/>
                    </a:tc>
                  </a:tr>
                  <a:tr h="370840">
                    <a:tc>
                      <a:txBody>
                        <a:bodyPr/>
                        <a:lstStyle/>
                        <a:p>
                          <a:pPr algn="r"/>
                          <a14:m>
                            <m:oMathPara xmlns:m="http://schemas.openxmlformats.org/officeDocument/2006/math">
                              <m:oMathParaPr>
                                <m:jc m:val="right"/>
                              </m:oMathParaPr>
                              <m:oMath xmlns:m="http://schemas.openxmlformats.org/officeDocument/2006/math">
                                <m:r>
                                  <a:rPr lang="en-US" i="1" smtClean="0">
                                    <a:latin typeface="Cambria Math"/>
                                    <a:ea typeface="Cambria Math"/>
                                  </a:rPr>
                                  <m:t>𝛿</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@2</m:t>
                                </m:r>
                              </m:oMath>
                            </m:oMathPara>
                          </a14:m>
                          <a:endParaRPr lang="en-US" dirty="0"/>
                        </a:p>
                      </a:txBody>
                      <a:tcPr/>
                    </a:tc>
                  </a:tr>
                </a:tbl>
              </a:graphicData>
            </a:graphic>
          </p:graphicFrame>
        </mc:Choice>
        <mc:Fallback xmlns="">
          <p:graphicFrame>
            <p:nvGraphicFramePr>
              <p:cNvPr id="17" name="Table 16"/>
              <p:cNvGraphicFramePr>
                <a:graphicFrameLocks noGrp="1"/>
              </p:cNvGraphicFramePr>
              <p:nvPr>
                <p:extLst>
                  <p:ext uri="{D42A27DB-BD31-4B8C-83A1-F6EECF244321}">
                    <p14:modId xmlns:p14="http://schemas.microsoft.com/office/powerpoint/2010/main" val="4045893800"/>
                  </p:ext>
                </p:extLst>
              </p:nvPr>
            </p:nvGraphicFramePr>
            <p:xfrm>
              <a:off x="2209800" y="1230630"/>
              <a:ext cx="1066800" cy="741680"/>
            </p:xfrm>
            <a:graphic>
              <a:graphicData uri="http://schemas.openxmlformats.org/drawingml/2006/table">
                <a:tbl>
                  <a:tblPr bandRow="1">
                    <a:tableStyleId>{5C22544A-7EE6-4342-B048-85BDC9FD1C3A}</a:tableStyleId>
                  </a:tblPr>
                  <a:tblGrid>
                    <a:gridCol w="533400"/>
                    <a:gridCol w="533400"/>
                  </a:tblGrid>
                  <a:tr h="370840">
                    <a:tc>
                      <a:txBody>
                        <a:bodyPr/>
                        <a:lstStyle/>
                        <a:p>
                          <a:endParaRPr lang="en-US"/>
                        </a:p>
                      </a:txBody>
                      <a:tcPr>
                        <a:blipFill rotWithShape="1">
                          <a:blip r:embed="rId5"/>
                          <a:stretch>
                            <a:fillRect l="-1136" t="-1639" r="-98864" b="-101639"/>
                          </a:stretch>
                        </a:blipFill>
                      </a:tcPr>
                    </a:tc>
                    <a:tc>
                      <a:txBody>
                        <a:bodyPr/>
                        <a:lstStyle/>
                        <a:p>
                          <a:endParaRPr lang="en-US"/>
                        </a:p>
                      </a:txBody>
                      <a:tcPr>
                        <a:blipFill rotWithShape="1">
                          <a:blip r:embed="rId5"/>
                          <a:stretch>
                            <a:fillRect l="-102299" t="-1639" b="-101639"/>
                          </a:stretch>
                        </a:blipFill>
                      </a:tcPr>
                    </a:tc>
                  </a:tr>
                  <a:tr h="370840">
                    <a:tc>
                      <a:txBody>
                        <a:bodyPr/>
                        <a:lstStyle/>
                        <a:p>
                          <a:endParaRPr lang="en-US"/>
                        </a:p>
                      </a:txBody>
                      <a:tcPr>
                        <a:blipFill rotWithShape="1">
                          <a:blip r:embed="rId5"/>
                          <a:stretch>
                            <a:fillRect l="-1136" t="-101639" r="-98864" b="-1639"/>
                          </a:stretch>
                        </a:blipFill>
                      </a:tcPr>
                    </a:tc>
                    <a:tc>
                      <a:txBody>
                        <a:bodyPr/>
                        <a:lstStyle/>
                        <a:p>
                          <a:endParaRPr lang="en-US"/>
                        </a:p>
                      </a:txBody>
                      <a:tcPr>
                        <a:blipFill rotWithShape="1">
                          <a:blip r:embed="rId5"/>
                          <a:stretch>
                            <a:fillRect l="-102299" t="-101639" b="-163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18" name="Table 17"/>
              <p:cNvGraphicFramePr>
                <a:graphicFrameLocks noGrp="1"/>
              </p:cNvGraphicFramePr>
              <p:nvPr>
                <p:extLst>
                  <p:ext uri="{D42A27DB-BD31-4B8C-83A1-F6EECF244321}">
                    <p14:modId xmlns:p14="http://schemas.microsoft.com/office/powerpoint/2010/main" val="1424410678"/>
                  </p:ext>
                </p:extLst>
              </p:nvPr>
            </p:nvGraphicFramePr>
            <p:xfrm>
              <a:off x="2209800" y="1230630"/>
              <a:ext cx="1066800" cy="370840"/>
            </p:xfrm>
            <a:graphic>
              <a:graphicData uri="http://schemas.openxmlformats.org/drawingml/2006/table">
                <a:tbl>
                  <a:tblPr bandRow="1">
                    <a:tableStyleId>{5C22544A-7EE6-4342-B048-85BDC9FD1C3A}</a:tableStyleId>
                  </a:tblPr>
                  <a:tblGrid>
                    <a:gridCol w="533400"/>
                    <a:gridCol w="533400"/>
                  </a:tblGrid>
                  <a:tr h="370840">
                    <a:tc>
                      <a:txBody>
                        <a:bodyPr/>
                        <a:lstStyle/>
                        <a:p>
                          <a:pPr algn="r"/>
                          <a14:m>
                            <m:oMathPara xmlns:m="http://schemas.openxmlformats.org/officeDocument/2006/math">
                              <m:oMathParaPr>
                                <m:jc m:val="right"/>
                              </m:oMathParaPr>
                              <m:oMath xmlns:m="http://schemas.openxmlformats.org/officeDocument/2006/math">
                                <m:r>
                                  <a:rPr lang="en-US" b="0" i="1" dirty="0" smtClean="0">
                                    <a:latin typeface="Cambria Math"/>
                                  </a:rPr>
                                  <m:t>𝑥</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@1</m:t>
                                </m:r>
                              </m:oMath>
                            </m:oMathPara>
                          </a14:m>
                          <a:endParaRPr lang="en-US" dirty="0"/>
                        </a:p>
                      </a:txBody>
                      <a:tcPr/>
                    </a:tc>
                  </a:tr>
                </a:tbl>
              </a:graphicData>
            </a:graphic>
          </p:graphicFrame>
        </mc:Choice>
        <mc:Fallback xmlns="">
          <p:graphicFrame>
            <p:nvGraphicFramePr>
              <p:cNvPr id="18" name="Table 17"/>
              <p:cNvGraphicFramePr>
                <a:graphicFrameLocks noGrp="1"/>
              </p:cNvGraphicFramePr>
              <p:nvPr>
                <p:extLst>
                  <p:ext uri="{D42A27DB-BD31-4B8C-83A1-F6EECF244321}">
                    <p14:modId xmlns:p14="http://schemas.microsoft.com/office/powerpoint/2010/main" val="1424410678"/>
                  </p:ext>
                </p:extLst>
              </p:nvPr>
            </p:nvGraphicFramePr>
            <p:xfrm>
              <a:off x="2209800" y="1230630"/>
              <a:ext cx="1066800" cy="370840"/>
            </p:xfrm>
            <a:graphic>
              <a:graphicData uri="http://schemas.openxmlformats.org/drawingml/2006/table">
                <a:tbl>
                  <a:tblPr bandRow="1">
                    <a:tableStyleId>{5C22544A-7EE6-4342-B048-85BDC9FD1C3A}</a:tableStyleId>
                  </a:tblPr>
                  <a:tblGrid>
                    <a:gridCol w="533400"/>
                    <a:gridCol w="533400"/>
                  </a:tblGrid>
                  <a:tr h="370840">
                    <a:tc>
                      <a:txBody>
                        <a:bodyPr/>
                        <a:lstStyle/>
                        <a:p>
                          <a:endParaRPr lang="en-US"/>
                        </a:p>
                      </a:txBody>
                      <a:tcPr>
                        <a:blipFill rotWithShape="1">
                          <a:blip r:embed="rId6"/>
                          <a:stretch>
                            <a:fillRect l="-1136" t="-1639" r="-98864" b="-1639"/>
                          </a:stretch>
                        </a:blipFill>
                      </a:tcPr>
                    </a:tc>
                    <a:tc>
                      <a:txBody>
                        <a:bodyPr/>
                        <a:lstStyle/>
                        <a:p>
                          <a:endParaRPr lang="en-US"/>
                        </a:p>
                      </a:txBody>
                      <a:tcPr>
                        <a:blipFill rotWithShape="1">
                          <a:blip r:embed="rId6"/>
                          <a:stretch>
                            <a:fillRect l="-102299" t="-1639" b="-163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19" name="Table 18"/>
              <p:cNvGraphicFramePr>
                <a:graphicFrameLocks noGrp="1"/>
              </p:cNvGraphicFramePr>
              <p:nvPr>
                <p:extLst>
                  <p:ext uri="{D42A27DB-BD31-4B8C-83A1-F6EECF244321}">
                    <p14:modId xmlns:p14="http://schemas.microsoft.com/office/powerpoint/2010/main" val="3466795747"/>
                  </p:ext>
                </p:extLst>
              </p:nvPr>
            </p:nvGraphicFramePr>
            <p:xfrm>
              <a:off x="5105400" y="1230630"/>
              <a:ext cx="3048000" cy="1112520"/>
            </p:xfrm>
            <a:graphic>
              <a:graphicData uri="http://schemas.openxmlformats.org/drawingml/2006/table">
                <a:tbl>
                  <a:tblPr bandRow="1">
                    <a:tableStyleId>{5C22544A-7EE6-4342-B048-85BDC9FD1C3A}</a:tableStyleId>
                  </a:tblPr>
                  <a:tblGrid>
                    <a:gridCol w="2525486"/>
                    <a:gridCol w="522514"/>
                  </a:tblGrid>
                  <a:tr h="370840">
                    <a:tc>
                      <a:txBody>
                        <a:bodyPr/>
                        <a:lstStyle/>
                        <a:p>
                          <a:pPr algn="r"/>
                          <a14:m>
                            <m:oMathPara xmlns:m="http://schemas.openxmlformats.org/officeDocument/2006/math">
                              <m:oMathParaPr>
                                <m:jc m:val="right"/>
                              </m:oMathParaPr>
                              <m:oMath xmlns:m="http://schemas.openxmlformats.org/officeDocument/2006/math">
                                <m:r>
                                  <a:rPr lang="en-US" b="0" i="1" dirty="0" smtClean="0">
                                    <a:latin typeface="Cambria Math"/>
                                  </a:rPr>
                                  <m:t>𝑥</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@1</m:t>
                                </m:r>
                              </m:oMath>
                            </m:oMathPara>
                          </a14:m>
                          <a:endParaRPr lang="en-US" dirty="0"/>
                        </a:p>
                      </a:txBody>
                      <a:tcPr/>
                    </a:tc>
                  </a:tr>
                  <a:tr h="370840">
                    <a:tc>
                      <a:txBody>
                        <a:bodyPr/>
                        <a:lstStyle/>
                        <a:p>
                          <a:pPr algn="r"/>
                          <a14:m>
                            <m:oMathPara xmlns:m="http://schemas.openxmlformats.org/officeDocument/2006/math">
                              <m:oMathParaPr>
                                <m:jc m:val="right"/>
                              </m:oMathParaPr>
                              <m:oMath xmlns:m="http://schemas.openxmlformats.org/officeDocument/2006/math">
                                <m:r>
                                  <a:rPr lang="en-US" i="1" smtClean="0">
                                    <a:latin typeface="Cambria Math"/>
                                    <a:ea typeface="Cambria Math"/>
                                  </a:rPr>
                                  <m:t>𝛿</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@2</m:t>
                                </m:r>
                              </m:oMath>
                            </m:oMathPara>
                          </a14:m>
                          <a:endParaRPr lang="en-US" dirty="0"/>
                        </a:p>
                      </a:txBody>
                      <a:tcPr/>
                    </a:tc>
                  </a:tr>
                  <a:tr h="370840">
                    <a:tc>
                      <a:txBody>
                        <a:bodyPr/>
                        <a:lstStyle/>
                        <a:p>
                          <a:pPr algn="r"/>
                          <a14:m>
                            <m:oMath xmlns:m="http://schemas.openxmlformats.org/officeDocument/2006/math">
                              <m:r>
                                <a:rPr lang="en-US" b="0" i="1" smtClean="0">
                                  <a:latin typeface="Cambria Math"/>
                                  <a:ea typeface="Cambria Math"/>
                                </a:rPr>
                                <m:t>𝑓</m:t>
                              </m:r>
                              <m:d>
                                <m:dPr>
                                  <m:ctrlPr>
                                    <a:rPr lang="en-US" b="0" i="1" smtClean="0">
                                      <a:latin typeface="Cambria Math"/>
                                      <a:ea typeface="Cambria Math"/>
                                    </a:rPr>
                                  </m:ctrlPr>
                                </m:dPr>
                                <m:e>
                                  <m:r>
                                    <a:rPr lang="en-US" b="0" i="1" smtClean="0">
                                      <a:latin typeface="Cambria Math"/>
                                      <a:ea typeface="Cambria Math"/>
                                    </a:rPr>
                                    <m:t>𝑥</m:t>
                                  </m:r>
                                  <m:r>
                                    <a:rPr lang="en-US" b="0" i="1" smtClean="0">
                                      <a:latin typeface="Cambria Math"/>
                                      <a:ea typeface="Cambria Math"/>
                                    </a:rPr>
                                    <m:t>+</m:t>
                                  </m:r>
                                  <m:r>
                                    <a:rPr lang="en-US" i="1" smtClean="0">
                                      <a:latin typeface="Cambria Math"/>
                                      <a:ea typeface="Cambria Math"/>
                                    </a:rPr>
                                    <m:t>𝛿</m:t>
                                  </m:r>
                                  <m:r>
                                    <a:rPr lang="en-US" b="0" i="1" smtClean="0">
                                      <a:latin typeface="Cambria Math"/>
                                      <a:ea typeface="Cambria Math"/>
                                    </a:rPr>
                                    <m:t>+</m:t>
                                  </m:r>
                                  <m:r>
                                    <a:rPr lang="en-US" i="1" smtClean="0">
                                      <a:latin typeface="Cambria Math"/>
                                      <a:ea typeface="Cambria Math"/>
                                    </a:rPr>
                                    <m:t>𝜀</m:t>
                                  </m:r>
                                </m:e>
                              </m:d>
                              <m:r>
                                <a:rPr lang="en-US" b="0" i="1" smtClean="0">
                                  <a:latin typeface="Cambria Math"/>
                                  <a:ea typeface="Cambria Math"/>
                                </a:rPr>
                                <m:t>−</m:t>
                              </m:r>
                              <m:r>
                                <a:rPr lang="en-US" b="0" i="1" smtClean="0">
                                  <a:latin typeface="Cambria Math"/>
                                  <a:ea typeface="Cambria Math"/>
                                </a:rPr>
                                <m:t>𝑓</m:t>
                              </m:r>
                              <m:r>
                                <a:rPr lang="en-US" b="0" i="1" smtClean="0">
                                  <a:latin typeface="Cambria Math"/>
                                  <a:ea typeface="Cambria Math"/>
                                </a:rPr>
                                <m:t>(</m:t>
                              </m:r>
                              <m:r>
                                <a:rPr lang="en-US" b="0" i="1" smtClean="0">
                                  <a:latin typeface="Cambria Math"/>
                                  <a:ea typeface="Cambria Math"/>
                                </a:rPr>
                                <m:t>𝑥</m:t>
                              </m:r>
                              <m:r>
                                <a:rPr lang="en-US" b="0" i="1" smtClean="0">
                                  <a:latin typeface="Cambria Math"/>
                                  <a:ea typeface="Cambria Math"/>
                                </a:rPr>
                                <m:t>+</m:t>
                              </m:r>
                              <m:r>
                                <a:rPr lang="en-US" i="1" smtClean="0">
                                  <a:latin typeface="Cambria Math"/>
                                  <a:ea typeface="Cambria Math"/>
                                </a:rPr>
                                <m:t>𝛿</m:t>
                              </m:r>
                            </m:oMath>
                          </a14:m>
                          <a:r>
                            <a:rPr lang="en-US" dirty="0" smtClean="0"/>
                            <a:t>)</a:t>
                          </a:r>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@3</m:t>
                                </m:r>
                              </m:oMath>
                            </m:oMathPara>
                          </a14:m>
                          <a:endParaRPr lang="en-US" dirty="0"/>
                        </a:p>
                      </a:txBody>
                      <a:tcPr/>
                    </a:tc>
                  </a:tr>
                </a:tbl>
              </a:graphicData>
            </a:graphic>
          </p:graphicFrame>
        </mc:Choice>
        <mc:Fallback xmlns="">
          <p:graphicFrame>
            <p:nvGraphicFramePr>
              <p:cNvPr id="19" name="Table 18"/>
              <p:cNvGraphicFramePr>
                <a:graphicFrameLocks noGrp="1"/>
              </p:cNvGraphicFramePr>
              <p:nvPr>
                <p:extLst>
                  <p:ext uri="{D42A27DB-BD31-4B8C-83A1-F6EECF244321}">
                    <p14:modId xmlns:p14="http://schemas.microsoft.com/office/powerpoint/2010/main" val="3466795747"/>
                  </p:ext>
                </p:extLst>
              </p:nvPr>
            </p:nvGraphicFramePr>
            <p:xfrm>
              <a:off x="5105400" y="1230630"/>
              <a:ext cx="3048000" cy="1112520"/>
            </p:xfrm>
            <a:graphic>
              <a:graphicData uri="http://schemas.openxmlformats.org/drawingml/2006/table">
                <a:tbl>
                  <a:tblPr bandRow="1">
                    <a:tableStyleId>{5C22544A-7EE6-4342-B048-85BDC9FD1C3A}</a:tableStyleId>
                  </a:tblPr>
                  <a:tblGrid>
                    <a:gridCol w="2525486"/>
                    <a:gridCol w="522514"/>
                  </a:tblGrid>
                  <a:tr h="370840">
                    <a:tc>
                      <a:txBody>
                        <a:bodyPr/>
                        <a:lstStyle/>
                        <a:p>
                          <a:endParaRPr lang="en-US"/>
                        </a:p>
                      </a:txBody>
                      <a:tcPr>
                        <a:blipFill rotWithShape="1">
                          <a:blip r:embed="rId7"/>
                          <a:stretch>
                            <a:fillRect l="-242" t="-1639" r="-20773" b="-226230"/>
                          </a:stretch>
                        </a:blipFill>
                      </a:tcPr>
                    </a:tc>
                    <a:tc>
                      <a:txBody>
                        <a:bodyPr/>
                        <a:lstStyle/>
                        <a:p>
                          <a:endParaRPr lang="en-US"/>
                        </a:p>
                      </a:txBody>
                      <a:tcPr>
                        <a:blipFill rotWithShape="1">
                          <a:blip r:embed="rId7"/>
                          <a:stretch>
                            <a:fillRect l="-482558" t="-1639" b="-226230"/>
                          </a:stretch>
                        </a:blipFill>
                      </a:tcPr>
                    </a:tc>
                  </a:tr>
                  <a:tr h="370840">
                    <a:tc>
                      <a:txBody>
                        <a:bodyPr/>
                        <a:lstStyle/>
                        <a:p>
                          <a:endParaRPr lang="en-US"/>
                        </a:p>
                      </a:txBody>
                      <a:tcPr>
                        <a:blipFill rotWithShape="1">
                          <a:blip r:embed="rId7"/>
                          <a:stretch>
                            <a:fillRect l="-242" t="-103333" r="-20773" b="-130000"/>
                          </a:stretch>
                        </a:blipFill>
                      </a:tcPr>
                    </a:tc>
                    <a:tc>
                      <a:txBody>
                        <a:bodyPr/>
                        <a:lstStyle/>
                        <a:p>
                          <a:endParaRPr lang="en-US"/>
                        </a:p>
                      </a:txBody>
                      <a:tcPr>
                        <a:blipFill rotWithShape="1">
                          <a:blip r:embed="rId7"/>
                          <a:stretch>
                            <a:fillRect l="-482558" t="-103333" b="-130000"/>
                          </a:stretch>
                        </a:blipFill>
                      </a:tcPr>
                    </a:tc>
                  </a:tr>
                  <a:tr h="370840">
                    <a:tc>
                      <a:txBody>
                        <a:bodyPr/>
                        <a:lstStyle/>
                        <a:p>
                          <a:endParaRPr lang="en-US"/>
                        </a:p>
                      </a:txBody>
                      <a:tcPr>
                        <a:blipFill rotWithShape="1">
                          <a:blip r:embed="rId7"/>
                          <a:stretch>
                            <a:fillRect l="-242" t="-200000" r="-20773" b="-27869"/>
                          </a:stretch>
                        </a:blipFill>
                      </a:tcPr>
                    </a:tc>
                    <a:tc>
                      <a:txBody>
                        <a:bodyPr/>
                        <a:lstStyle/>
                        <a:p>
                          <a:endParaRPr lang="en-US"/>
                        </a:p>
                      </a:txBody>
                      <a:tcPr>
                        <a:blipFill rotWithShape="1">
                          <a:blip r:embed="rId7"/>
                          <a:stretch>
                            <a:fillRect l="-482558" t="-200000" b="-27869"/>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20" name="Table 19"/>
              <p:cNvGraphicFramePr>
                <a:graphicFrameLocks noGrp="1"/>
              </p:cNvGraphicFramePr>
              <p:nvPr>
                <p:extLst>
                  <p:ext uri="{D42A27DB-BD31-4B8C-83A1-F6EECF244321}">
                    <p14:modId xmlns:p14="http://schemas.microsoft.com/office/powerpoint/2010/main" val="171415576"/>
                  </p:ext>
                </p:extLst>
              </p:nvPr>
            </p:nvGraphicFramePr>
            <p:xfrm>
              <a:off x="5105400" y="1230630"/>
              <a:ext cx="3048000" cy="741680"/>
            </p:xfrm>
            <a:graphic>
              <a:graphicData uri="http://schemas.openxmlformats.org/drawingml/2006/table">
                <a:tbl>
                  <a:tblPr bandRow="1">
                    <a:tableStyleId>{5C22544A-7EE6-4342-B048-85BDC9FD1C3A}</a:tableStyleId>
                  </a:tblPr>
                  <a:tblGrid>
                    <a:gridCol w="2514600"/>
                    <a:gridCol w="533400"/>
                  </a:tblGrid>
                  <a:tr h="370840">
                    <a:tc>
                      <a:txBody>
                        <a:bodyPr/>
                        <a:lstStyle/>
                        <a:p>
                          <a:pPr algn="r"/>
                          <a14:m>
                            <m:oMathPara xmlns:m="http://schemas.openxmlformats.org/officeDocument/2006/math">
                              <m:oMathParaPr>
                                <m:jc m:val="right"/>
                              </m:oMathParaPr>
                              <m:oMath xmlns:m="http://schemas.openxmlformats.org/officeDocument/2006/math">
                                <m:r>
                                  <a:rPr lang="en-US" b="0" i="1" dirty="0" smtClean="0">
                                    <a:latin typeface="Cambria Math"/>
                                  </a:rPr>
                                  <m:t>𝑥</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@1</m:t>
                                </m:r>
                              </m:oMath>
                            </m:oMathPara>
                          </a14:m>
                          <a:endParaRPr lang="en-US" dirty="0"/>
                        </a:p>
                      </a:txBody>
                      <a:tcPr/>
                    </a:tc>
                  </a:tr>
                  <a:tr h="370840">
                    <a:tc>
                      <a:txBody>
                        <a:bodyPr/>
                        <a:lstStyle/>
                        <a:p>
                          <a:pPr algn="r"/>
                          <a14:m>
                            <m:oMathPara xmlns:m="http://schemas.openxmlformats.org/officeDocument/2006/math">
                              <m:oMathParaPr>
                                <m:jc m:val="right"/>
                              </m:oMathParaPr>
                              <m:oMath xmlns:m="http://schemas.openxmlformats.org/officeDocument/2006/math">
                                <m:r>
                                  <a:rPr lang="en-US" b="0" i="1" smtClean="0">
                                    <a:latin typeface="Cambria Math"/>
                                    <a:ea typeface="Cambria Math"/>
                                  </a:rPr>
                                  <m:t>𝑓</m:t>
                                </m:r>
                                <m:d>
                                  <m:dPr>
                                    <m:ctrlPr>
                                      <a:rPr lang="en-US" b="0" i="1" smtClean="0">
                                        <a:latin typeface="Cambria Math"/>
                                        <a:ea typeface="Cambria Math"/>
                                      </a:rPr>
                                    </m:ctrlPr>
                                  </m:dPr>
                                  <m:e>
                                    <m:r>
                                      <a:rPr lang="en-US" b="0" i="1" smtClean="0">
                                        <a:latin typeface="Cambria Math"/>
                                        <a:ea typeface="Cambria Math"/>
                                      </a:rPr>
                                      <m:t>𝑥</m:t>
                                    </m:r>
                                    <m:r>
                                      <a:rPr lang="en-US" b="0" i="1" smtClean="0">
                                        <a:latin typeface="Cambria Math"/>
                                        <a:ea typeface="Cambria Math"/>
                                      </a:rPr>
                                      <m:t>+</m:t>
                                    </m:r>
                                    <m:r>
                                      <a:rPr lang="en-US" i="1" smtClean="0">
                                        <a:latin typeface="Cambria Math"/>
                                        <a:ea typeface="Cambria Math"/>
                                      </a:rPr>
                                      <m:t>𝛿</m:t>
                                    </m:r>
                                  </m:e>
                                </m:d>
                                <m:r>
                                  <a:rPr lang="en-US" b="0" i="1" smtClean="0">
                                    <a:latin typeface="Cambria Math"/>
                                    <a:ea typeface="Cambria Math"/>
                                  </a:rPr>
                                  <m:t>−</m:t>
                                </m:r>
                                <m:r>
                                  <a:rPr lang="en-US" b="0" i="1" smtClean="0">
                                    <a:latin typeface="Cambria Math"/>
                                    <a:ea typeface="Cambria Math"/>
                                  </a:rPr>
                                  <m:t>𝑓</m:t>
                                </m:r>
                                <m:r>
                                  <a:rPr lang="en-US" b="0" i="1" smtClean="0">
                                    <a:latin typeface="Cambria Math"/>
                                    <a:ea typeface="Cambria Math"/>
                                  </a:rPr>
                                  <m:t>(</m:t>
                                </m:r>
                                <m:r>
                                  <a:rPr lang="en-US" b="0" i="1" smtClean="0">
                                    <a:latin typeface="Cambria Math"/>
                                    <a:ea typeface="Cambria Math"/>
                                  </a:rPr>
                                  <m:t>𝑥</m:t>
                                </m:r>
                                <m:r>
                                  <a:rPr lang="en-US" b="0" i="1" smtClean="0">
                                    <a:latin typeface="Cambria Math"/>
                                    <a:ea typeface="Cambria Math"/>
                                  </a:rPr>
                                  <m:t>)</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@2</m:t>
                                </m:r>
                              </m:oMath>
                            </m:oMathPara>
                          </a14:m>
                          <a:endParaRPr lang="en-US" dirty="0"/>
                        </a:p>
                      </a:txBody>
                      <a:tcPr/>
                    </a:tc>
                  </a:tr>
                </a:tbl>
              </a:graphicData>
            </a:graphic>
          </p:graphicFrame>
        </mc:Choice>
        <mc:Fallback xmlns="">
          <p:graphicFrame>
            <p:nvGraphicFramePr>
              <p:cNvPr id="20" name="Table 19"/>
              <p:cNvGraphicFramePr>
                <a:graphicFrameLocks noGrp="1"/>
              </p:cNvGraphicFramePr>
              <p:nvPr>
                <p:extLst>
                  <p:ext uri="{D42A27DB-BD31-4B8C-83A1-F6EECF244321}">
                    <p14:modId xmlns:p14="http://schemas.microsoft.com/office/powerpoint/2010/main" val="171415576"/>
                  </p:ext>
                </p:extLst>
              </p:nvPr>
            </p:nvGraphicFramePr>
            <p:xfrm>
              <a:off x="5105400" y="1230630"/>
              <a:ext cx="3048000" cy="741680"/>
            </p:xfrm>
            <a:graphic>
              <a:graphicData uri="http://schemas.openxmlformats.org/drawingml/2006/table">
                <a:tbl>
                  <a:tblPr bandRow="1">
                    <a:tableStyleId>{5C22544A-7EE6-4342-B048-85BDC9FD1C3A}</a:tableStyleId>
                  </a:tblPr>
                  <a:tblGrid>
                    <a:gridCol w="2514600"/>
                    <a:gridCol w="533400"/>
                  </a:tblGrid>
                  <a:tr h="370840">
                    <a:tc>
                      <a:txBody>
                        <a:bodyPr/>
                        <a:lstStyle/>
                        <a:p>
                          <a:endParaRPr lang="en-US"/>
                        </a:p>
                      </a:txBody>
                      <a:tcPr>
                        <a:blipFill rotWithShape="1">
                          <a:blip r:embed="rId8"/>
                          <a:stretch>
                            <a:fillRect l="-242" t="-1639" r="-21065" b="-114754"/>
                          </a:stretch>
                        </a:blipFill>
                      </a:tcPr>
                    </a:tc>
                    <a:tc>
                      <a:txBody>
                        <a:bodyPr/>
                        <a:lstStyle/>
                        <a:p>
                          <a:endParaRPr lang="en-US"/>
                        </a:p>
                      </a:txBody>
                      <a:tcPr>
                        <a:blipFill rotWithShape="1">
                          <a:blip r:embed="rId8"/>
                          <a:stretch>
                            <a:fillRect l="-475862" t="-1639" b="-114754"/>
                          </a:stretch>
                        </a:blipFill>
                      </a:tcPr>
                    </a:tc>
                  </a:tr>
                  <a:tr h="370840">
                    <a:tc>
                      <a:txBody>
                        <a:bodyPr/>
                        <a:lstStyle/>
                        <a:p>
                          <a:endParaRPr lang="en-US"/>
                        </a:p>
                      </a:txBody>
                      <a:tcPr>
                        <a:blipFill rotWithShape="1">
                          <a:blip r:embed="rId8"/>
                          <a:stretch>
                            <a:fillRect l="-242" t="-101639" r="-21065" b="-14754"/>
                          </a:stretch>
                        </a:blipFill>
                      </a:tcPr>
                    </a:tc>
                    <a:tc>
                      <a:txBody>
                        <a:bodyPr/>
                        <a:lstStyle/>
                        <a:p>
                          <a:endParaRPr lang="en-US"/>
                        </a:p>
                      </a:txBody>
                      <a:tcPr>
                        <a:blipFill rotWithShape="1">
                          <a:blip r:embed="rId8"/>
                          <a:stretch>
                            <a:fillRect l="-475862" t="-101639" b="-14754"/>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21" name="Table 20"/>
              <p:cNvGraphicFramePr>
                <a:graphicFrameLocks noGrp="1"/>
              </p:cNvGraphicFramePr>
              <p:nvPr>
                <p:extLst>
                  <p:ext uri="{D42A27DB-BD31-4B8C-83A1-F6EECF244321}">
                    <p14:modId xmlns:p14="http://schemas.microsoft.com/office/powerpoint/2010/main" val="196869791"/>
                  </p:ext>
                </p:extLst>
              </p:nvPr>
            </p:nvGraphicFramePr>
            <p:xfrm>
              <a:off x="5105400" y="1230630"/>
              <a:ext cx="3048000" cy="370840"/>
            </p:xfrm>
            <a:graphic>
              <a:graphicData uri="http://schemas.openxmlformats.org/drawingml/2006/table">
                <a:tbl>
                  <a:tblPr bandRow="1">
                    <a:tableStyleId>{5C22544A-7EE6-4342-B048-85BDC9FD1C3A}</a:tableStyleId>
                  </a:tblPr>
                  <a:tblGrid>
                    <a:gridCol w="2514600"/>
                    <a:gridCol w="533400"/>
                  </a:tblGrid>
                  <a:tr h="370840">
                    <a:tc>
                      <a:txBody>
                        <a:bodyPr/>
                        <a:lstStyle/>
                        <a:p>
                          <a:pPr algn="r"/>
                          <a14:m>
                            <m:oMathPara xmlns:m="http://schemas.openxmlformats.org/officeDocument/2006/math">
                              <m:oMathParaPr>
                                <m:jc m:val="right"/>
                              </m:oMathParaPr>
                              <m:oMath xmlns:m="http://schemas.openxmlformats.org/officeDocument/2006/math">
                                <m:r>
                                  <a:rPr lang="en-US" b="0" i="1" dirty="0" smtClean="0">
                                    <a:latin typeface="Cambria Math"/>
                                  </a:rPr>
                                  <m:t>𝑓</m:t>
                                </m:r>
                                <m:r>
                                  <a:rPr lang="en-US" b="0" i="1" dirty="0" smtClean="0">
                                    <a:latin typeface="Cambria Math"/>
                                  </a:rPr>
                                  <m:t>(</m:t>
                                </m:r>
                                <m:r>
                                  <a:rPr lang="en-US" b="0" i="1" dirty="0" smtClean="0">
                                    <a:latin typeface="Cambria Math"/>
                                  </a:rPr>
                                  <m:t>𝑥</m:t>
                                </m:r>
                                <m:r>
                                  <a:rPr lang="en-US" b="0" i="1" dirty="0" smtClean="0">
                                    <a:latin typeface="Cambria Math"/>
                                  </a:rPr>
                                  <m:t>)</m:t>
                                </m:r>
                              </m:oMath>
                            </m:oMathPara>
                          </a14:m>
                          <a:endParaRPr lang="en-US" dirty="0"/>
                        </a:p>
                      </a:txBody>
                      <a:tcPr/>
                    </a:tc>
                    <a:tc>
                      <a:txBody>
                        <a:bodyPr/>
                        <a:lstStyle/>
                        <a:p>
                          <a:pPr/>
                          <a14:m>
                            <m:oMathPara xmlns:m="http://schemas.openxmlformats.org/officeDocument/2006/math">
                              <m:oMathParaPr>
                                <m:jc m:val="left"/>
                              </m:oMathParaPr>
                              <m:oMath xmlns:m="http://schemas.openxmlformats.org/officeDocument/2006/math">
                                <m:r>
                                  <a:rPr lang="en-US" i="1" dirty="0" smtClean="0">
                                    <a:latin typeface="Cambria Math"/>
                                  </a:rPr>
                                  <m:t>@1</m:t>
                                </m:r>
                              </m:oMath>
                            </m:oMathPara>
                          </a14:m>
                          <a:endParaRPr lang="en-US" dirty="0"/>
                        </a:p>
                      </a:txBody>
                      <a:tcPr/>
                    </a:tc>
                  </a:tr>
                </a:tbl>
              </a:graphicData>
            </a:graphic>
          </p:graphicFrame>
        </mc:Choice>
        <mc:Fallback xmlns="">
          <p:graphicFrame>
            <p:nvGraphicFramePr>
              <p:cNvPr id="21" name="Table 20"/>
              <p:cNvGraphicFramePr>
                <a:graphicFrameLocks noGrp="1"/>
              </p:cNvGraphicFramePr>
              <p:nvPr>
                <p:extLst>
                  <p:ext uri="{D42A27DB-BD31-4B8C-83A1-F6EECF244321}">
                    <p14:modId xmlns:p14="http://schemas.microsoft.com/office/powerpoint/2010/main" val="196869791"/>
                  </p:ext>
                </p:extLst>
              </p:nvPr>
            </p:nvGraphicFramePr>
            <p:xfrm>
              <a:off x="5105400" y="1230630"/>
              <a:ext cx="3048000" cy="370840"/>
            </p:xfrm>
            <a:graphic>
              <a:graphicData uri="http://schemas.openxmlformats.org/drawingml/2006/table">
                <a:tbl>
                  <a:tblPr bandRow="1">
                    <a:tableStyleId>{5C22544A-7EE6-4342-B048-85BDC9FD1C3A}</a:tableStyleId>
                  </a:tblPr>
                  <a:tblGrid>
                    <a:gridCol w="2514600"/>
                    <a:gridCol w="533400"/>
                  </a:tblGrid>
                  <a:tr h="370840">
                    <a:tc>
                      <a:txBody>
                        <a:bodyPr/>
                        <a:lstStyle/>
                        <a:p>
                          <a:endParaRPr lang="en-US"/>
                        </a:p>
                      </a:txBody>
                      <a:tcPr>
                        <a:blipFill rotWithShape="1">
                          <a:blip r:embed="rId9"/>
                          <a:stretch>
                            <a:fillRect l="-242" t="-1639" r="-21065" b="-14754"/>
                          </a:stretch>
                        </a:blipFill>
                      </a:tcPr>
                    </a:tc>
                    <a:tc>
                      <a:txBody>
                        <a:bodyPr/>
                        <a:lstStyle/>
                        <a:p>
                          <a:endParaRPr lang="en-US"/>
                        </a:p>
                      </a:txBody>
                      <a:tcPr>
                        <a:blipFill rotWithShape="1">
                          <a:blip r:embed="rId9"/>
                          <a:stretch>
                            <a:fillRect l="-475862" t="-1639" b="-14754"/>
                          </a:stretch>
                        </a:blipFill>
                      </a:tcPr>
                    </a:tc>
                  </a:tr>
                </a:tbl>
              </a:graphicData>
            </a:graphic>
          </p:graphicFrame>
        </mc:Fallback>
      </mc:AlternateContent>
      <mc:AlternateContent xmlns:mc="http://schemas.openxmlformats.org/markup-compatibility/2006" xmlns:a14="http://schemas.microsoft.com/office/drawing/2010/main">
        <mc:Choice Requires="a14">
          <p:sp>
            <p:nvSpPr>
              <p:cNvPr id="6" name="TextBox 5"/>
              <p:cNvSpPr txBox="1"/>
              <p:nvPr/>
            </p:nvSpPr>
            <p:spPr>
              <a:xfrm>
                <a:off x="1295400" y="3714750"/>
                <a:ext cx="6553200"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dirty="0" smtClean="0"/>
                  <a:t>Note that many operators are </a:t>
                </a:r>
                <a:r>
                  <a:rPr lang="en-US" b="1" dirty="0" smtClean="0"/>
                  <a:t>linear</a:t>
                </a:r>
                <a:r>
                  <a:rPr lang="en-US" dirty="0" smtClean="0"/>
                  <a:t>, i.e. </a:t>
                </a:r>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r>
                          <a:rPr lang="en-US" b="0" i="1" smtClean="0">
                            <a:latin typeface="Cambria Math"/>
                          </a:rPr>
                          <m:t>+</m:t>
                        </m:r>
                        <m:r>
                          <a:rPr lang="en-US" i="1">
                            <a:latin typeface="Cambria Math"/>
                            <a:ea typeface="Cambria Math"/>
                          </a:rPr>
                          <m:t>𝛿</m:t>
                        </m:r>
                      </m:e>
                    </m:d>
                    <m:r>
                      <a:rPr lang="en-US" b="0" i="1" smtClean="0">
                        <a:latin typeface="Cambria Math"/>
                        <a:ea typeface="Cambria Math"/>
                      </a:rPr>
                      <m:t>=</m:t>
                    </m:r>
                    <m:r>
                      <a:rPr lang="en-US" b="0" i="1" smtClean="0">
                        <a:latin typeface="Cambria Math"/>
                        <a:ea typeface="Cambria Math"/>
                      </a:rPr>
                      <m:t>𝑓</m:t>
                    </m:r>
                    <m:d>
                      <m:dPr>
                        <m:ctrlPr>
                          <a:rPr lang="en-US" b="0" i="1" smtClean="0">
                            <a:latin typeface="Cambria Math"/>
                            <a:ea typeface="Cambria Math"/>
                          </a:rPr>
                        </m:ctrlPr>
                      </m:dPr>
                      <m:e>
                        <m:r>
                          <a:rPr lang="en-US" b="0" i="1" smtClean="0">
                            <a:latin typeface="Cambria Math"/>
                            <a:ea typeface="Cambria Math"/>
                          </a:rPr>
                          <m:t>𝑥</m:t>
                        </m:r>
                      </m:e>
                    </m:d>
                    <m:r>
                      <a:rPr lang="en-US" b="0" i="1" smtClean="0">
                        <a:latin typeface="Cambria Math"/>
                        <a:ea typeface="Cambria Math"/>
                      </a:rPr>
                      <m:t>+</m:t>
                    </m:r>
                    <m:r>
                      <a:rPr lang="en-US" b="0" i="1" smtClean="0">
                        <a:latin typeface="Cambria Math"/>
                        <a:ea typeface="Cambria Math"/>
                      </a:rPr>
                      <m:t>𝑓</m:t>
                    </m:r>
                    <m:r>
                      <a:rPr lang="en-US" b="0" i="1" smtClean="0">
                        <a:latin typeface="Cambria Math"/>
                        <a:ea typeface="Cambria Math"/>
                      </a:rPr>
                      <m:t>(</m:t>
                    </m:r>
                    <m:r>
                      <a:rPr lang="en-US" i="1">
                        <a:latin typeface="Cambria Math"/>
                        <a:ea typeface="Cambria Math"/>
                      </a:rPr>
                      <m:t>𝛿</m:t>
                    </m:r>
                    <m:r>
                      <a:rPr lang="en-US" b="0" i="1" smtClean="0">
                        <a:latin typeface="Cambria Math"/>
                        <a:ea typeface="Cambria Math"/>
                      </a:rPr>
                      <m:t>)</m:t>
                    </m:r>
                  </m:oMath>
                </a14:m>
                <a:r>
                  <a:rPr lang="en-US" dirty="0" smtClean="0"/>
                  <a:t>, greatly simplifying the computation</a:t>
                </a:r>
                <a:endParaRPr 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1295400" y="3714750"/>
                <a:ext cx="6553200" cy="646331"/>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71243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Stateless unary operator</a:t>
            </a:r>
            <a:endParaRPr lang="en-US" dirty="0"/>
          </a:p>
        </p:txBody>
      </p:sp>
      <mc:AlternateContent xmlns:mc="http://schemas.openxmlformats.org/markup-compatibility/2006" xmlns:a14="http://schemas.microsoft.com/office/drawing/2010/main">
        <mc:Choice Requires="a14">
          <p:sp>
            <p:nvSpPr>
              <p:cNvPr id="75" name="Oval 74"/>
              <p:cNvSpPr/>
              <p:nvPr/>
            </p:nvSpPr>
            <p:spPr>
              <a:xfrm rot="16200000">
                <a:off x="3830998" y="2345608"/>
                <a:ext cx="1434734" cy="541549"/>
              </a:xfrm>
              <a:prstGeom prst="ellipse">
                <a:avLst/>
              </a:prstGeom>
              <a:solidFill>
                <a:srgbClr val="92D050"/>
              </a:solidFill>
              <a:ln w="25400" cap="flat" cmpd="sng" algn="ctr">
                <a:solidFill>
                  <a:srgbClr val="4F81BD">
                    <a:shade val="50000"/>
                  </a:srgbClr>
                </a:solidFill>
                <a:prstDash val="solid"/>
              </a:ln>
              <a:effectLst/>
            </p:spPr>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kern="0" dirty="0" smtClean="0">
                          <a:solidFill>
                            <a:sysClr val="window" lastClr="FFFFFF"/>
                          </a:solidFill>
                          <a:latin typeface="Cambria Math"/>
                        </a:rPr>
                        <m:t>𝑓</m:t>
                      </m:r>
                    </m:oMath>
                  </m:oMathPara>
                </a14:m>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mc:Choice>
        <mc:Fallback xmlns="">
          <p:sp>
            <p:nvSpPr>
              <p:cNvPr id="75" name="Oval 74"/>
              <p:cNvSpPr>
                <a:spLocks noRot="1" noChangeAspect="1" noMove="1" noResize="1" noEditPoints="1" noAdjustHandles="1" noChangeArrowheads="1" noChangeShapeType="1" noTextEdit="1"/>
              </p:cNvSpPr>
              <p:nvPr/>
            </p:nvSpPr>
            <p:spPr>
              <a:xfrm rot="16200000">
                <a:off x="3830998" y="2345608"/>
                <a:ext cx="1434734" cy="541549"/>
              </a:xfrm>
              <a:prstGeom prst="ellipse">
                <a:avLst/>
              </a:prstGeom>
              <a:blipFill rotWithShape="1">
                <a:blip r:embed="rId3"/>
                <a:stretch>
                  <a:fillRect/>
                </a:stretch>
              </a:blipFill>
              <a:ln w="25400" cap="flat" cmpd="sng" algn="ctr">
                <a:solidFill>
                  <a:srgbClr val="4F81BD">
                    <a:shade val="50000"/>
                  </a:srgbClr>
                </a:solidFill>
                <a:prstDash val="solid"/>
              </a:ln>
              <a:effectLst/>
            </p:spPr>
            <p:txBody>
              <a:bodyPr/>
              <a:lstStyle/>
              <a:p>
                <a:r>
                  <a:rPr lang="en-US">
                    <a:noFill/>
                  </a:rPr>
                  <a:t> </a:t>
                </a:r>
              </a:p>
            </p:txBody>
          </p:sp>
        </mc:Fallback>
      </mc:AlternateContent>
      <p:sp>
        <p:nvSpPr>
          <p:cNvPr id="77" name="Down Arrow 76"/>
          <p:cNvSpPr/>
          <p:nvPr/>
        </p:nvSpPr>
        <p:spPr>
          <a:xfrm rot="16200000">
            <a:off x="5212565" y="2036022"/>
            <a:ext cx="416052" cy="1202901"/>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3" name="Down Arrow 82"/>
          <p:cNvSpPr/>
          <p:nvPr/>
        </p:nvSpPr>
        <p:spPr>
          <a:xfrm rot="16200000">
            <a:off x="3383764" y="1952246"/>
            <a:ext cx="416052" cy="1371600"/>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mc:AlternateContent xmlns:mc="http://schemas.openxmlformats.org/markup-compatibility/2006" xmlns:a14="http://schemas.microsoft.com/office/drawing/2010/main">
        <mc:Choice Requires="a14">
          <p:graphicFrame>
            <p:nvGraphicFramePr>
              <p:cNvPr id="144" name="Table 143"/>
              <p:cNvGraphicFramePr>
                <a:graphicFrameLocks noGrp="1"/>
              </p:cNvGraphicFramePr>
              <p:nvPr>
                <p:extLst>
                  <p:ext uri="{D42A27DB-BD31-4B8C-83A1-F6EECF244321}">
                    <p14:modId xmlns:p14="http://schemas.microsoft.com/office/powerpoint/2010/main" val="889917007"/>
                  </p:ext>
                </p:extLst>
              </p:nvPr>
            </p:nvGraphicFramePr>
            <p:xfrm>
              <a:off x="3048000" y="1352550"/>
              <a:ext cx="3048000" cy="370840"/>
            </p:xfrm>
            <a:graphic>
              <a:graphicData uri="http://schemas.openxmlformats.org/drawingml/2006/table">
                <a:tbl>
                  <a:tblPr bandRow="1">
                    <a:tableStyleId>{5C22544A-7EE6-4342-B048-85BDC9FD1C3A}</a:tableStyleId>
                  </a:tblPr>
                  <a:tblGrid>
                    <a:gridCol w="1016000"/>
                    <a:gridCol w="1016000"/>
                    <a:gridCol w="1016000"/>
                  </a:tblGrid>
                  <a:tr h="370840">
                    <a:tc>
                      <a:txBody>
                        <a:bodyPr/>
                        <a:lstStyle/>
                        <a:p>
                          <a:pPr algn="ctr"/>
                          <a:r>
                            <a:rPr lang="en-US" dirty="0" smtClean="0"/>
                            <a:t>Alice</a:t>
                          </a:r>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b="0" i="1" smtClean="0">
                                        <a:latin typeface="Cambria Math"/>
                                      </a:rPr>
                                    </m:ctrlPr>
                                  </m:sSubPr>
                                  <m:e>
                                    <m:r>
                                      <a:rPr lang="en-US" b="0" i="1" smtClean="0">
                                        <a:latin typeface="Cambria Math"/>
                                      </a:rPr>
                                      <m:t>@</m:t>
                                    </m:r>
                                    <m:r>
                                      <a:rPr lang="en-US" b="0" i="1" smtClean="0">
                                        <a:latin typeface="Cambria Math"/>
                                      </a:rPr>
                                      <m:t>𝑡</m:t>
                                    </m:r>
                                  </m:e>
                                  <m:sub>
                                    <m:r>
                                      <a:rPr lang="en-US" b="0" i="1" smtClean="0">
                                        <a:latin typeface="Cambria Math"/>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a:rPr>
                                  <m:t>+1</m:t>
                                </m:r>
                              </m:oMath>
                            </m:oMathPara>
                          </a14:m>
                          <a:endParaRPr lang="en-US" dirty="0"/>
                        </a:p>
                      </a:txBody>
                      <a:tcPr/>
                    </a:tc>
                  </a:tr>
                </a:tbl>
              </a:graphicData>
            </a:graphic>
          </p:graphicFrame>
        </mc:Choice>
        <mc:Fallback xmlns="">
          <p:graphicFrame>
            <p:nvGraphicFramePr>
              <p:cNvPr id="144" name="Table 143"/>
              <p:cNvGraphicFramePr>
                <a:graphicFrameLocks noGrp="1"/>
              </p:cNvGraphicFramePr>
              <p:nvPr>
                <p:extLst>
                  <p:ext uri="{D42A27DB-BD31-4B8C-83A1-F6EECF244321}">
                    <p14:modId xmlns:p14="http://schemas.microsoft.com/office/powerpoint/2010/main" val="889917007"/>
                  </p:ext>
                </p:extLst>
              </p:nvPr>
            </p:nvGraphicFramePr>
            <p:xfrm>
              <a:off x="3048000" y="1352550"/>
              <a:ext cx="3048000" cy="370840"/>
            </p:xfrm>
            <a:graphic>
              <a:graphicData uri="http://schemas.openxmlformats.org/drawingml/2006/table">
                <a:tbl>
                  <a:tblPr bandRow="1">
                    <a:tableStyleId>{5C22544A-7EE6-4342-B048-85BDC9FD1C3A}</a:tableStyleId>
                  </a:tblPr>
                  <a:tblGrid>
                    <a:gridCol w="1016000"/>
                    <a:gridCol w="1016000"/>
                    <a:gridCol w="1016000"/>
                  </a:tblGrid>
                  <a:tr h="370840">
                    <a:tc>
                      <a:txBody>
                        <a:bodyPr/>
                        <a:lstStyle/>
                        <a:p>
                          <a:pPr algn="ctr"/>
                          <a:r>
                            <a:rPr lang="en-US" dirty="0" smtClean="0"/>
                            <a:t>Alice</a:t>
                          </a:r>
                          <a:endParaRPr lang="en-US" dirty="0"/>
                        </a:p>
                      </a:txBody>
                      <a:tcPr/>
                    </a:tc>
                    <a:tc>
                      <a:txBody>
                        <a:bodyPr/>
                        <a:lstStyle/>
                        <a:p>
                          <a:endParaRPr lang="en-US"/>
                        </a:p>
                      </a:txBody>
                      <a:tcPr>
                        <a:blipFill rotWithShape="1">
                          <a:blip r:embed="rId4"/>
                          <a:stretch>
                            <a:fillRect l="-100602" t="-6557" r="-100602" b="-26230"/>
                          </a:stretch>
                        </a:blipFill>
                      </a:tcPr>
                    </a:tc>
                    <a:tc>
                      <a:txBody>
                        <a:bodyPr/>
                        <a:lstStyle/>
                        <a:p>
                          <a:endParaRPr lang="en-US"/>
                        </a:p>
                      </a:txBody>
                      <a:tcPr>
                        <a:blipFill rotWithShape="1">
                          <a:blip r:embed="rId4"/>
                          <a:stretch>
                            <a:fillRect l="-199401" t="-6557" b="-26230"/>
                          </a:stretch>
                        </a:blipFill>
                      </a:tcPr>
                    </a:tc>
                  </a:tr>
                </a:tbl>
              </a:graphicData>
            </a:graphic>
          </p:graphicFrame>
        </mc:Fallback>
      </mc:AlternateContent>
      <mc:AlternateContent xmlns:mc="http://schemas.openxmlformats.org/markup-compatibility/2006" xmlns:a14="http://schemas.microsoft.com/office/drawing/2010/main">
        <mc:Choice Requires="a14">
          <p:graphicFrame>
            <p:nvGraphicFramePr>
              <p:cNvPr id="146" name="Table 145"/>
              <p:cNvGraphicFramePr>
                <a:graphicFrameLocks noGrp="1"/>
              </p:cNvGraphicFramePr>
              <p:nvPr>
                <p:extLst>
                  <p:ext uri="{D42A27DB-BD31-4B8C-83A1-F6EECF244321}">
                    <p14:modId xmlns:p14="http://schemas.microsoft.com/office/powerpoint/2010/main" val="3279735867"/>
                  </p:ext>
                </p:extLst>
              </p:nvPr>
            </p:nvGraphicFramePr>
            <p:xfrm>
              <a:off x="3048000" y="1362710"/>
              <a:ext cx="3048000" cy="370840"/>
            </p:xfrm>
            <a:graphic>
              <a:graphicData uri="http://schemas.openxmlformats.org/drawingml/2006/table">
                <a:tbl>
                  <a:tblPr bandRow="1">
                    <a:tableStyleId>{F5AB1C69-6EDB-4FF4-983F-18BD219EF322}</a:tableStyleId>
                  </a:tblPr>
                  <a:tblGrid>
                    <a:gridCol w="1016000"/>
                    <a:gridCol w="1016000"/>
                    <a:gridCol w="1016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dirty="0" smtClean="0">
                                    <a:latin typeface="Cambria Math"/>
                                  </a:rPr>
                                  <m:t>𝑓</m:t>
                                </m:r>
                                <m:r>
                                  <a:rPr lang="en-US" b="0" i="1" dirty="0" smtClean="0">
                                    <a:latin typeface="Cambria Math"/>
                                  </a:rPr>
                                  <m:t>(</m:t>
                                </m:r>
                                <m:r>
                                  <m:rPr>
                                    <m:nor/>
                                  </m:rPr>
                                  <a:rPr lang="en-US" b="0" i="0" dirty="0" smtClean="0">
                                    <a:latin typeface="+mj-lt"/>
                                  </a:rPr>
                                  <m:t>Alice</m:t>
                                </m:r>
                                <m:r>
                                  <a:rPr lang="en-US" b="0" i="1" dirty="0" smtClean="0">
                                    <a:latin typeface="Cambria Math"/>
                                  </a:rPr>
                                  <m:t>)</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0" smtClean="0">
                                        <a:latin typeface="Cambria Math"/>
                                      </a:rPr>
                                      <m:t>@</m:t>
                                    </m:r>
                                    <m:r>
                                      <a:rPr lang="en-US" smtClean="0">
                                        <a:latin typeface="Cambria Math"/>
                                      </a:rPr>
                                      <m:t>𝑡</m:t>
                                    </m:r>
                                  </m:e>
                                  <m:sub>
                                    <m:r>
                                      <a:rPr lang="en-US" smtClean="0">
                                        <a:latin typeface="Cambria Math"/>
                                      </a:rPr>
                                      <m:t>1</m:t>
                                    </m:r>
                                  </m:sub>
                                </m:sSub>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dirty="0" smtClean="0">
                                    <a:latin typeface="Cambria Math"/>
                                  </a:rPr>
                                  <m:t>+1</m:t>
                                </m:r>
                              </m:oMath>
                            </m:oMathPara>
                          </a14:m>
                          <a:endParaRPr lang="en-US" dirty="0"/>
                        </a:p>
                      </a:txBody>
                      <a:tcPr/>
                    </a:tc>
                  </a:tr>
                </a:tbl>
              </a:graphicData>
            </a:graphic>
          </p:graphicFrame>
        </mc:Choice>
        <mc:Fallback xmlns="">
          <p:graphicFrame>
            <p:nvGraphicFramePr>
              <p:cNvPr id="146" name="Table 145"/>
              <p:cNvGraphicFramePr>
                <a:graphicFrameLocks noGrp="1"/>
              </p:cNvGraphicFramePr>
              <p:nvPr>
                <p:extLst>
                  <p:ext uri="{D42A27DB-BD31-4B8C-83A1-F6EECF244321}">
                    <p14:modId xmlns:p14="http://schemas.microsoft.com/office/powerpoint/2010/main" val="3279735867"/>
                  </p:ext>
                </p:extLst>
              </p:nvPr>
            </p:nvGraphicFramePr>
            <p:xfrm>
              <a:off x="3048000" y="1362710"/>
              <a:ext cx="3048000" cy="370840"/>
            </p:xfrm>
            <a:graphic>
              <a:graphicData uri="http://schemas.openxmlformats.org/drawingml/2006/table">
                <a:tbl>
                  <a:tblPr bandRow="1">
                    <a:tableStyleId>{F5AB1C69-6EDB-4FF4-983F-18BD219EF322}</a:tableStyleId>
                  </a:tblPr>
                  <a:tblGrid>
                    <a:gridCol w="1016000"/>
                    <a:gridCol w="1016000"/>
                    <a:gridCol w="1016000"/>
                  </a:tblGrid>
                  <a:tr h="370840">
                    <a:tc>
                      <a:txBody>
                        <a:bodyPr/>
                        <a:lstStyle/>
                        <a:p>
                          <a:endParaRPr lang="en-US"/>
                        </a:p>
                      </a:txBody>
                      <a:tcPr>
                        <a:blipFill rotWithShape="1">
                          <a:blip r:embed="rId5"/>
                          <a:stretch>
                            <a:fillRect t="-1667" r="-199401" b="-16667"/>
                          </a:stretch>
                        </a:blipFill>
                      </a:tcPr>
                    </a:tc>
                    <a:tc>
                      <a:txBody>
                        <a:bodyPr/>
                        <a:lstStyle/>
                        <a:p>
                          <a:endParaRPr lang="en-US"/>
                        </a:p>
                      </a:txBody>
                      <a:tcPr>
                        <a:blipFill rotWithShape="1">
                          <a:blip r:embed="rId5"/>
                          <a:stretch>
                            <a:fillRect l="-100602" t="-1667" r="-100602" b="-16667"/>
                          </a:stretch>
                        </a:blipFill>
                      </a:tcPr>
                    </a:tc>
                    <a:tc>
                      <a:txBody>
                        <a:bodyPr/>
                        <a:lstStyle/>
                        <a:p>
                          <a:endParaRPr lang="en-US"/>
                        </a:p>
                      </a:txBody>
                      <a:tcPr>
                        <a:blipFill rotWithShape="1">
                          <a:blip r:embed="rId5"/>
                          <a:stretch>
                            <a:fillRect l="-199401" t="-1667" b="-16667"/>
                          </a:stretch>
                        </a:blipFill>
                      </a:tcPr>
                    </a:tc>
                  </a:tr>
                </a:tbl>
              </a:graphicData>
            </a:graphic>
          </p:graphicFrame>
        </mc:Fallback>
      </mc:AlternateContent>
      <p:sp>
        <p:nvSpPr>
          <p:cNvPr id="147" name="TextBox 146"/>
          <p:cNvSpPr txBox="1"/>
          <p:nvPr/>
        </p:nvSpPr>
        <p:spPr>
          <a:xfrm>
            <a:off x="914400" y="4410730"/>
            <a:ext cx="7315200" cy="523220"/>
          </a:xfrm>
          <a:prstGeom prst="rect">
            <a:avLst/>
          </a:prstGeom>
          <a:noFill/>
        </p:spPr>
        <p:txBody>
          <a:bodyPr wrap="square" rtlCol="0">
            <a:spAutoFit/>
          </a:bodyPr>
          <a:lstStyle/>
          <a:p>
            <a:pPr algn="ctr"/>
            <a:r>
              <a:rPr lang="en-US" sz="2800" dirty="0" smtClean="0"/>
              <a:t>e.g. </a:t>
            </a:r>
            <a:r>
              <a:rPr lang="en-US" sz="2800" dirty="0" smtClean="0">
                <a:latin typeface="Consolas" pitchFamily="49" charset="0"/>
                <a:cs typeface="Consolas" pitchFamily="49" charset="0"/>
              </a:rPr>
              <a:t>Select(x =&gt; f(x))</a:t>
            </a:r>
            <a:endParaRPr lang="en-US" sz="2800" dirty="0">
              <a:latin typeface="Consolas" pitchFamily="49" charset="0"/>
              <a:cs typeface="Consolas" pitchFamily="49" charset="0"/>
            </a:endParaRPr>
          </a:p>
        </p:txBody>
      </p:sp>
    </p:spTree>
    <p:extLst>
      <p:ext uri="{BB962C8B-B14F-4D97-AF65-F5344CB8AC3E}">
        <p14:creationId xmlns:p14="http://schemas.microsoft.com/office/powerpoint/2010/main" val="156408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anim calcmode="lin" valueType="num">
                                      <p:cBhvr additive="base">
                                        <p:cTn id="7" dur="500" fill="hold"/>
                                        <p:tgtEl>
                                          <p:spTgt spid="144"/>
                                        </p:tgtEl>
                                        <p:attrNameLst>
                                          <p:attrName>ppt_x</p:attrName>
                                        </p:attrNameLst>
                                      </p:cBhvr>
                                      <p:tavLst>
                                        <p:tav tm="0">
                                          <p:val>
                                            <p:strVal val="0-#ppt_w/2"/>
                                          </p:val>
                                        </p:tav>
                                        <p:tav tm="100000">
                                          <p:val>
                                            <p:strVal val="#ppt_x"/>
                                          </p:val>
                                        </p:tav>
                                      </p:tavLst>
                                    </p:anim>
                                    <p:anim calcmode="lin" valueType="num">
                                      <p:cBhvr additive="base">
                                        <p:cTn id="8" dur="500" fill="hold"/>
                                        <p:tgtEl>
                                          <p:spTgt spid="14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nodeType="clickEffect">
                                  <p:stCondLst>
                                    <p:cond delay="0"/>
                                  </p:stCondLst>
                                  <p:childTnLst>
                                    <p:set>
                                      <p:cBhvr>
                                        <p:cTn id="12" dur="1" fill="hold">
                                          <p:stCondLst>
                                            <p:cond delay="0"/>
                                          </p:stCondLst>
                                        </p:cTn>
                                        <p:tgtEl>
                                          <p:spTgt spid="146"/>
                                        </p:tgtEl>
                                        <p:attrNameLst>
                                          <p:attrName>style.visibility</p:attrName>
                                        </p:attrNameLst>
                                      </p:cBhvr>
                                      <p:to>
                                        <p:strVal val="visible"/>
                                      </p:to>
                                    </p:set>
                                    <p:animEffect transition="in" filter="fade">
                                      <p:cBhvr>
                                        <p:cTn id="13" dur="500"/>
                                        <p:tgtEl>
                                          <p:spTgt spid="146"/>
                                        </p:tgtEl>
                                      </p:cBhvr>
                                    </p:animEffect>
                                    <p:anim calcmode="lin" valueType="num">
                                      <p:cBhvr>
                                        <p:cTn id="14" dur="500" fill="hold"/>
                                        <p:tgtEl>
                                          <p:spTgt spid="146"/>
                                        </p:tgtEl>
                                        <p:attrNameLst>
                                          <p:attrName>ppt_x</p:attrName>
                                        </p:attrNameLst>
                                      </p:cBhvr>
                                      <p:tavLst>
                                        <p:tav tm="0">
                                          <p:val>
                                            <p:strVal val="#ppt_x"/>
                                          </p:val>
                                        </p:tav>
                                        <p:tav tm="100000">
                                          <p:val>
                                            <p:strVal val="#ppt_x"/>
                                          </p:val>
                                        </p:tav>
                                      </p:tavLst>
                                    </p:anim>
                                    <p:anim calcmode="lin" valueType="num">
                                      <p:cBhvr>
                                        <p:cTn id="15" dur="500" fill="hold"/>
                                        <p:tgtEl>
                                          <p:spTgt spid="146"/>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1" presetClass="exit" presetSubtype="0" fill="hold" nodeType="afterEffect">
                                  <p:stCondLst>
                                    <p:cond delay="0"/>
                                  </p:stCondLst>
                                  <p:childTnLst>
                                    <p:set>
                                      <p:cBhvr>
                                        <p:cTn id="18" dur="1" fill="hold">
                                          <p:stCondLst>
                                            <p:cond delay="0"/>
                                          </p:stCondLst>
                                        </p:cTn>
                                        <p:tgtEl>
                                          <p:spTgt spid="14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2" fill="hold" nodeType="clickEffect">
                                  <p:stCondLst>
                                    <p:cond delay="0"/>
                                  </p:stCondLst>
                                  <p:childTnLst>
                                    <p:anim calcmode="lin" valueType="num">
                                      <p:cBhvr additive="base">
                                        <p:cTn id="22" dur="500"/>
                                        <p:tgtEl>
                                          <p:spTgt spid="146"/>
                                        </p:tgtEl>
                                        <p:attrNameLst>
                                          <p:attrName>ppt_x</p:attrName>
                                        </p:attrNameLst>
                                      </p:cBhvr>
                                      <p:tavLst>
                                        <p:tav tm="0">
                                          <p:val>
                                            <p:strVal val="ppt_x"/>
                                          </p:val>
                                        </p:tav>
                                        <p:tav tm="100000">
                                          <p:val>
                                            <p:strVal val="1+ppt_w/2"/>
                                          </p:val>
                                        </p:tav>
                                      </p:tavLst>
                                    </p:anim>
                                    <p:anim calcmode="lin" valueType="num">
                                      <p:cBhvr additive="base">
                                        <p:cTn id="23" dur="500"/>
                                        <p:tgtEl>
                                          <p:spTgt spid="146"/>
                                        </p:tgtEl>
                                        <p:attrNameLst>
                                          <p:attrName>ppt_y</p:attrName>
                                        </p:attrNameLst>
                                      </p:cBhvr>
                                      <p:tavLst>
                                        <p:tav tm="0">
                                          <p:val>
                                            <p:strVal val="ppt_y"/>
                                          </p:val>
                                        </p:tav>
                                        <p:tav tm="100000">
                                          <p:val>
                                            <p:strVal val="ppt_y"/>
                                          </p:val>
                                        </p:tav>
                                      </p:tavLst>
                                    </p:anim>
                                    <p:set>
                                      <p:cBhvr>
                                        <p:cTn id="24" dur="1" fill="hold">
                                          <p:stCondLst>
                                            <p:cond delay="499"/>
                                          </p:stCondLst>
                                        </p:cTn>
                                        <p:tgtEl>
                                          <p:spTgt spid="14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Stateful</a:t>
            </a:r>
            <a:r>
              <a:rPr lang="en-US" dirty="0" smtClean="0"/>
              <a:t> unary operator</a:t>
            </a:r>
            <a:endParaRPr lang="en-US" dirty="0"/>
          </a:p>
        </p:txBody>
      </p:sp>
      <mc:AlternateContent xmlns:mc="http://schemas.openxmlformats.org/markup-compatibility/2006" xmlns:a14="http://schemas.microsoft.com/office/drawing/2010/main">
        <mc:Choice Requires="a14">
          <p:sp>
            <p:nvSpPr>
              <p:cNvPr id="75" name="Oval 74"/>
              <p:cNvSpPr/>
              <p:nvPr/>
            </p:nvSpPr>
            <p:spPr>
              <a:xfrm rot="16200000">
                <a:off x="3830998" y="2345608"/>
                <a:ext cx="1434734" cy="541549"/>
              </a:xfrm>
              <a:prstGeom prst="ellipse">
                <a:avLst/>
              </a:prstGeom>
              <a:solidFill>
                <a:srgbClr val="92D050"/>
              </a:solidFill>
              <a:ln w="25400" cap="flat" cmpd="sng" algn="ctr">
                <a:solidFill>
                  <a:srgbClr val="4F81BD">
                    <a:shade val="50000"/>
                  </a:srgbClr>
                </a:solidFill>
                <a:prstDash val="solid"/>
              </a:ln>
              <a:effectLst/>
            </p:spPr>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kumimoji="0" lang="en-US" sz="1800" b="0" i="0" u="none" strike="noStrike" kern="0" cap="none" spc="0" normalizeH="0" baseline="0" noProof="0" smtClean="0">
                          <a:ln>
                            <a:noFill/>
                          </a:ln>
                          <a:solidFill>
                            <a:sysClr val="window" lastClr="FFFFFF"/>
                          </a:solidFill>
                          <a:effectLst/>
                          <a:uLnTx/>
                          <a:uFillTx/>
                          <a:latin typeface="Cambria Math"/>
                          <a:ea typeface="+mn-ea"/>
                          <a:cs typeface="+mn-cs"/>
                        </a:rPr>
                        <m:t>min</m:t>
                      </m:r>
                    </m:oMath>
                  </m:oMathPara>
                </a14:m>
                <a:endParaRPr kumimoji="0" lang="en-US" sz="1800" b="0" u="none" strike="noStrike" kern="0" cap="none" spc="0" normalizeH="0" baseline="0" noProof="0" dirty="0">
                  <a:ln>
                    <a:noFill/>
                  </a:ln>
                  <a:solidFill>
                    <a:sysClr val="window" lastClr="FFFFFF"/>
                  </a:solidFill>
                  <a:effectLst/>
                  <a:uLnTx/>
                  <a:uFillTx/>
                  <a:latin typeface="Calibri"/>
                  <a:ea typeface="+mn-ea"/>
                  <a:cs typeface="+mn-cs"/>
                </a:endParaRPr>
              </a:p>
            </p:txBody>
          </p:sp>
        </mc:Choice>
        <mc:Fallback xmlns="">
          <p:sp>
            <p:nvSpPr>
              <p:cNvPr id="75" name="Oval 74"/>
              <p:cNvSpPr>
                <a:spLocks noRot="1" noChangeAspect="1" noMove="1" noResize="1" noEditPoints="1" noAdjustHandles="1" noChangeArrowheads="1" noChangeShapeType="1" noTextEdit="1"/>
              </p:cNvSpPr>
              <p:nvPr/>
            </p:nvSpPr>
            <p:spPr>
              <a:xfrm rot="16200000">
                <a:off x="3830998" y="2345608"/>
                <a:ext cx="1434734" cy="541549"/>
              </a:xfrm>
              <a:prstGeom prst="ellipse">
                <a:avLst/>
              </a:prstGeom>
              <a:blipFill rotWithShape="1">
                <a:blip r:embed="rId3"/>
                <a:stretch>
                  <a:fillRect/>
                </a:stretch>
              </a:blipFill>
              <a:ln w="25400" cap="flat" cmpd="sng" algn="ctr">
                <a:solidFill>
                  <a:srgbClr val="4F81BD">
                    <a:shade val="50000"/>
                  </a:srgbClr>
                </a:solidFill>
                <a:prstDash val="solid"/>
              </a:ln>
              <a:effectLst/>
            </p:spPr>
            <p:txBody>
              <a:bodyPr/>
              <a:lstStyle/>
              <a:p>
                <a:r>
                  <a:rPr lang="en-US">
                    <a:noFill/>
                  </a:rPr>
                  <a:t> </a:t>
                </a:r>
              </a:p>
            </p:txBody>
          </p:sp>
        </mc:Fallback>
      </mc:AlternateContent>
      <p:sp>
        <p:nvSpPr>
          <p:cNvPr id="77" name="Down Arrow 76"/>
          <p:cNvSpPr/>
          <p:nvPr/>
        </p:nvSpPr>
        <p:spPr>
          <a:xfrm rot="16200000">
            <a:off x="5212565" y="2036022"/>
            <a:ext cx="416052" cy="1202901"/>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3" name="Down Arrow 82"/>
          <p:cNvSpPr/>
          <p:nvPr/>
        </p:nvSpPr>
        <p:spPr>
          <a:xfrm rot="16200000">
            <a:off x="3383764" y="1952246"/>
            <a:ext cx="416052" cy="1371600"/>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147" name="TextBox 146"/>
          <p:cNvSpPr txBox="1"/>
          <p:nvPr/>
        </p:nvSpPr>
        <p:spPr>
          <a:xfrm>
            <a:off x="914400" y="4410730"/>
            <a:ext cx="7315200" cy="523220"/>
          </a:xfrm>
          <a:prstGeom prst="rect">
            <a:avLst/>
          </a:prstGeom>
          <a:noFill/>
        </p:spPr>
        <p:txBody>
          <a:bodyPr wrap="square" rtlCol="0">
            <a:spAutoFit/>
          </a:bodyPr>
          <a:lstStyle/>
          <a:p>
            <a:pPr algn="ctr"/>
            <a:r>
              <a:rPr lang="en-US" sz="2800" dirty="0" smtClean="0"/>
              <a:t>e.g. </a:t>
            </a:r>
            <a:r>
              <a:rPr lang="en-US" sz="2800" dirty="0" smtClean="0">
                <a:latin typeface="Consolas" pitchFamily="49" charset="0"/>
                <a:cs typeface="Consolas" pitchFamily="49" charset="0"/>
              </a:rPr>
              <a:t>Min(x =&gt; </a:t>
            </a:r>
            <a:r>
              <a:rPr lang="en-US" sz="2800" dirty="0" err="1" smtClean="0">
                <a:latin typeface="Consolas" pitchFamily="49" charset="0"/>
                <a:cs typeface="Consolas" pitchFamily="49" charset="0"/>
              </a:rPr>
              <a:t>x.Key</a:t>
            </a:r>
            <a:r>
              <a:rPr lang="en-US" sz="2800" dirty="0" smtClean="0">
                <a:latin typeface="Consolas" pitchFamily="49" charset="0"/>
                <a:cs typeface="Consolas" pitchFamily="49" charset="0"/>
              </a:rPr>
              <a:t>, x =&gt; </a:t>
            </a:r>
            <a:r>
              <a:rPr lang="en-US" sz="2800" dirty="0" err="1" smtClean="0">
                <a:latin typeface="Consolas" pitchFamily="49" charset="0"/>
                <a:cs typeface="Consolas" pitchFamily="49" charset="0"/>
              </a:rPr>
              <a:t>x.Value</a:t>
            </a:r>
            <a:r>
              <a:rPr lang="en-US" sz="2800" dirty="0" smtClean="0">
                <a:latin typeface="Consolas" pitchFamily="49" charset="0"/>
                <a:cs typeface="Consolas" pitchFamily="49" charset="0"/>
              </a:rPr>
              <a:t>)</a:t>
            </a:r>
            <a:endParaRPr lang="en-US" sz="2800" dirty="0">
              <a:latin typeface="Consolas" pitchFamily="49" charset="0"/>
              <a:cs typeface="Consolas" pitchFamily="49"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22287897"/>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a:rPr>
                                  <m:t>(</m:t>
                                </m:r>
                                <m:r>
                                  <m:rPr>
                                    <m:nor/>
                                  </m:rPr>
                                  <a:rPr lang="en-US" i="0" dirty="0" smtClean="0">
                                    <a:latin typeface="+mn-lt"/>
                                  </a:rPr>
                                  <m:t>Bob</m:t>
                                </m:r>
                                <m:r>
                                  <a:rPr lang="en-US" i="1" dirty="0" smtClean="0">
                                    <a:latin typeface="Cambria Math"/>
                                  </a:rPr>
                                  <m:t>, 16)</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b="0" i="1" dirty="0" smtClean="0">
                                    <a:latin typeface="Cambria Math"/>
                                  </a:rPr>
                                  <m:t>@</m:t>
                                </m:r>
                                <m:r>
                                  <a:rPr lang="en-US" i="1" dirty="0" smtClean="0">
                                    <a:latin typeface="Cambria Math"/>
                                  </a:rPr>
                                  <m:t>1</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a:rPr>
                                  <m:t>+1</m:t>
                                </m:r>
                              </m:oMath>
                            </m:oMathPara>
                          </a14:m>
                          <a:endParaRPr lang="en-US" dirty="0"/>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22287897"/>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endParaRPr lang="en-US"/>
                        </a:p>
                      </a:txBody>
                      <a:tcPr>
                        <a:blipFill rotWithShape="1">
                          <a:blip r:embed="rId4"/>
                          <a:stretch>
                            <a:fillRect l="-571" t="-1667" r="-200000" b="-16667"/>
                          </a:stretch>
                        </a:blipFill>
                      </a:tcPr>
                    </a:tc>
                    <a:tc>
                      <a:txBody>
                        <a:bodyPr/>
                        <a:lstStyle/>
                        <a:p>
                          <a:endParaRPr lang="en-US"/>
                        </a:p>
                      </a:txBody>
                      <a:tcPr>
                        <a:blipFill rotWithShape="1">
                          <a:blip r:embed="rId4"/>
                          <a:stretch>
                            <a:fillRect l="-100571" t="-1667" r="-100000" b="-16667"/>
                          </a:stretch>
                        </a:blipFill>
                      </a:tcPr>
                    </a:tc>
                    <a:tc>
                      <a:txBody>
                        <a:bodyPr/>
                        <a:lstStyle/>
                        <a:p>
                          <a:endParaRPr lang="en-US"/>
                        </a:p>
                      </a:txBody>
                      <a:tcPr>
                        <a:blipFill rotWithShape="1">
                          <a:blip r:embed="rId4"/>
                          <a:stretch>
                            <a:fillRect l="-200571" t="-1667" b="-16667"/>
                          </a:stretch>
                        </a:blipFill>
                      </a:tcPr>
                    </a:tc>
                  </a:tr>
                </a:tbl>
              </a:graphicData>
            </a:graphic>
          </p:graphicFrame>
        </mc:Fallback>
      </mc:AlternateContent>
      <p:graphicFrame>
        <p:nvGraphicFramePr>
          <p:cNvPr id="4" name="Table 3"/>
          <p:cNvGraphicFramePr>
            <a:graphicFrameLocks noGrp="1"/>
          </p:cNvGraphicFramePr>
          <p:nvPr>
            <p:extLst>
              <p:ext uri="{D42A27DB-BD31-4B8C-83A1-F6EECF244321}">
                <p14:modId xmlns:p14="http://schemas.microsoft.com/office/powerpoint/2010/main" val="1579074651"/>
              </p:ext>
            </p:extLst>
          </p:nvPr>
        </p:nvGraphicFramePr>
        <p:xfrm>
          <a:off x="3657600" y="3486150"/>
          <a:ext cx="1828800" cy="370840"/>
        </p:xfrm>
        <a:graphic>
          <a:graphicData uri="http://schemas.openxmlformats.org/drawingml/2006/table">
            <a:tbl>
              <a:tblPr bandRow="1">
                <a:tableStyleId>{5C22544A-7EE6-4342-B048-85BDC9FD1C3A}</a:tableStyleId>
              </a:tblPr>
              <a:tblGrid>
                <a:gridCol w="914400"/>
                <a:gridCol w="914400"/>
              </a:tblGrid>
              <a:tr h="370840">
                <a:tc>
                  <a:txBody>
                    <a:bodyPr/>
                    <a:lstStyle/>
                    <a:p>
                      <a:pPr algn="ctr"/>
                      <a:r>
                        <a:rPr lang="en-US" dirty="0" smtClean="0"/>
                        <a:t>Bob</a:t>
                      </a:r>
                      <a:endParaRPr lang="en-US" dirty="0"/>
                    </a:p>
                  </a:txBody>
                  <a:tcPr/>
                </a:tc>
                <a:tc>
                  <a:txBody>
                    <a:bodyPr/>
                    <a:lstStyle/>
                    <a:p>
                      <a:r>
                        <a:rPr lang="en-US" dirty="0" smtClean="0"/>
                        <a:t>16</a:t>
                      </a:r>
                      <a:endParaRPr lang="en-US" dirty="0"/>
                    </a:p>
                  </a:txBody>
                  <a:tcPr/>
                </a:tc>
              </a:tr>
            </a:tbl>
          </a:graphicData>
        </a:graphic>
      </p:graphicFrame>
      <mc:AlternateContent xmlns:mc="http://schemas.openxmlformats.org/markup-compatibility/2006" xmlns:a14="http://schemas.microsoft.com/office/drawing/2010/main">
        <mc:Choice Requires="a14">
          <p:graphicFrame>
            <p:nvGraphicFramePr>
              <p:cNvPr id="12" name="Table 11"/>
              <p:cNvGraphicFramePr>
                <a:graphicFrameLocks noGrp="1"/>
              </p:cNvGraphicFramePr>
              <p:nvPr>
                <p:extLst>
                  <p:ext uri="{D42A27DB-BD31-4B8C-83A1-F6EECF244321}">
                    <p14:modId xmlns:p14="http://schemas.microsoft.com/office/powerpoint/2010/main" val="2518450598"/>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pPr/>
                          <a14:m>
                            <m:oMathPara xmlns:m="http://schemas.openxmlformats.org/officeDocument/2006/math">
                              <m:oMathParaPr>
                                <m:jc m:val="centerGroup"/>
                              </m:oMathParaPr>
                              <m:oMath xmlns:m="http://schemas.openxmlformats.org/officeDocument/2006/math">
                                <m:r>
                                  <a:rPr lang="en-US" b="0" i="1" dirty="0" smtClean="0">
                                    <a:latin typeface="Cambria Math"/>
                                  </a:rPr>
                                  <m:t>(</m:t>
                                </m:r>
                                <m:r>
                                  <m:rPr>
                                    <m:nor/>
                                  </m:rPr>
                                  <a:rPr lang="en-US" b="0" i="0" dirty="0" smtClean="0">
                                    <a:latin typeface="+mn-lt"/>
                                  </a:rPr>
                                  <m:t>Bob</m:t>
                                </m:r>
                                <m:r>
                                  <m:rPr>
                                    <m:nor/>
                                  </m:rPr>
                                  <a:rPr lang="en-US" b="0" i="0" dirty="0" smtClean="0">
                                    <a:latin typeface="+mn-lt"/>
                                  </a:rPr>
                                  <m:t>,</m:t>
                                </m:r>
                                <m:r>
                                  <a:rPr lang="en-US" b="0" i="1" dirty="0" smtClean="0">
                                    <a:latin typeface="Cambria Math"/>
                                  </a:rPr>
                                  <m:t> 37)</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b="0" i="1" smtClean="0">
                                    <a:latin typeface="Cambria Math"/>
                                  </a:rPr>
                                  <m:t>@2</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i="1" dirty="0" smtClean="0">
                                    <a:latin typeface="Cambria Math"/>
                                  </a:rPr>
                                  <m:t>+1</m:t>
                                </m:r>
                              </m:oMath>
                            </m:oMathPara>
                          </a14:m>
                          <a:endParaRPr lang="en-US" dirty="0"/>
                        </a:p>
                      </a:txBody>
                      <a:tcPr/>
                    </a:tc>
                  </a:tr>
                </a:tbl>
              </a:graphicData>
            </a:graphic>
          </p:graphicFrame>
        </mc:Choice>
        <mc:Fallback xmlns="">
          <p:graphicFrame>
            <p:nvGraphicFramePr>
              <p:cNvPr id="12" name="Table 11"/>
              <p:cNvGraphicFramePr>
                <a:graphicFrameLocks noGrp="1"/>
              </p:cNvGraphicFramePr>
              <p:nvPr>
                <p:extLst>
                  <p:ext uri="{D42A27DB-BD31-4B8C-83A1-F6EECF244321}">
                    <p14:modId xmlns:p14="http://schemas.microsoft.com/office/powerpoint/2010/main" val="2518450598"/>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endParaRPr lang="en-US"/>
                        </a:p>
                      </a:txBody>
                      <a:tcPr>
                        <a:blipFill rotWithShape="1">
                          <a:blip r:embed="rId5"/>
                          <a:stretch>
                            <a:fillRect l="-571" t="-1667" r="-200000" b="-16667"/>
                          </a:stretch>
                        </a:blipFill>
                      </a:tcPr>
                    </a:tc>
                    <a:tc>
                      <a:txBody>
                        <a:bodyPr/>
                        <a:lstStyle/>
                        <a:p>
                          <a:endParaRPr lang="en-US"/>
                        </a:p>
                      </a:txBody>
                      <a:tcPr>
                        <a:blipFill rotWithShape="1">
                          <a:blip r:embed="rId5"/>
                          <a:stretch>
                            <a:fillRect l="-100571" t="-1667" r="-100000" b="-16667"/>
                          </a:stretch>
                        </a:blipFill>
                      </a:tcPr>
                    </a:tc>
                    <a:tc>
                      <a:txBody>
                        <a:bodyPr/>
                        <a:lstStyle/>
                        <a:p>
                          <a:endParaRPr lang="en-US"/>
                        </a:p>
                      </a:txBody>
                      <a:tcPr>
                        <a:blipFill rotWithShape="1">
                          <a:blip r:embed="rId5"/>
                          <a:stretch>
                            <a:fillRect l="-200571" t="-1667" b="-16667"/>
                          </a:stretch>
                        </a:blipFill>
                      </a:tcPr>
                    </a:tc>
                  </a:tr>
                </a:tbl>
              </a:graphicData>
            </a:graphic>
          </p:graphicFrame>
        </mc:Fallback>
      </mc:AlternateContent>
      <p:graphicFrame>
        <p:nvGraphicFramePr>
          <p:cNvPr id="13" name="Table 12"/>
          <p:cNvGraphicFramePr>
            <a:graphicFrameLocks noGrp="1"/>
          </p:cNvGraphicFramePr>
          <p:nvPr>
            <p:extLst>
              <p:ext uri="{D42A27DB-BD31-4B8C-83A1-F6EECF244321}">
                <p14:modId xmlns:p14="http://schemas.microsoft.com/office/powerpoint/2010/main" val="4175912666"/>
              </p:ext>
            </p:extLst>
          </p:nvPr>
        </p:nvGraphicFramePr>
        <p:xfrm>
          <a:off x="3657600" y="3486150"/>
          <a:ext cx="1828800" cy="370840"/>
        </p:xfrm>
        <a:graphic>
          <a:graphicData uri="http://schemas.openxmlformats.org/drawingml/2006/table">
            <a:tbl>
              <a:tblPr bandRow="1">
                <a:tableStyleId>{5C22544A-7EE6-4342-B048-85BDC9FD1C3A}</a:tableStyleId>
              </a:tblPr>
              <a:tblGrid>
                <a:gridCol w="914400"/>
                <a:gridCol w="914400"/>
              </a:tblGrid>
              <a:tr h="370840">
                <a:tc>
                  <a:txBody>
                    <a:bodyPr/>
                    <a:lstStyle/>
                    <a:p>
                      <a:pPr algn="ctr"/>
                      <a:r>
                        <a:rPr lang="en-US" dirty="0" smtClean="0"/>
                        <a:t>Bob</a:t>
                      </a:r>
                      <a:endParaRPr lang="en-US" dirty="0"/>
                    </a:p>
                  </a:txBody>
                  <a:tcPr/>
                </a:tc>
                <a:tc>
                  <a:txBody>
                    <a:bodyPr/>
                    <a:lstStyle/>
                    <a:p>
                      <a:r>
                        <a:rPr lang="en-US" dirty="0" smtClean="0"/>
                        <a:t>16, </a:t>
                      </a:r>
                      <a:r>
                        <a:rPr lang="en-US" b="1" dirty="0" smtClean="0"/>
                        <a:t>37</a:t>
                      </a:r>
                      <a:endParaRPr lang="en-US" b="1" dirty="0"/>
                    </a:p>
                  </a:txBody>
                  <a:tcPr/>
                </a:tc>
              </a:tr>
            </a:tbl>
          </a:graphicData>
        </a:graphic>
      </p:graphicFrame>
      <mc:AlternateContent xmlns:mc="http://schemas.openxmlformats.org/markup-compatibility/2006" xmlns:a14="http://schemas.microsoft.com/office/drawing/2010/main">
        <mc:Choice Requires="a14">
          <p:graphicFrame>
            <p:nvGraphicFramePr>
              <p:cNvPr id="14" name="Table 13"/>
              <p:cNvGraphicFramePr>
                <a:graphicFrameLocks noGrp="1"/>
              </p:cNvGraphicFramePr>
              <p:nvPr>
                <p:extLst>
                  <p:ext uri="{D42A27DB-BD31-4B8C-83A1-F6EECF244321}">
                    <p14:modId xmlns:p14="http://schemas.microsoft.com/office/powerpoint/2010/main" val="557331077"/>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pPr/>
                          <a14:m>
                            <m:oMathPara xmlns:m="http://schemas.openxmlformats.org/officeDocument/2006/math">
                              <m:oMathParaPr>
                                <m:jc m:val="centerGroup"/>
                              </m:oMathParaPr>
                              <m:oMath xmlns:m="http://schemas.openxmlformats.org/officeDocument/2006/math">
                                <m:r>
                                  <a:rPr lang="en-US" b="0" i="1" dirty="0" smtClean="0">
                                    <a:latin typeface="Cambria Math"/>
                                  </a:rPr>
                                  <m:t>(</m:t>
                                </m:r>
                                <m:r>
                                  <m:rPr>
                                    <m:nor/>
                                  </m:rPr>
                                  <a:rPr lang="en-US" b="0" i="0" dirty="0" smtClean="0">
                                    <a:latin typeface="+mn-lt"/>
                                  </a:rPr>
                                  <m:t>Bob</m:t>
                                </m:r>
                                <m:r>
                                  <a:rPr lang="en-US" b="0" i="1" dirty="0" smtClean="0">
                                    <a:latin typeface="Cambria Math"/>
                                  </a:rPr>
                                  <m:t>, 16)</m:t>
                                </m:r>
                              </m:oMath>
                            </m:oMathPara>
                          </a14:m>
                          <a:endParaRPr lang="en-US" dirty="0"/>
                        </a:p>
                      </a:txBody>
                      <a:tcPr/>
                    </a:tc>
                    <a:tc>
                      <a:txBody>
                        <a:bodyPr/>
                        <a:lstStyle/>
                        <a:p>
                          <a:pPr algn="ctr"/>
                          <a14:m>
                            <m:oMathPara xmlns:m="http://schemas.openxmlformats.org/officeDocument/2006/math">
                              <m:oMathParaPr>
                                <m:jc m:val="centerGroup"/>
                              </m:oMathParaPr>
                              <m:oMath xmlns:m="http://schemas.openxmlformats.org/officeDocument/2006/math">
                                <m:r>
                                  <a:rPr lang="en-US" i="1" dirty="0" smtClean="0">
                                    <a:latin typeface="Cambria Math"/>
                                  </a:rPr>
                                  <m:t>@3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−1</m:t>
                                </m:r>
                              </m:oMath>
                            </m:oMathPara>
                          </a14:m>
                          <a:endParaRPr lang="en-US" dirty="0"/>
                        </a:p>
                      </a:txBody>
                      <a:tcPr/>
                    </a:tc>
                  </a:tr>
                </a:tbl>
              </a:graphicData>
            </a:graphic>
          </p:graphicFrame>
        </mc:Choice>
        <mc:Fallback xmlns="">
          <p:graphicFrame>
            <p:nvGraphicFramePr>
              <p:cNvPr id="14" name="Table 13"/>
              <p:cNvGraphicFramePr>
                <a:graphicFrameLocks noGrp="1"/>
              </p:cNvGraphicFramePr>
              <p:nvPr>
                <p:extLst>
                  <p:ext uri="{D42A27DB-BD31-4B8C-83A1-F6EECF244321}">
                    <p14:modId xmlns:p14="http://schemas.microsoft.com/office/powerpoint/2010/main" val="557331077"/>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endParaRPr lang="en-US"/>
                        </a:p>
                      </a:txBody>
                      <a:tcPr>
                        <a:blipFill rotWithShape="1">
                          <a:blip r:embed="rId6"/>
                          <a:stretch>
                            <a:fillRect l="-571" t="-1667" r="-200000" b="-16667"/>
                          </a:stretch>
                        </a:blipFill>
                      </a:tcPr>
                    </a:tc>
                    <a:tc>
                      <a:txBody>
                        <a:bodyPr/>
                        <a:lstStyle/>
                        <a:p>
                          <a:endParaRPr lang="en-US"/>
                        </a:p>
                      </a:txBody>
                      <a:tcPr>
                        <a:blipFill rotWithShape="1">
                          <a:blip r:embed="rId6"/>
                          <a:stretch>
                            <a:fillRect l="-100571" t="-1667" r="-100000" b="-16667"/>
                          </a:stretch>
                        </a:blipFill>
                      </a:tcPr>
                    </a:tc>
                    <a:tc>
                      <a:txBody>
                        <a:bodyPr/>
                        <a:lstStyle/>
                        <a:p>
                          <a:endParaRPr lang="en-US"/>
                        </a:p>
                      </a:txBody>
                      <a:tcPr>
                        <a:blipFill rotWithShape="1">
                          <a:blip r:embed="rId6"/>
                          <a:stretch>
                            <a:fillRect l="-200571" t="-1667" b="-16667"/>
                          </a:stretch>
                        </a:blipFill>
                      </a:tcPr>
                    </a:tc>
                  </a:tr>
                </a:tbl>
              </a:graphicData>
            </a:graphic>
          </p:graphicFrame>
        </mc:Fallback>
      </mc:AlternateContent>
      <p:graphicFrame>
        <p:nvGraphicFramePr>
          <p:cNvPr id="15" name="Table 14"/>
          <p:cNvGraphicFramePr>
            <a:graphicFrameLocks noGrp="1"/>
          </p:cNvGraphicFramePr>
          <p:nvPr>
            <p:extLst>
              <p:ext uri="{D42A27DB-BD31-4B8C-83A1-F6EECF244321}">
                <p14:modId xmlns:p14="http://schemas.microsoft.com/office/powerpoint/2010/main" val="3921653159"/>
              </p:ext>
            </p:extLst>
          </p:nvPr>
        </p:nvGraphicFramePr>
        <p:xfrm>
          <a:off x="3657600" y="3486150"/>
          <a:ext cx="1828800" cy="370840"/>
        </p:xfrm>
        <a:graphic>
          <a:graphicData uri="http://schemas.openxmlformats.org/drawingml/2006/table">
            <a:tbl>
              <a:tblPr bandRow="1">
                <a:tableStyleId>{5C22544A-7EE6-4342-B048-85BDC9FD1C3A}</a:tableStyleId>
              </a:tblPr>
              <a:tblGrid>
                <a:gridCol w="914400"/>
                <a:gridCol w="914400"/>
              </a:tblGrid>
              <a:tr h="370840">
                <a:tc>
                  <a:txBody>
                    <a:bodyPr/>
                    <a:lstStyle/>
                    <a:p>
                      <a:pPr algn="ctr"/>
                      <a:r>
                        <a:rPr lang="en-US" dirty="0" smtClean="0"/>
                        <a:t>Bob</a:t>
                      </a:r>
                      <a:endParaRPr lang="en-US" dirty="0"/>
                    </a:p>
                  </a:txBody>
                  <a:tcPr/>
                </a:tc>
                <a:tc>
                  <a:txBody>
                    <a:bodyPr/>
                    <a:lstStyle/>
                    <a:p>
                      <a:r>
                        <a:rPr lang="en-US" b="1" dirty="0" smtClean="0"/>
                        <a:t>37</a:t>
                      </a:r>
                      <a:endParaRPr lang="en-US" b="1" dirty="0"/>
                    </a:p>
                  </a:txBody>
                  <a:tcPr/>
                </a:tc>
              </a:tr>
            </a:tbl>
          </a:graphicData>
        </a:graphic>
      </p:graphicFrame>
      <mc:AlternateContent xmlns:mc="http://schemas.openxmlformats.org/markup-compatibility/2006" xmlns:a14="http://schemas.microsoft.com/office/drawing/2010/main">
        <mc:Choice Requires="a14">
          <p:graphicFrame>
            <p:nvGraphicFramePr>
              <p:cNvPr id="16" name="Table 15"/>
              <p:cNvGraphicFramePr>
                <a:graphicFrameLocks noGrp="1"/>
              </p:cNvGraphicFramePr>
              <p:nvPr>
                <p:extLst>
                  <p:ext uri="{D42A27DB-BD31-4B8C-83A1-F6EECF244321}">
                    <p14:modId xmlns:p14="http://schemas.microsoft.com/office/powerpoint/2010/main" val="190895645"/>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dirty="0" smtClean="0">
                                    <a:latin typeface="Cambria Math"/>
                                  </a:rPr>
                                  <m:t>(</m:t>
                                </m:r>
                                <m:r>
                                  <m:rPr>
                                    <m:nor/>
                                  </m:rPr>
                                  <a:rPr lang="en-US" i="0" dirty="0" smtClean="0">
                                    <a:latin typeface="+mn-lt"/>
                                  </a:rPr>
                                  <m:t>Bob</m:t>
                                </m:r>
                                <m:r>
                                  <a:rPr lang="en-US" i="1" dirty="0" smtClean="0">
                                    <a:latin typeface="Cambria Math"/>
                                  </a:rPr>
                                  <m:t>, 37)</m:t>
                                </m:r>
                              </m:oMath>
                            </m:oMathPara>
                          </a14:m>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b="0" i="1" smtClean="0">
                                    <a:latin typeface="Cambria Math"/>
                                  </a:rPr>
                                  <m:t>@3</m:t>
                                </m:r>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r>
                                  <a:rPr lang="en-US" b="0" i="1" smtClean="0">
                                    <a:latin typeface="Cambria Math"/>
                                  </a:rPr>
                                  <m:t>+1</m:t>
                                </m:r>
                              </m:oMath>
                            </m:oMathPara>
                          </a14:m>
                          <a:endParaRPr lang="en-US" dirty="0"/>
                        </a:p>
                      </a:txBody>
                      <a:tcPr/>
                    </a:tc>
                  </a:tr>
                </a:tbl>
              </a:graphicData>
            </a:graphic>
          </p:graphicFrame>
        </mc:Choice>
        <mc:Fallback xmlns="">
          <p:graphicFrame>
            <p:nvGraphicFramePr>
              <p:cNvPr id="16" name="Table 15"/>
              <p:cNvGraphicFramePr>
                <a:graphicFrameLocks noGrp="1"/>
              </p:cNvGraphicFramePr>
              <p:nvPr>
                <p:extLst>
                  <p:ext uri="{D42A27DB-BD31-4B8C-83A1-F6EECF244321}">
                    <p14:modId xmlns:p14="http://schemas.microsoft.com/office/powerpoint/2010/main" val="190895645"/>
                  </p:ext>
                </p:extLst>
              </p:nvPr>
            </p:nvGraphicFramePr>
            <p:xfrm>
              <a:off x="2971800" y="1362710"/>
              <a:ext cx="3200400" cy="370840"/>
            </p:xfrm>
            <a:graphic>
              <a:graphicData uri="http://schemas.openxmlformats.org/drawingml/2006/table">
                <a:tbl>
                  <a:tblPr bandRow="1">
                    <a:tableStyleId>{5C22544A-7EE6-4342-B048-85BDC9FD1C3A}</a:tableStyleId>
                  </a:tblPr>
                  <a:tblGrid>
                    <a:gridCol w="1066800"/>
                    <a:gridCol w="1066800"/>
                    <a:gridCol w="1066800"/>
                  </a:tblGrid>
                  <a:tr h="370840">
                    <a:tc>
                      <a:txBody>
                        <a:bodyPr/>
                        <a:lstStyle/>
                        <a:p>
                          <a:endParaRPr lang="en-US"/>
                        </a:p>
                      </a:txBody>
                      <a:tcPr>
                        <a:blipFill rotWithShape="1">
                          <a:blip r:embed="rId7"/>
                          <a:stretch>
                            <a:fillRect l="-571" t="-1667" r="-200000" b="-16667"/>
                          </a:stretch>
                        </a:blipFill>
                      </a:tcPr>
                    </a:tc>
                    <a:tc>
                      <a:txBody>
                        <a:bodyPr/>
                        <a:lstStyle/>
                        <a:p>
                          <a:endParaRPr lang="en-US"/>
                        </a:p>
                      </a:txBody>
                      <a:tcPr>
                        <a:blipFill rotWithShape="1">
                          <a:blip r:embed="rId7"/>
                          <a:stretch>
                            <a:fillRect l="-100571" t="-1667" r="-100000" b="-16667"/>
                          </a:stretch>
                        </a:blipFill>
                      </a:tcPr>
                    </a:tc>
                    <a:tc>
                      <a:txBody>
                        <a:bodyPr/>
                        <a:lstStyle/>
                        <a:p>
                          <a:endParaRPr lang="en-US"/>
                        </a:p>
                      </a:txBody>
                      <a:tcPr>
                        <a:blipFill rotWithShape="1">
                          <a:blip r:embed="rId7"/>
                          <a:stretch>
                            <a:fillRect l="-200571" t="-1667" b="-16667"/>
                          </a:stretch>
                        </a:blipFill>
                      </a:tcPr>
                    </a:tc>
                  </a:tr>
                </a:tbl>
              </a:graphicData>
            </a:graphic>
          </p:graphicFrame>
        </mc:Fallback>
      </mc:AlternateContent>
    </p:spTree>
    <p:extLst>
      <p:ext uri="{BB962C8B-B14F-4D97-AF65-F5344CB8AC3E}">
        <p14:creationId xmlns:p14="http://schemas.microsoft.com/office/powerpoint/2010/main" val="3905198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xit" presetSubtype="2" fill="hold" nodeType="clickEffect">
                                  <p:stCondLst>
                                    <p:cond delay="0"/>
                                  </p:stCondLst>
                                  <p:childTnLst>
                                    <p:anim calcmode="lin" valueType="num">
                                      <p:cBhvr additive="base">
                                        <p:cTn id="16" dur="500"/>
                                        <p:tgtEl>
                                          <p:spTgt spid="3"/>
                                        </p:tgtEl>
                                        <p:attrNameLst>
                                          <p:attrName>ppt_x</p:attrName>
                                        </p:attrNameLst>
                                      </p:cBhvr>
                                      <p:tavLst>
                                        <p:tav tm="0">
                                          <p:val>
                                            <p:strVal val="ppt_x"/>
                                          </p:val>
                                        </p:tav>
                                        <p:tav tm="100000">
                                          <p:val>
                                            <p:strVal val="1+ppt_w/2"/>
                                          </p:val>
                                        </p:tav>
                                      </p:tavLst>
                                    </p:anim>
                                    <p:anim calcmode="lin" valueType="num">
                                      <p:cBhvr additive="base">
                                        <p:cTn id="17" dur="500"/>
                                        <p:tgtEl>
                                          <p:spTgt spid="3"/>
                                        </p:tgtEl>
                                        <p:attrNameLst>
                                          <p:attrName>ppt_y</p:attrName>
                                        </p:attrNameLst>
                                      </p:cBhvr>
                                      <p:tavLst>
                                        <p:tav tm="0">
                                          <p:val>
                                            <p:strVal val="ppt_y"/>
                                          </p:val>
                                        </p:tav>
                                        <p:tav tm="100000">
                                          <p:val>
                                            <p:strVal val="ppt_y"/>
                                          </p:val>
                                        </p:tav>
                                      </p:tavLst>
                                    </p:anim>
                                    <p:set>
                                      <p:cBhvr>
                                        <p:cTn id="18" dur="1" fill="hold">
                                          <p:stCondLst>
                                            <p:cond delay="499"/>
                                          </p:stCondLst>
                                        </p:cTn>
                                        <p:tgtEl>
                                          <p:spTgt spid="3"/>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0-#ppt_w/2"/>
                                          </p:val>
                                        </p:tav>
                                        <p:tav tm="100000">
                                          <p:val>
                                            <p:strVal val="#ppt_x"/>
                                          </p:val>
                                        </p:tav>
                                      </p:tavLst>
                                    </p:anim>
                                    <p:anim calcmode="lin" valueType="num">
                                      <p:cBhvr additive="base">
                                        <p:cTn id="2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nodeType="clickEffect">
                                  <p:stCondLst>
                                    <p:cond delay="0"/>
                                  </p:stCondLst>
                                  <p:childTnLst>
                                    <p:anim calcmode="lin" valueType="num">
                                      <p:cBhvr additive="base">
                                        <p:cTn id="28" dur="500"/>
                                        <p:tgtEl>
                                          <p:spTgt spid="12"/>
                                        </p:tgtEl>
                                        <p:attrNameLst>
                                          <p:attrName>ppt_x</p:attrName>
                                        </p:attrNameLst>
                                      </p:cBhvr>
                                      <p:tavLst>
                                        <p:tav tm="0">
                                          <p:val>
                                            <p:strVal val="ppt_x"/>
                                          </p:val>
                                        </p:tav>
                                        <p:tav tm="100000">
                                          <p:val>
                                            <p:strVal val="ppt_x"/>
                                          </p:val>
                                        </p:tav>
                                      </p:tavLst>
                                    </p:anim>
                                    <p:anim calcmode="lin" valueType="num">
                                      <p:cBhvr additive="base">
                                        <p:cTn id="29" dur="500"/>
                                        <p:tgtEl>
                                          <p:spTgt spid="12"/>
                                        </p:tgtEl>
                                        <p:attrNameLst>
                                          <p:attrName>ppt_y</p:attrName>
                                        </p:attrNameLst>
                                      </p:cBhvr>
                                      <p:tavLst>
                                        <p:tav tm="0">
                                          <p:val>
                                            <p:strVal val="ppt_y"/>
                                          </p:val>
                                        </p:tav>
                                        <p:tav tm="100000">
                                          <p:val>
                                            <p:strVal val="1+ppt_h/2"/>
                                          </p:val>
                                        </p:tav>
                                      </p:tavLst>
                                    </p:anim>
                                    <p:set>
                                      <p:cBhvr>
                                        <p:cTn id="30" dur="1" fill="hold">
                                          <p:stCondLst>
                                            <p:cond delay="499"/>
                                          </p:stCondLst>
                                        </p:cTn>
                                        <p:tgtEl>
                                          <p:spTgt spid="1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0-#ppt_w/2"/>
                                          </p:val>
                                        </p:tav>
                                        <p:tav tm="100000">
                                          <p:val>
                                            <p:strVal val="#ppt_x"/>
                                          </p:val>
                                        </p:tav>
                                      </p:tavLst>
                                    </p:anim>
                                    <p:anim calcmode="lin" valueType="num">
                                      <p:cBhvr additive="base">
                                        <p:cTn id="40"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2" fill="hold" nodeType="clickEffect">
                                  <p:stCondLst>
                                    <p:cond delay="0"/>
                                  </p:stCondLst>
                                  <p:childTnLst>
                                    <p:anim calcmode="lin" valueType="num">
                                      <p:cBhvr additive="base">
                                        <p:cTn id="48" dur="500"/>
                                        <p:tgtEl>
                                          <p:spTgt spid="14"/>
                                        </p:tgtEl>
                                        <p:attrNameLst>
                                          <p:attrName>ppt_x</p:attrName>
                                        </p:attrNameLst>
                                      </p:cBhvr>
                                      <p:tavLst>
                                        <p:tav tm="0">
                                          <p:val>
                                            <p:strVal val="ppt_x"/>
                                          </p:val>
                                        </p:tav>
                                        <p:tav tm="100000">
                                          <p:val>
                                            <p:strVal val="1+ppt_w/2"/>
                                          </p:val>
                                        </p:tav>
                                      </p:tavLst>
                                    </p:anim>
                                    <p:anim calcmode="lin" valueType="num">
                                      <p:cBhvr additive="base">
                                        <p:cTn id="49" dur="500"/>
                                        <p:tgtEl>
                                          <p:spTgt spid="14"/>
                                        </p:tgtEl>
                                        <p:attrNameLst>
                                          <p:attrName>ppt_y</p:attrName>
                                        </p:attrNameLst>
                                      </p:cBhvr>
                                      <p:tavLst>
                                        <p:tav tm="0">
                                          <p:val>
                                            <p:strVal val="ppt_y"/>
                                          </p:val>
                                        </p:tav>
                                        <p:tav tm="100000">
                                          <p:val>
                                            <p:strVal val="ppt_y"/>
                                          </p:val>
                                        </p:tav>
                                      </p:tavLst>
                                    </p:anim>
                                    <p:set>
                                      <p:cBhvr>
                                        <p:cTn id="50" dur="1" fill="hold">
                                          <p:stCondLst>
                                            <p:cond delay="499"/>
                                          </p:stCondLst>
                                        </p:cTn>
                                        <p:tgtEl>
                                          <p:spTgt spid="14"/>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xit" presetSubtype="2" fill="hold" nodeType="clickEffect">
                                  <p:stCondLst>
                                    <p:cond delay="0"/>
                                  </p:stCondLst>
                                  <p:childTnLst>
                                    <p:anim calcmode="lin" valueType="num">
                                      <p:cBhvr additive="base">
                                        <p:cTn id="60" dur="500"/>
                                        <p:tgtEl>
                                          <p:spTgt spid="16"/>
                                        </p:tgtEl>
                                        <p:attrNameLst>
                                          <p:attrName>ppt_x</p:attrName>
                                        </p:attrNameLst>
                                      </p:cBhvr>
                                      <p:tavLst>
                                        <p:tav tm="0">
                                          <p:val>
                                            <p:strVal val="ppt_x"/>
                                          </p:val>
                                        </p:tav>
                                        <p:tav tm="100000">
                                          <p:val>
                                            <p:strVal val="1+ppt_w/2"/>
                                          </p:val>
                                        </p:tav>
                                      </p:tavLst>
                                    </p:anim>
                                    <p:anim calcmode="lin" valueType="num">
                                      <p:cBhvr additive="base">
                                        <p:cTn id="61" dur="500"/>
                                        <p:tgtEl>
                                          <p:spTgt spid="16"/>
                                        </p:tgtEl>
                                        <p:attrNameLst>
                                          <p:attrName>ppt_y</p:attrName>
                                        </p:attrNameLst>
                                      </p:cBhvr>
                                      <p:tavLst>
                                        <p:tav tm="0">
                                          <p:val>
                                            <p:strVal val="ppt_y"/>
                                          </p:val>
                                        </p:tav>
                                        <p:tav tm="100000">
                                          <p:val>
                                            <p:strVal val="ppt_y"/>
                                          </p:val>
                                        </p:tav>
                                      </p:tavLst>
                                    </p:anim>
                                    <p:set>
                                      <p:cBhvr>
                                        <p:cTn id="62"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Fixed-point operator</a:t>
            </a:r>
            <a:endParaRPr lang="en-US" dirty="0"/>
          </a:p>
        </p:txBody>
      </p:sp>
      <p:sp>
        <p:nvSpPr>
          <p:cNvPr id="73" name="Oval 72"/>
          <p:cNvSpPr/>
          <p:nvPr/>
        </p:nvSpPr>
        <p:spPr>
          <a:xfrm rot="16200000">
            <a:off x="4114133" y="3062977"/>
            <a:ext cx="868466" cy="541549"/>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ea typeface="+mn-ea"/>
              <a:cs typeface="+mn-cs"/>
            </a:endParaRPr>
          </a:p>
        </p:txBody>
      </p:sp>
      <p:sp>
        <p:nvSpPr>
          <p:cNvPr id="74" name="Curved Up Arrow 73"/>
          <p:cNvSpPr/>
          <p:nvPr/>
        </p:nvSpPr>
        <p:spPr>
          <a:xfrm rot="16200000" flipH="1">
            <a:off x="4380405" y="2240336"/>
            <a:ext cx="1699369" cy="838200"/>
          </a:xfrm>
          <a:prstGeom prst="curved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mc:AlternateContent xmlns:mc="http://schemas.openxmlformats.org/markup-compatibility/2006" xmlns:a14="http://schemas.microsoft.com/office/drawing/2010/main">
        <mc:Choice Requires="a14">
          <p:sp>
            <p:nvSpPr>
              <p:cNvPr id="75" name="Oval 74"/>
              <p:cNvSpPr/>
              <p:nvPr/>
            </p:nvSpPr>
            <p:spPr>
              <a:xfrm rot="16200000">
                <a:off x="3830998" y="1646743"/>
                <a:ext cx="1434734" cy="541549"/>
              </a:xfrm>
              <a:prstGeom prst="ellipse">
                <a:avLst/>
              </a:prstGeom>
              <a:solidFill>
                <a:srgbClr val="92D050"/>
              </a:solidFill>
              <a:ln w="25400" cap="flat" cmpd="sng" algn="ctr">
                <a:solidFill>
                  <a:srgbClr val="4F81BD">
                    <a:shade val="50000"/>
                  </a:srgbClr>
                </a:solidFill>
                <a:prstDash val="solid"/>
              </a:ln>
              <a:effectLst/>
            </p:spPr>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kern="0" dirty="0" smtClean="0">
                          <a:solidFill>
                            <a:sysClr val="window" lastClr="FFFFFF"/>
                          </a:solidFill>
                          <a:latin typeface="Cambria Math"/>
                        </a:rPr>
                        <m:t>𝑓</m:t>
                      </m:r>
                    </m:oMath>
                  </m:oMathPara>
                </a14:m>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mc:Choice>
        <mc:Fallback xmlns="">
          <p:sp>
            <p:nvSpPr>
              <p:cNvPr id="75" name="Oval 74"/>
              <p:cNvSpPr>
                <a:spLocks noRot="1" noChangeAspect="1" noMove="1" noResize="1" noEditPoints="1" noAdjustHandles="1" noChangeArrowheads="1" noChangeShapeType="1" noTextEdit="1"/>
              </p:cNvSpPr>
              <p:nvPr/>
            </p:nvSpPr>
            <p:spPr>
              <a:xfrm rot="16200000">
                <a:off x="3830998" y="1646743"/>
                <a:ext cx="1434734" cy="541549"/>
              </a:xfrm>
              <a:prstGeom prst="ellipse">
                <a:avLst/>
              </a:prstGeom>
              <a:blipFill rotWithShape="1">
                <a:blip r:embed="rId3"/>
                <a:stretch>
                  <a:fillRect/>
                </a:stretch>
              </a:blipFill>
              <a:ln w="25400" cap="flat" cmpd="sng" algn="ctr">
                <a:solidFill>
                  <a:srgbClr val="4F81BD">
                    <a:shade val="50000"/>
                  </a:srgbClr>
                </a:solidFill>
                <a:prstDash val="solid"/>
              </a:ln>
              <a:effectLst/>
            </p:spPr>
            <p:txBody>
              <a:bodyPr/>
              <a:lstStyle/>
              <a:p>
                <a:r>
                  <a:rPr lang="en-US">
                    <a:noFill/>
                  </a:rPr>
                  <a:t> </a:t>
                </a:r>
              </a:p>
            </p:txBody>
          </p:sp>
        </mc:Fallback>
      </mc:AlternateContent>
      <p:sp>
        <p:nvSpPr>
          <p:cNvPr id="76" name="Down Arrow 75"/>
          <p:cNvSpPr/>
          <p:nvPr/>
        </p:nvSpPr>
        <p:spPr>
          <a:xfrm rot="16200000">
            <a:off x="1588999" y="1371618"/>
            <a:ext cx="416052" cy="1133981"/>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7" name="Down Arrow 76"/>
          <p:cNvSpPr/>
          <p:nvPr/>
        </p:nvSpPr>
        <p:spPr>
          <a:xfrm rot="16200000">
            <a:off x="5212565" y="1337157"/>
            <a:ext cx="416052" cy="1202901"/>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2" name="Down Arrow 81"/>
          <p:cNvSpPr/>
          <p:nvPr/>
        </p:nvSpPr>
        <p:spPr>
          <a:xfrm rot="16200000">
            <a:off x="6845669" y="1443004"/>
            <a:ext cx="416052" cy="980209"/>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3" name="Down Arrow 82"/>
          <p:cNvSpPr/>
          <p:nvPr/>
        </p:nvSpPr>
        <p:spPr>
          <a:xfrm rot="16200000">
            <a:off x="3383764" y="1253381"/>
            <a:ext cx="416052" cy="1371600"/>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84" name="Curved Up Arrow 83"/>
          <p:cNvSpPr/>
          <p:nvPr/>
        </p:nvSpPr>
        <p:spPr>
          <a:xfrm rot="5400000" flipH="1">
            <a:off x="3008806" y="2164135"/>
            <a:ext cx="1699368" cy="838200"/>
          </a:xfrm>
          <a:prstGeom prst="curved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sp>
        <p:nvSpPr>
          <p:cNvPr id="72" name="Oval 71"/>
          <p:cNvSpPr/>
          <p:nvPr/>
        </p:nvSpPr>
        <p:spPr>
          <a:xfrm rot="16200000">
            <a:off x="2219331" y="1596830"/>
            <a:ext cx="973784" cy="683557"/>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uLnTx/>
                <a:uFillTx/>
                <a:ea typeface="+mn-ea"/>
                <a:cs typeface="+mn-cs"/>
              </a:rPr>
              <a:t>IN</a:t>
            </a:r>
            <a:endParaRPr kumimoji="0" lang="en-US" sz="1800" b="1" i="0" u="none" strike="noStrike" kern="0" cap="none" spc="0" normalizeH="0" baseline="0" noProof="0" dirty="0">
              <a:ln>
                <a:noFill/>
              </a:ln>
              <a:solidFill>
                <a:sysClr val="window" lastClr="FFFFFF"/>
              </a:solidFill>
              <a:effectLst/>
              <a:uLnTx/>
              <a:uFillTx/>
              <a:ea typeface="+mn-ea"/>
              <a:cs typeface="+mn-cs"/>
            </a:endParaRPr>
          </a:p>
        </p:txBody>
      </p:sp>
      <p:sp>
        <p:nvSpPr>
          <p:cNvPr id="81" name="Oval 80"/>
          <p:cNvSpPr/>
          <p:nvPr/>
        </p:nvSpPr>
        <p:spPr>
          <a:xfrm rot="16200000">
            <a:off x="5915033" y="1558729"/>
            <a:ext cx="973780" cy="759757"/>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uLnTx/>
                <a:uFillTx/>
                <a:ea typeface="+mn-ea"/>
                <a:cs typeface="+mn-cs"/>
              </a:rPr>
              <a:t>OUT</a:t>
            </a:r>
            <a:endParaRPr kumimoji="0" lang="en-US" sz="1800" b="1" i="0" u="none" strike="noStrike" kern="0" cap="none" spc="0" normalizeH="0" baseline="0" noProof="0" dirty="0">
              <a:ln>
                <a:noFill/>
              </a:ln>
              <a:solidFill>
                <a:sysClr val="window" lastClr="FFFFFF"/>
              </a:solidFill>
              <a:effectLst/>
              <a:uLnTx/>
              <a:uFillTx/>
              <a:ea typeface="+mn-ea"/>
              <a:cs typeface="+mn-cs"/>
            </a:endParaRPr>
          </a:p>
        </p:txBody>
      </p:sp>
      <mc:AlternateContent xmlns:mc="http://schemas.openxmlformats.org/markup-compatibility/2006" xmlns:a14="http://schemas.microsoft.com/office/drawing/2010/main">
        <mc:Choice Requires="a14">
          <p:sp>
            <p:nvSpPr>
              <p:cNvPr id="140" name="TextBox 139"/>
              <p:cNvSpPr txBox="1"/>
              <p:nvPr/>
            </p:nvSpPr>
            <p:spPr>
              <a:xfrm>
                <a:off x="304800" y="2518518"/>
                <a:ext cx="2895603"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dirty="0" smtClean="0"/>
                  <a:t>Adds</a:t>
                </a:r>
                <a:r>
                  <a:rPr lang="en-US" dirty="0" smtClean="0"/>
                  <a:t> a time coordinate</a:t>
                </a:r>
              </a:p>
              <a:p>
                <a:pPr algn="ctr"/>
                <a:r>
                  <a:rPr lang="en-US" dirty="0" smtClean="0"/>
                  <a:t>“Bob”@</a:t>
                </a:r>
                <a14:m>
                  <m:oMath xmlns:m="http://schemas.openxmlformats.org/officeDocument/2006/math">
                    <m:r>
                      <a:rPr lang="en-US" i="1" dirty="0" smtClean="0">
                        <a:latin typeface="Cambria Math"/>
                      </a:rPr>
                      <m:t>37</m:t>
                    </m:r>
                  </m:oMath>
                </a14:m>
                <a:r>
                  <a:rPr lang="en-US" dirty="0" smtClean="0"/>
                  <a:t> → “Bob”@</a:t>
                </a:r>
                <a14:m>
                  <m:oMath xmlns:m="http://schemas.openxmlformats.org/officeDocument/2006/math">
                    <m:r>
                      <a:rPr lang="en-US" i="1" dirty="0" smtClean="0">
                        <a:latin typeface="Cambria Math"/>
                      </a:rPr>
                      <m:t>(37,0)</m:t>
                    </m:r>
                  </m:oMath>
                </a14:m>
                <a:endParaRPr lang="en-US" dirty="0"/>
              </a:p>
            </p:txBody>
          </p:sp>
        </mc:Choice>
        <mc:Fallback xmlns="">
          <p:sp>
            <p:nvSpPr>
              <p:cNvPr id="140" name="TextBox 139"/>
              <p:cNvSpPr txBox="1">
                <a:spLocks noRot="1" noChangeAspect="1" noMove="1" noResize="1" noEditPoints="1" noAdjustHandles="1" noChangeArrowheads="1" noChangeShapeType="1" noTextEdit="1"/>
              </p:cNvSpPr>
              <p:nvPr/>
            </p:nvSpPr>
            <p:spPr>
              <a:xfrm>
                <a:off x="304800" y="2518518"/>
                <a:ext cx="2895603" cy="646331"/>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1" name="TextBox 140"/>
              <p:cNvSpPr txBox="1"/>
              <p:nvPr/>
            </p:nvSpPr>
            <p:spPr>
              <a:xfrm>
                <a:off x="5943597" y="2518518"/>
                <a:ext cx="2895603" cy="147732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b="1" dirty="0" smtClean="0"/>
                  <a:t>Removes</a:t>
                </a:r>
                <a:r>
                  <a:rPr lang="en-US" dirty="0" smtClean="0"/>
                  <a:t> a time coordinate</a:t>
                </a:r>
              </a:p>
              <a:p>
                <a:pPr>
                  <a:tabLst>
                    <a:tab pos="176213" algn="ctr"/>
                    <a:tab pos="404813" algn="l"/>
                  </a:tabLst>
                </a:pPr>
                <a:r>
                  <a:rPr lang="en-US" dirty="0" smtClean="0"/>
                  <a:t>		“Alice”@</a:t>
                </a:r>
                <a14:m>
                  <m:oMath xmlns:m="http://schemas.openxmlformats.org/officeDocument/2006/math">
                    <m:r>
                      <a:rPr lang="en-US" i="1" dirty="0" smtClean="0">
                        <a:latin typeface="Cambria Math"/>
                      </a:rPr>
                      <m:t>(37,1)</m:t>
                    </m:r>
                  </m:oMath>
                </a14:m>
                <a:r>
                  <a:rPr lang="en-US" dirty="0" smtClean="0"/>
                  <a:t/>
                </a:r>
                <a:br>
                  <a:rPr lang="en-US" dirty="0" smtClean="0"/>
                </a:br>
                <a:r>
                  <a:rPr lang="en-US" dirty="0" smtClean="0"/>
                  <a:t>	–	“Alice”@</a:t>
                </a:r>
                <a14:m>
                  <m:oMath xmlns:m="http://schemas.openxmlformats.org/officeDocument/2006/math">
                    <m:r>
                      <a:rPr lang="en-US" i="1" dirty="0" smtClean="0">
                        <a:latin typeface="Cambria Math"/>
                      </a:rPr>
                      <m:t>(37,2)</m:t>
                    </m:r>
                  </m:oMath>
                </a14:m>
                <a:r>
                  <a:rPr lang="en-US" dirty="0" smtClean="0"/>
                  <a:t/>
                </a:r>
                <a:br>
                  <a:rPr lang="en-US" dirty="0" smtClean="0"/>
                </a:br>
                <a:r>
                  <a:rPr lang="en-US" u="sng" dirty="0" smtClean="0"/>
                  <a:t>	+	“Dave”@</a:t>
                </a:r>
                <a14:m>
                  <m:oMath xmlns:m="http://schemas.openxmlformats.org/officeDocument/2006/math">
                    <m:r>
                      <a:rPr lang="en-US" i="1" u="sng" dirty="0" smtClean="0">
                        <a:latin typeface="Cambria Math"/>
                      </a:rPr>
                      <m:t>(37,3)</m:t>
                    </m:r>
                  </m:oMath>
                </a14:m>
                <a:r>
                  <a:rPr lang="en-US" dirty="0" smtClean="0"/>
                  <a:t/>
                </a:r>
                <a:br>
                  <a:rPr lang="en-US" dirty="0" smtClean="0"/>
                </a:br>
                <a:r>
                  <a:rPr lang="en-US" dirty="0" smtClean="0"/>
                  <a:t>	=	“Dave”@</a:t>
                </a:r>
                <a14:m>
                  <m:oMath xmlns:m="http://schemas.openxmlformats.org/officeDocument/2006/math">
                    <m:r>
                      <a:rPr lang="en-US" i="1" dirty="0" smtClean="0">
                        <a:latin typeface="Cambria Math"/>
                      </a:rPr>
                      <m:t>37</m:t>
                    </m:r>
                  </m:oMath>
                </a14:m>
                <a:endParaRPr lang="en-US" dirty="0"/>
              </a:p>
            </p:txBody>
          </p:sp>
        </mc:Choice>
        <mc:Fallback xmlns="">
          <p:sp>
            <p:nvSpPr>
              <p:cNvPr id="141" name="TextBox 140"/>
              <p:cNvSpPr txBox="1">
                <a:spLocks noRot="1" noChangeAspect="1" noMove="1" noResize="1" noEditPoints="1" noAdjustHandles="1" noChangeArrowheads="1" noChangeShapeType="1" noTextEdit="1"/>
              </p:cNvSpPr>
              <p:nvPr/>
            </p:nvSpPr>
            <p:spPr>
              <a:xfrm>
                <a:off x="5943597" y="2518518"/>
                <a:ext cx="2895603" cy="1477328"/>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2" name="TextBox 141"/>
              <p:cNvSpPr txBox="1"/>
              <p:nvPr/>
            </p:nvSpPr>
            <p:spPr>
              <a:xfrm>
                <a:off x="1905000" y="3929587"/>
                <a:ext cx="3886200" cy="646331"/>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b="1" dirty="0" smtClean="0"/>
                  <a:t>Increments</a:t>
                </a:r>
                <a:r>
                  <a:rPr lang="en-US" dirty="0" smtClean="0"/>
                  <a:t> innermost time coordinate</a:t>
                </a:r>
              </a:p>
              <a:p>
                <a:pPr algn="ctr"/>
                <a:r>
                  <a:rPr lang="en-US" dirty="0" smtClean="0"/>
                  <a:t>“Eve”@</a:t>
                </a:r>
                <a14:m>
                  <m:oMath xmlns:m="http://schemas.openxmlformats.org/officeDocument/2006/math">
                    <m:r>
                      <a:rPr lang="en-US" i="1" dirty="0" smtClean="0">
                        <a:latin typeface="Cambria Math"/>
                      </a:rPr>
                      <m:t>(37,1)</m:t>
                    </m:r>
                  </m:oMath>
                </a14:m>
                <a:r>
                  <a:rPr lang="en-US" dirty="0" smtClean="0"/>
                  <a:t> → “Eve”@</a:t>
                </a:r>
                <a14:m>
                  <m:oMath xmlns:m="http://schemas.openxmlformats.org/officeDocument/2006/math">
                    <m:r>
                      <a:rPr lang="en-US" i="1" dirty="0" smtClean="0">
                        <a:latin typeface="Cambria Math"/>
                      </a:rPr>
                      <m:t>(37,2)</m:t>
                    </m:r>
                  </m:oMath>
                </a14:m>
                <a:endParaRPr lang="en-US" dirty="0" smtClean="0"/>
              </a:p>
            </p:txBody>
          </p:sp>
        </mc:Choice>
        <mc:Fallback xmlns="">
          <p:sp>
            <p:nvSpPr>
              <p:cNvPr id="142" name="TextBox 141"/>
              <p:cNvSpPr txBox="1">
                <a:spLocks noRot="1" noChangeAspect="1" noMove="1" noResize="1" noEditPoints="1" noAdjustHandles="1" noChangeArrowheads="1" noChangeShapeType="1" noTextEdit="1"/>
              </p:cNvSpPr>
              <p:nvPr/>
            </p:nvSpPr>
            <p:spPr>
              <a:xfrm>
                <a:off x="1905000" y="3929587"/>
                <a:ext cx="3886200" cy="646331"/>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2745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 grpId="0" animBg="1"/>
      <p:bldP spid="141" grpId="0" animBg="1"/>
      <p:bldP spid="1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in cyclic graphs</a:t>
            </a:r>
            <a:endParaRPr lang="en-US" dirty="0"/>
          </a:p>
        </p:txBody>
      </p:sp>
      <p:sp>
        <p:nvSpPr>
          <p:cNvPr id="5" name="Content Placeholder 4"/>
          <p:cNvSpPr>
            <a:spLocks noGrp="1"/>
          </p:cNvSpPr>
          <p:nvPr>
            <p:ph idx="1"/>
          </p:nvPr>
        </p:nvSpPr>
        <p:spPr/>
        <p:txBody>
          <a:bodyPr/>
          <a:lstStyle/>
          <a:p>
            <a:r>
              <a:rPr lang="en-US" dirty="0" smtClean="0"/>
              <a:t>Want </a:t>
            </a:r>
            <a:r>
              <a:rPr lang="en-US" b="1" dirty="0" smtClean="0"/>
              <a:t>deterministic</a:t>
            </a:r>
            <a:r>
              <a:rPr lang="en-US" dirty="0" smtClean="0"/>
              <a:t> results</a:t>
            </a:r>
          </a:p>
          <a:p>
            <a:endParaRPr lang="en-US" dirty="0" smtClean="0"/>
          </a:p>
          <a:p>
            <a:r>
              <a:rPr lang="en-US" dirty="0" smtClean="0">
                <a:latin typeface="Consolas" pitchFamily="49" charset="0"/>
                <a:cs typeface="Consolas" pitchFamily="49" charset="0"/>
              </a:rPr>
              <a:t>FP</a:t>
            </a:r>
            <a:r>
              <a:rPr lang="en-US" dirty="0" smtClean="0"/>
              <a:t> must choose between two edges</a:t>
            </a:r>
          </a:p>
          <a:p>
            <a:pPr lvl="1"/>
            <a:r>
              <a:rPr lang="en-US" dirty="0" smtClean="0"/>
              <a:t>Timing of feedback may be </a:t>
            </a:r>
            <a:r>
              <a:rPr lang="en-US" b="1" dirty="0" smtClean="0"/>
              <a:t>non-deterministic</a:t>
            </a:r>
          </a:p>
          <a:p>
            <a:pPr lvl="1"/>
            <a:r>
              <a:rPr lang="en-US" dirty="0" err="1" smtClean="0"/>
              <a:t>Stateful</a:t>
            </a:r>
            <a:r>
              <a:rPr lang="en-US" dirty="0" smtClean="0"/>
              <a:t> operators process in </a:t>
            </a:r>
            <a:r>
              <a:rPr lang="en-US" b="1" dirty="0" smtClean="0"/>
              <a:t>timestamp order</a:t>
            </a:r>
          </a:p>
          <a:p>
            <a:pPr lvl="1"/>
            <a:r>
              <a:rPr lang="en-US" b="1" dirty="0" err="1" smtClean="0">
                <a:solidFill>
                  <a:schemeClr val="accent2"/>
                </a:solidFill>
              </a:rPr>
              <a:t>Incrementer</a:t>
            </a:r>
            <a:r>
              <a:rPr lang="en-US" dirty="0" smtClean="0">
                <a:solidFill>
                  <a:schemeClr val="accent2"/>
                </a:solidFill>
              </a:rPr>
              <a:t> </a:t>
            </a:r>
            <a:r>
              <a:rPr lang="en-US" dirty="0" smtClean="0"/>
              <a:t>on back-edge ensures no ambiguity</a:t>
            </a:r>
            <a:endParaRPr lang="en-US" dirty="0"/>
          </a:p>
        </p:txBody>
      </p:sp>
      <p:grpSp>
        <p:nvGrpSpPr>
          <p:cNvPr id="3" name="Group 2"/>
          <p:cNvGrpSpPr/>
          <p:nvPr/>
        </p:nvGrpSpPr>
        <p:grpSpPr>
          <a:xfrm rot="5400000">
            <a:off x="6994841" y="583141"/>
            <a:ext cx="1913149" cy="2232768"/>
            <a:chOff x="2905990" y="1200151"/>
            <a:chExt cx="1913149" cy="2232768"/>
          </a:xfrm>
        </p:grpSpPr>
        <mc:AlternateContent xmlns:mc="http://schemas.openxmlformats.org/markup-compatibility/2006" xmlns:a14="http://schemas.microsoft.com/office/drawing/2010/main">
          <mc:Choice Requires="a14">
            <p:sp>
              <p:nvSpPr>
                <p:cNvPr id="4" name="Oval 3"/>
                <p:cNvSpPr/>
                <p:nvPr/>
              </p:nvSpPr>
              <p:spPr>
                <a:xfrm rot="16200000">
                  <a:off x="3830998" y="1646743"/>
                  <a:ext cx="1434734" cy="541549"/>
                </a:xfrm>
                <a:prstGeom prst="ellipse">
                  <a:avLst/>
                </a:prstGeom>
                <a:solidFill>
                  <a:srgbClr val="92D050"/>
                </a:solidFill>
                <a:ln w="25400" cap="flat" cmpd="sng" algn="ctr">
                  <a:solidFill>
                    <a:srgbClr val="4F81BD">
                      <a:shade val="50000"/>
                    </a:srgbClr>
                  </a:solidFill>
                  <a:prstDash val="solid"/>
                </a:ln>
                <a:effectLst/>
              </p:spPr>
              <p:txBody>
                <a:bodyPr vert="horz"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kern="0" dirty="0" smtClean="0">
                            <a:solidFill>
                              <a:sysClr val="window" lastClr="FFFFFF"/>
                            </a:solidFill>
                            <a:latin typeface="Cambria Math"/>
                          </a:rPr>
                          <m:t>𝑓</m:t>
                        </m:r>
                      </m:oMath>
                    </m:oMathPara>
                  </a14:m>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mc:Choice>
          <mc:Fallback xmlns="">
            <p:sp>
              <p:nvSpPr>
                <p:cNvPr id="4" name="Oval 3"/>
                <p:cNvSpPr>
                  <a:spLocks noRot="1" noChangeAspect="1" noMove="1" noResize="1" noEditPoints="1" noAdjustHandles="1" noChangeArrowheads="1" noChangeShapeType="1" noTextEdit="1"/>
                </p:cNvSpPr>
                <p:nvPr/>
              </p:nvSpPr>
              <p:spPr>
                <a:xfrm rot="16200000">
                  <a:off x="3830998" y="1646743"/>
                  <a:ext cx="1434734" cy="541549"/>
                </a:xfrm>
                <a:prstGeom prst="ellipse">
                  <a:avLst/>
                </a:prstGeom>
                <a:blipFill rotWithShape="1">
                  <a:blip r:embed="rId3"/>
                  <a:stretch>
                    <a:fillRect/>
                  </a:stretch>
                </a:blipFill>
                <a:ln w="25400" cap="flat" cmpd="sng" algn="ctr">
                  <a:solidFill>
                    <a:srgbClr val="4F81BD">
                      <a:shade val="50000"/>
                    </a:srgbClr>
                  </a:solidFill>
                  <a:prstDash val="solid"/>
                </a:ln>
                <a:effectLst/>
              </p:spPr>
              <p:txBody>
                <a:bodyPr/>
                <a:lstStyle/>
                <a:p>
                  <a:r>
                    <a:rPr lang="en-US">
                      <a:noFill/>
                    </a:rPr>
                    <a:t> </a:t>
                  </a:r>
                </a:p>
              </p:txBody>
            </p:sp>
          </mc:Fallback>
        </mc:AlternateContent>
        <p:sp>
          <p:nvSpPr>
            <p:cNvPr id="6" name="Down Arrow 5"/>
            <p:cNvSpPr/>
            <p:nvPr/>
          </p:nvSpPr>
          <p:spPr>
            <a:xfrm rot="16200000">
              <a:off x="3383764" y="1253381"/>
              <a:ext cx="416052" cy="1371600"/>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 name="Curved Up Arrow 6"/>
            <p:cNvSpPr/>
            <p:nvPr/>
          </p:nvSpPr>
          <p:spPr>
            <a:xfrm rot="5400000" flipH="1">
              <a:off x="3008807" y="2164135"/>
              <a:ext cx="1699368" cy="838200"/>
            </a:xfrm>
            <a:prstGeom prst="curved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latin typeface="Calibri"/>
                <a:ea typeface="+mn-ea"/>
                <a:cs typeface="+mn-cs"/>
              </a:endParaRPr>
            </a:p>
          </p:txBody>
        </p:sp>
      </p:grpSp>
    </p:spTree>
    <p:extLst>
      <p:ext uri="{BB962C8B-B14F-4D97-AF65-F5344CB8AC3E}">
        <p14:creationId xmlns:p14="http://schemas.microsoft.com/office/powerpoint/2010/main" val="3905921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marL="457200" lvl="0" indent="-457200"/>
            <a:r>
              <a:rPr lang="en-US" dirty="0" smtClean="0"/>
              <a:t>Yet another dataflow engine?</a:t>
            </a:r>
          </a:p>
          <a:p>
            <a:pPr marL="457200" lvl="0" indent="-457200"/>
            <a:r>
              <a:rPr lang="en-US" baseline="0" dirty="0" smtClean="0"/>
              <a:t>Naiad’s “differential” data model</a:t>
            </a:r>
          </a:p>
          <a:p>
            <a:pPr marL="457200" lvl="0" indent="-457200"/>
            <a:r>
              <a:rPr lang="en-US" dirty="0" smtClean="0"/>
              <a:t>Incremental iteration</a:t>
            </a:r>
          </a:p>
          <a:p>
            <a:pPr marL="457200" lvl="0" indent="-457200"/>
            <a:r>
              <a:rPr lang="en-US" dirty="0" smtClean="0"/>
              <a:t>Some performance results</a:t>
            </a:r>
          </a:p>
          <a:p>
            <a:pPr marL="457200" lvl="0" indent="-457200"/>
            <a:r>
              <a:rPr lang="en-US" dirty="0" smtClean="0"/>
              <a:t>The glorious future</a:t>
            </a:r>
          </a:p>
        </p:txBody>
      </p:sp>
    </p:spTree>
    <p:extLst>
      <p:ext uri="{BB962C8B-B14F-4D97-AF65-F5344CB8AC3E}">
        <p14:creationId xmlns:p14="http://schemas.microsoft.com/office/powerpoint/2010/main" val="11612661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termination</a:t>
            </a:r>
            <a:endParaRPr lang="en-US" dirty="0"/>
          </a:p>
        </p:txBody>
      </p:sp>
      <p:sp>
        <p:nvSpPr>
          <p:cNvPr id="3" name="Content Placeholder 2"/>
          <p:cNvSpPr>
            <a:spLocks noGrp="1"/>
          </p:cNvSpPr>
          <p:nvPr>
            <p:ph sz="half" idx="1"/>
          </p:nvPr>
        </p:nvSpPr>
        <p:spPr/>
        <p:txBody>
          <a:bodyPr>
            <a:normAutofit/>
          </a:bodyPr>
          <a:lstStyle/>
          <a:p>
            <a:r>
              <a:rPr lang="en-US" dirty="0" smtClean="0"/>
              <a:t>Naïve solution</a:t>
            </a:r>
          </a:p>
          <a:p>
            <a:pPr lvl="1"/>
            <a:r>
              <a:rPr lang="en-US" sz="1800" dirty="0" smtClean="0"/>
              <a:t>Store complete previous result</a:t>
            </a:r>
          </a:p>
          <a:p>
            <a:pPr lvl="1"/>
            <a:r>
              <a:rPr lang="en-US" sz="1800" dirty="0" smtClean="0"/>
              <a:t>Compare with current result</a:t>
            </a:r>
          </a:p>
          <a:p>
            <a:pPr lvl="1"/>
            <a:endParaRPr lang="en-US" sz="1800" dirty="0"/>
          </a:p>
          <a:p>
            <a:r>
              <a:rPr lang="en-US" dirty="0" smtClean="0"/>
              <a:t>Better solution</a:t>
            </a:r>
          </a:p>
          <a:p>
            <a:pPr lvl="1"/>
            <a:r>
              <a:rPr lang="en-US" sz="1800" dirty="0" smtClean="0"/>
              <a:t>Compute a </a:t>
            </a:r>
            <a:r>
              <a:rPr lang="en-US" sz="1800" b="1" dirty="0" smtClean="0"/>
              <a:t>distance</a:t>
            </a:r>
            <a:r>
              <a:rPr lang="en-US" sz="1800" dirty="0" smtClean="0"/>
              <a:t> </a:t>
            </a:r>
            <a:r>
              <a:rPr lang="en-US" sz="1800" b="1" dirty="0" smtClean="0"/>
              <a:t>metric</a:t>
            </a:r>
            <a:r>
              <a:rPr lang="en-US" sz="1800" dirty="0" smtClean="0"/>
              <a:t> between current and previous result</a:t>
            </a:r>
            <a:endParaRPr lang="en-US" sz="1800" dirty="0"/>
          </a:p>
        </p:txBody>
      </p:sp>
      <p:sp>
        <p:nvSpPr>
          <p:cNvPr id="4" name="Content Placeholder 3"/>
          <p:cNvSpPr>
            <a:spLocks noGrp="1"/>
          </p:cNvSpPr>
          <p:nvPr>
            <p:ph sz="half" idx="2"/>
          </p:nvPr>
        </p:nvSpPr>
        <p:spPr/>
        <p:txBody>
          <a:bodyPr>
            <a:normAutofit/>
          </a:bodyPr>
          <a:lstStyle/>
          <a:p>
            <a:r>
              <a:rPr lang="en-US" dirty="0" smtClean="0"/>
              <a:t>Naiad solution</a:t>
            </a:r>
          </a:p>
        </p:txBody>
      </p:sp>
      <mc:AlternateContent xmlns:mc="http://schemas.openxmlformats.org/markup-compatibility/2006" xmlns:a14="http://schemas.microsoft.com/office/drawing/2010/main">
        <mc:Choice Requires="a14">
          <p:sp>
            <p:nvSpPr>
              <p:cNvPr id="5" name="TextBox 4"/>
              <p:cNvSpPr txBox="1"/>
              <p:nvPr/>
            </p:nvSpPr>
            <p:spPr>
              <a:xfrm>
                <a:off x="4724400" y="1809750"/>
                <a:ext cx="4267200"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0" lvl="1"/>
                <a:r>
                  <a:rPr lang="en-US" dirty="0" smtClean="0"/>
                  <a:t>For each fixed-point input, </a:t>
                </a:r>
                <a14:m>
                  <m:oMath xmlns:m="http://schemas.openxmlformats.org/officeDocument/2006/math">
                    <m:r>
                      <a:rPr lang="en-US" i="1" dirty="0">
                        <a:latin typeface="Cambria Math"/>
                      </a:rPr>
                      <m:t>𝑥</m:t>
                    </m:r>
                  </m:oMath>
                </a14:m>
                <a:r>
                  <a:rPr lang="en-US" dirty="0"/>
                  <a:t>@</a:t>
                </a:r>
                <a14:m>
                  <m:oMath xmlns:m="http://schemas.openxmlformats.org/officeDocument/2006/math">
                    <m:r>
                      <a:rPr lang="en-US" i="1" dirty="0">
                        <a:latin typeface="Cambria Math"/>
                      </a:rPr>
                      <m:t>𝑖</m:t>
                    </m:r>
                  </m:oMath>
                </a14:m>
                <a:r>
                  <a:rPr lang="en-US" dirty="0" smtClean="0"/>
                  <a:t>, the </a:t>
                </a:r>
                <a:r>
                  <a:rPr lang="en-US" dirty="0"/>
                  <a:t>ingress </a:t>
                </a:r>
                <a:r>
                  <a:rPr lang="en-US" dirty="0" smtClean="0"/>
                  <a:t>operator emits:</a:t>
                </a:r>
              </a:p>
              <a:p>
                <a:pPr marL="0" lvl="1"/>
                <a:endParaRPr lang="en-US" dirty="0"/>
              </a:p>
              <a:p>
                <a:pPr marL="0" lvl="1" algn="ctr"/>
                <a:r>
                  <a:rPr lang="en-US" dirty="0" smtClean="0"/>
                  <a:t> </a:t>
                </a:r>
                <a14:m>
                  <m:oMath xmlns:m="http://schemas.openxmlformats.org/officeDocument/2006/math">
                    <m:r>
                      <a:rPr lang="en-US" i="1" dirty="0">
                        <a:latin typeface="Cambria Math"/>
                      </a:rPr>
                      <m:t>𝑥</m:t>
                    </m:r>
                  </m:oMath>
                </a14:m>
                <a:r>
                  <a:rPr lang="en-US" dirty="0"/>
                  <a:t>@</a:t>
                </a:r>
                <a14:m>
                  <m:oMath xmlns:m="http://schemas.openxmlformats.org/officeDocument/2006/math">
                    <m:r>
                      <a:rPr lang="en-US" dirty="0">
                        <a:latin typeface="Cambria Math"/>
                      </a:rPr>
                      <m:t>(</m:t>
                    </m:r>
                    <m:r>
                      <a:rPr lang="en-US" i="1" dirty="0">
                        <a:latin typeface="Cambria Math"/>
                      </a:rPr>
                      <m:t>𝑖</m:t>
                    </m:r>
                    <m:r>
                      <a:rPr lang="en-US" i="1" dirty="0">
                        <a:latin typeface="Cambria Math"/>
                      </a:rPr>
                      <m:t>,0)</m:t>
                    </m:r>
                  </m:oMath>
                </a14:m>
                <a:r>
                  <a:rPr lang="en-US" dirty="0"/>
                  <a:t> and </a:t>
                </a:r>
                <a14:m>
                  <m:oMath xmlns:m="http://schemas.openxmlformats.org/officeDocument/2006/math">
                    <m:r>
                      <a:rPr lang="en-US" dirty="0">
                        <a:latin typeface="Cambria Math"/>
                      </a:rPr>
                      <m:t>−</m:t>
                    </m:r>
                    <m:r>
                      <a:rPr lang="en-US" i="1" dirty="0">
                        <a:latin typeface="Cambria Math"/>
                      </a:rPr>
                      <m:t>𝑥</m:t>
                    </m:r>
                  </m:oMath>
                </a14:m>
                <a:r>
                  <a:rPr lang="en-US" dirty="0"/>
                  <a:t>@</a:t>
                </a:r>
                <a14:m>
                  <m:oMath xmlns:m="http://schemas.openxmlformats.org/officeDocument/2006/math">
                    <m:r>
                      <a:rPr lang="en-US" dirty="0">
                        <a:latin typeface="Cambria Math"/>
                      </a:rPr>
                      <m:t>(</m:t>
                    </m:r>
                    <m:r>
                      <a:rPr lang="en-US" i="1" dirty="0">
                        <a:latin typeface="Cambria Math"/>
                      </a:rPr>
                      <m:t>𝑖</m:t>
                    </m:r>
                    <m:r>
                      <a:rPr lang="en-US" i="1" dirty="0">
                        <a:latin typeface="Cambria Math"/>
                      </a:rPr>
                      <m:t>,1)</m:t>
                    </m:r>
                  </m:oMath>
                </a14:m>
                <a:endParaRPr lang="en-US" dirty="0" smtClean="0"/>
              </a:p>
              <a:p>
                <a:pPr marL="0" lvl="1" algn="ctr"/>
                <a:endParaRPr lang="en-US" dirty="0"/>
              </a:p>
              <a:p>
                <a:pPr marL="0" lvl="1"/>
                <a:r>
                  <a:rPr lang="en-US" dirty="0" smtClean="0"/>
                  <a:t>The fixed-point body stops executing when it receives no more input.</a:t>
                </a:r>
              </a:p>
            </p:txBody>
          </p:sp>
        </mc:Choice>
        <mc:Fallback xmlns="">
          <p:sp>
            <p:nvSpPr>
              <p:cNvPr id="5" name="TextBox 4"/>
              <p:cNvSpPr txBox="1">
                <a:spLocks noRot="1" noChangeAspect="1" noMove="1" noResize="1" noEditPoints="1" noAdjustHandles="1" noChangeArrowheads="1" noChangeShapeType="1" noTextEdit="1"/>
              </p:cNvSpPr>
              <p:nvPr/>
            </p:nvSpPr>
            <p:spPr>
              <a:xfrm>
                <a:off x="4724400" y="1809750"/>
                <a:ext cx="4267200" cy="203132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710158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Incremental fixed-point</a:t>
            </a:r>
            <a:endParaRPr lang="en-US" dirty="0"/>
          </a:p>
        </p:txBody>
      </p:sp>
      <p:sp>
        <p:nvSpPr>
          <p:cNvPr id="73" name="Oval 72"/>
          <p:cNvSpPr/>
          <p:nvPr/>
        </p:nvSpPr>
        <p:spPr>
          <a:xfrm rot="16200000">
            <a:off x="4114133" y="3291577"/>
            <a:ext cx="868466" cy="541549"/>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ea typeface="+mn-ea"/>
              <a:cs typeface="+mn-cs"/>
            </a:endParaRPr>
          </a:p>
        </p:txBody>
      </p:sp>
      <p:sp>
        <p:nvSpPr>
          <p:cNvPr id="74" name="Curved Up Arrow 73"/>
          <p:cNvSpPr/>
          <p:nvPr/>
        </p:nvSpPr>
        <p:spPr>
          <a:xfrm rot="16200000" flipH="1">
            <a:off x="4380405" y="2468936"/>
            <a:ext cx="1699369" cy="838200"/>
          </a:xfrm>
          <a:prstGeom prst="curved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mc:AlternateContent xmlns:mc="http://schemas.openxmlformats.org/markup-compatibility/2006" xmlns:a14="http://schemas.microsoft.com/office/drawing/2010/main">
        <mc:Choice Requires="a14">
          <p:sp>
            <p:nvSpPr>
              <p:cNvPr id="75" name="Oval 74"/>
              <p:cNvSpPr/>
              <p:nvPr/>
            </p:nvSpPr>
            <p:spPr>
              <a:xfrm rot="16200000">
                <a:off x="3830998" y="1875343"/>
                <a:ext cx="1434734" cy="541549"/>
              </a:xfrm>
              <a:prstGeom prst="ellipse">
                <a:avLst/>
              </a:prstGeom>
              <a:solidFill>
                <a:srgbClr val="92D050"/>
              </a:solidFill>
              <a:ln w="25400" cap="flat" cmpd="sng" algn="ctr">
                <a:solidFill>
                  <a:srgbClr val="4F81BD">
                    <a:shade val="50000"/>
                  </a:srgbClr>
                </a:solidFill>
                <a:prstDash val="solid"/>
              </a:ln>
              <a:effectLst/>
            </p:spPr>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i="1" kern="0" dirty="0" smtClean="0">
                          <a:solidFill>
                            <a:sysClr val="window" lastClr="FFFFFF"/>
                          </a:solidFill>
                          <a:latin typeface="Cambria Math"/>
                        </a:rPr>
                        <m:t>𝑓</m:t>
                      </m:r>
                    </m:oMath>
                  </m:oMathPara>
                </a14:m>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mc:Choice>
        <mc:Fallback xmlns="">
          <p:sp>
            <p:nvSpPr>
              <p:cNvPr id="75" name="Oval 74"/>
              <p:cNvSpPr>
                <a:spLocks noRot="1" noChangeAspect="1" noMove="1" noResize="1" noEditPoints="1" noAdjustHandles="1" noChangeArrowheads="1" noChangeShapeType="1" noTextEdit="1"/>
              </p:cNvSpPr>
              <p:nvPr/>
            </p:nvSpPr>
            <p:spPr>
              <a:xfrm rot="16200000">
                <a:off x="3830998" y="1875343"/>
                <a:ext cx="1434734" cy="541549"/>
              </a:xfrm>
              <a:prstGeom prst="ellipse">
                <a:avLst/>
              </a:prstGeom>
              <a:blipFill rotWithShape="1">
                <a:blip r:embed="rId3"/>
                <a:stretch>
                  <a:fillRect/>
                </a:stretch>
              </a:blipFill>
              <a:ln w="25400" cap="flat" cmpd="sng" algn="ctr">
                <a:solidFill>
                  <a:srgbClr val="4F81BD">
                    <a:shade val="50000"/>
                  </a:srgbClr>
                </a:solidFill>
                <a:prstDash val="solid"/>
              </a:ln>
              <a:effectLst/>
            </p:spPr>
            <p:txBody>
              <a:bodyPr/>
              <a:lstStyle/>
              <a:p>
                <a:r>
                  <a:rPr lang="en-US">
                    <a:noFill/>
                  </a:rPr>
                  <a:t> </a:t>
                </a:r>
              </a:p>
            </p:txBody>
          </p:sp>
        </mc:Fallback>
      </mc:AlternateContent>
      <p:sp>
        <p:nvSpPr>
          <p:cNvPr id="76" name="Down Arrow 75"/>
          <p:cNvSpPr/>
          <p:nvPr/>
        </p:nvSpPr>
        <p:spPr>
          <a:xfrm rot="16200000">
            <a:off x="1588999" y="1600218"/>
            <a:ext cx="416052" cy="1133981"/>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Calibri"/>
              <a:ea typeface="+mn-ea"/>
              <a:cs typeface="+mn-cs"/>
            </a:endParaRPr>
          </a:p>
        </p:txBody>
      </p:sp>
      <p:sp>
        <p:nvSpPr>
          <p:cNvPr id="77" name="Down Arrow 76"/>
          <p:cNvSpPr/>
          <p:nvPr/>
        </p:nvSpPr>
        <p:spPr>
          <a:xfrm rot="16200000">
            <a:off x="5212565" y="1565757"/>
            <a:ext cx="416052" cy="1202901"/>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2" name="Down Arrow 81"/>
          <p:cNvSpPr/>
          <p:nvPr/>
        </p:nvSpPr>
        <p:spPr>
          <a:xfrm rot="16200000">
            <a:off x="6845669" y="1671604"/>
            <a:ext cx="416052" cy="980209"/>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3" name="Down Arrow 82"/>
          <p:cNvSpPr/>
          <p:nvPr/>
        </p:nvSpPr>
        <p:spPr>
          <a:xfrm rot="16200000">
            <a:off x="3383764" y="1481981"/>
            <a:ext cx="416052" cy="1371600"/>
          </a:xfrm>
          <a:prstGeom prst="down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84" name="Curved Up Arrow 83"/>
          <p:cNvSpPr/>
          <p:nvPr/>
        </p:nvSpPr>
        <p:spPr>
          <a:xfrm rot="5400000" flipH="1">
            <a:off x="3008806" y="2392735"/>
            <a:ext cx="1699368" cy="838200"/>
          </a:xfrm>
          <a:prstGeom prst="curvedUpArrow">
            <a:avLst/>
          </a:prstGeom>
          <a:solidFill>
            <a:srgbClr val="4F81BD"/>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72" name="Oval 71"/>
          <p:cNvSpPr/>
          <p:nvPr/>
        </p:nvSpPr>
        <p:spPr>
          <a:xfrm rot="16200000">
            <a:off x="2219331" y="1825430"/>
            <a:ext cx="973784" cy="683557"/>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uLnTx/>
                <a:uFillTx/>
                <a:ea typeface="+mn-ea"/>
                <a:cs typeface="+mn-cs"/>
              </a:rPr>
              <a:t>IN</a:t>
            </a:r>
            <a:endParaRPr kumimoji="0" lang="en-US" sz="1800" b="1" i="0" u="none" strike="noStrike" kern="0" cap="none" spc="0" normalizeH="0" baseline="0" noProof="0" dirty="0">
              <a:ln>
                <a:noFill/>
              </a:ln>
              <a:solidFill>
                <a:sysClr val="window" lastClr="FFFFFF"/>
              </a:solidFill>
              <a:effectLst/>
              <a:uLnTx/>
              <a:uFillTx/>
              <a:ea typeface="+mn-ea"/>
              <a:cs typeface="+mn-cs"/>
            </a:endParaRPr>
          </a:p>
        </p:txBody>
      </p:sp>
      <p:sp>
        <p:nvSpPr>
          <p:cNvPr id="81" name="Oval 80"/>
          <p:cNvSpPr/>
          <p:nvPr/>
        </p:nvSpPr>
        <p:spPr>
          <a:xfrm rot="16200000">
            <a:off x="5915033" y="1787329"/>
            <a:ext cx="973780" cy="759757"/>
          </a:xfrm>
          <a:prstGeom prst="ellipse">
            <a:avLst/>
          </a:prstGeom>
          <a:ln/>
        </p:spPr>
        <p:style>
          <a:lnRef idx="2">
            <a:schemeClr val="accent6">
              <a:shade val="50000"/>
            </a:schemeClr>
          </a:lnRef>
          <a:fillRef idx="1">
            <a:schemeClr val="accent6"/>
          </a:fillRef>
          <a:effectRef idx="0">
            <a:schemeClr val="accent6"/>
          </a:effectRef>
          <a:fontRef idx="minor">
            <a:schemeClr val="lt1"/>
          </a:fontRef>
        </p:style>
        <p:txBody>
          <a:bodyPr vert="vert"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smtClean="0">
                <a:ln>
                  <a:noFill/>
                </a:ln>
                <a:solidFill>
                  <a:sysClr val="window" lastClr="FFFFFF"/>
                </a:solidFill>
                <a:effectLst/>
                <a:uLnTx/>
                <a:uFillTx/>
                <a:ea typeface="+mn-ea"/>
                <a:cs typeface="+mn-cs"/>
              </a:rPr>
              <a:t>OUT</a:t>
            </a:r>
            <a:endParaRPr kumimoji="0" lang="en-US" sz="1800" b="1" i="0" u="none" strike="noStrike" kern="0" cap="none" spc="0" normalizeH="0" baseline="0" noProof="0" dirty="0">
              <a:ln>
                <a:noFill/>
              </a:ln>
              <a:solidFill>
                <a:sysClr val="window" lastClr="FFFFFF"/>
              </a:solidFill>
              <a:effectLst/>
              <a:uLnTx/>
              <a:uFillTx/>
              <a:ea typeface="+mn-ea"/>
              <a:cs typeface="+mn-cs"/>
            </a:endParaRPr>
          </a:p>
        </p:txBody>
      </p:sp>
      <mc:AlternateContent xmlns:mc="http://schemas.openxmlformats.org/markup-compatibility/2006" xmlns:a14="http://schemas.microsoft.com/office/drawing/2010/main">
        <mc:Choice Requires="a14">
          <p:sp>
            <p:nvSpPr>
              <p:cNvPr id="267" name="TextBox 266"/>
              <p:cNvSpPr txBox="1"/>
              <p:nvPr/>
            </p:nvSpPr>
            <p:spPr>
              <a:xfrm>
                <a:off x="457200" y="1276350"/>
                <a:ext cx="1752600" cy="369332"/>
              </a:xfrm>
              <a:prstGeom prst="rect">
                <a:avLst/>
              </a:prstGeom>
              <a:noFill/>
            </p:spPr>
            <p:txBody>
              <a:bodyPr wrap="square" rtlCol="0">
                <a:spAutoFit/>
              </a:bodyPr>
              <a:lstStyle/>
              <a:p>
                <a:pPr>
                  <a:tabLst>
                    <a:tab pos="742950" algn="r"/>
                    <a:tab pos="857250" algn="l"/>
                  </a:tabLst>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m:t>
                      </m:r>
                      <m:r>
                        <a:rPr lang="en-US" b="0" i="1" smtClean="0">
                          <a:latin typeface="Cambria Math"/>
                        </a:rPr>
                        <m:t>𝑖</m:t>
                      </m:r>
                    </m:oMath>
                  </m:oMathPara>
                </a14:m>
                <a:endParaRPr lang="en-US" dirty="0"/>
              </a:p>
            </p:txBody>
          </p:sp>
        </mc:Choice>
        <mc:Fallback xmlns="">
          <p:sp>
            <p:nvSpPr>
              <p:cNvPr id="267" name="TextBox 266"/>
              <p:cNvSpPr txBox="1">
                <a:spLocks noRot="1" noChangeAspect="1" noMove="1" noResize="1" noEditPoints="1" noAdjustHandles="1" noChangeArrowheads="1" noChangeShapeType="1" noTextEdit="1"/>
              </p:cNvSpPr>
              <p:nvPr/>
            </p:nvSpPr>
            <p:spPr>
              <a:xfrm>
                <a:off x="457200" y="1276350"/>
                <a:ext cx="1752600" cy="369332"/>
              </a:xfrm>
              <a:prstGeom prst="rect">
                <a:avLst/>
              </a:prstGeom>
              <a:blipFill rotWithShape="1">
                <a:blip r:embed="rId4"/>
                <a:stretch>
                  <a:fillRect b="-327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9" name="TextBox 268"/>
              <p:cNvSpPr txBox="1"/>
              <p:nvPr/>
            </p:nvSpPr>
            <p:spPr>
              <a:xfrm>
                <a:off x="990600" y="3209488"/>
                <a:ext cx="2514600" cy="1200329"/>
              </a:xfrm>
              <a:prstGeom prst="rect">
                <a:avLst/>
              </a:prstGeom>
              <a:noFill/>
            </p:spPr>
            <p:txBody>
              <a:bodyPr wrap="square" rtlCol="0">
                <a:spAutoFit/>
              </a:bodyPr>
              <a:lstStyle/>
              <a:p>
                <a:pPr>
                  <a:tabLst>
                    <a:tab pos="1485900" algn="r"/>
                    <a:tab pos="1600200" algn="l"/>
                  </a:tabLst>
                </a:pPr>
                <a:r>
                  <a:rPr lang="en-US" dirty="0" smtClean="0"/>
                  <a:t>	</a:t>
                </a:r>
                <a14:m>
                  <m:oMath xmlns:m="http://schemas.openxmlformats.org/officeDocument/2006/math">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𝑥</m:t>
                    </m:r>
                  </m:oMath>
                </a14:m>
                <a:r>
                  <a:rPr lang="en-US" dirty="0" smtClean="0"/>
                  <a:t>	</a:t>
                </a:r>
                <a14:m>
                  <m:oMath xmlns:m="http://schemas.openxmlformats.org/officeDocument/2006/math">
                    <m:r>
                      <a:rPr lang="en-US" b="0" i="1" smtClean="0">
                        <a:latin typeface="Cambria Math"/>
                      </a:rPr>
                      <m:t>@(</m:t>
                    </m:r>
                    <m:r>
                      <a:rPr lang="en-US" b="0" i="1" smtClean="0">
                        <a:latin typeface="Cambria Math"/>
                      </a:rPr>
                      <m:t>𝑖</m:t>
                    </m:r>
                    <m:r>
                      <a:rPr lang="en-US" b="0" i="1" smtClean="0">
                        <a:latin typeface="Cambria Math"/>
                      </a:rPr>
                      <m:t>,1)</m:t>
                    </m:r>
                  </m:oMath>
                </a14:m>
                <a:endParaRPr lang="en-US" dirty="0" smtClean="0"/>
              </a:p>
              <a:p>
                <a:pPr>
                  <a:tabLst>
                    <a:tab pos="1485900" algn="r"/>
                    <a:tab pos="1600200" algn="l"/>
                  </a:tabLst>
                </a:pPr>
                <a:r>
                  <a:rPr lang="en-US" dirty="0" smtClean="0"/>
                  <a:t>	</a:t>
                </a:r>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2</m:t>
                        </m:r>
                      </m:sup>
                    </m:sSup>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d>
                      <m:dPr>
                        <m:ctrlPr>
                          <a:rPr lang="en-US" b="0" i="1" smtClean="0">
                            <a:latin typeface="Cambria Math"/>
                          </a:rPr>
                        </m:ctrlPr>
                      </m:dPr>
                      <m:e>
                        <m:r>
                          <a:rPr lang="en-US" b="0" i="1" smtClean="0">
                            <a:latin typeface="Cambria Math"/>
                          </a:rPr>
                          <m:t>𝑖</m:t>
                        </m:r>
                        <m:r>
                          <a:rPr lang="en-US" b="0" i="1" smtClean="0">
                            <a:latin typeface="Cambria Math"/>
                          </a:rPr>
                          <m:t>,2</m:t>
                        </m:r>
                      </m:e>
                    </m:d>
                  </m:oMath>
                </a14:m>
                <a:endParaRPr lang="en-US" b="0" dirty="0" smtClean="0"/>
              </a:p>
              <a:p>
                <a:pPr algn="ctr">
                  <a:tabLst>
                    <a:tab pos="1485900" algn="r"/>
                    <a:tab pos="1600200" algn="l"/>
                  </a:tabLst>
                </a:pPr>
                <a:r>
                  <a:rPr lang="en-US" dirty="0" smtClean="0"/>
                  <a:t>	</a:t>
                </a:r>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3</m:t>
                        </m:r>
                      </m:sup>
                    </m:sSup>
                    <m:d>
                      <m:dPr>
                        <m:ctrlPr>
                          <a:rPr lang="en-US" b="0" i="1" smtClean="0">
                            <a:latin typeface="Cambria Math"/>
                          </a:rPr>
                        </m:ctrlPr>
                      </m:dPr>
                      <m:e>
                        <m:r>
                          <a:rPr lang="en-US" b="0" i="1" smtClean="0">
                            <a:latin typeface="Cambria Math"/>
                          </a:rPr>
                          <m:t>𝑥</m:t>
                        </m:r>
                      </m:e>
                    </m:d>
                    <m:r>
                      <a:rPr lang="en-US" b="0" i="1" smtClean="0">
                        <a:latin typeface="Cambria Math"/>
                      </a:rPr>
                      <m:t>−</m:t>
                    </m:r>
                    <m:sSup>
                      <m:sSupPr>
                        <m:ctrlPr>
                          <a:rPr lang="en-US" b="0" i="1" smtClean="0">
                            <a:latin typeface="Cambria Math"/>
                          </a:rPr>
                        </m:ctrlPr>
                      </m:sSupPr>
                      <m:e>
                        <m:r>
                          <a:rPr lang="en-US" b="0" i="1" smtClean="0">
                            <a:latin typeface="Cambria Math"/>
                          </a:rPr>
                          <m:t>𝑓</m:t>
                        </m:r>
                      </m:e>
                      <m:sup>
                        <m:r>
                          <a:rPr lang="en-US" b="0" i="1" smtClean="0">
                            <a:latin typeface="Cambria Math"/>
                          </a:rPr>
                          <m:t>2</m:t>
                        </m:r>
                      </m:sup>
                    </m:sSup>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r>
                      <a:rPr lang="en-US" b="0" i="1" smtClean="0">
                        <a:latin typeface="Cambria Math"/>
                      </a:rPr>
                      <m:t>𝑖</m:t>
                    </m:r>
                    <m:r>
                      <a:rPr lang="en-US" b="0" i="1" smtClean="0">
                        <a:latin typeface="Cambria Math"/>
                      </a:rPr>
                      <m:t>,3)</m:t>
                    </m:r>
                  </m:oMath>
                </a14:m>
                <a:endParaRPr lang="en-US" dirty="0" smtClean="0"/>
              </a:p>
              <a:p>
                <a:pPr algn="ctr">
                  <a:tabLst>
                    <a:tab pos="1485900" algn="r"/>
                    <a:tab pos="1600200" algn="l"/>
                  </a:tabLst>
                </a:pPr>
                <a:r>
                  <a:rPr lang="en-US" dirty="0" smtClean="0"/>
                  <a:t>…</a:t>
                </a:r>
                <a:endParaRPr lang="en-US" dirty="0"/>
              </a:p>
            </p:txBody>
          </p:sp>
        </mc:Choice>
        <mc:Fallback xmlns="">
          <p:sp>
            <p:nvSpPr>
              <p:cNvPr id="269" name="TextBox 268"/>
              <p:cNvSpPr txBox="1">
                <a:spLocks noRot="1" noChangeAspect="1" noMove="1" noResize="1" noEditPoints="1" noAdjustHandles="1" noChangeArrowheads="1" noChangeShapeType="1" noTextEdit="1"/>
              </p:cNvSpPr>
              <p:nvPr/>
            </p:nvSpPr>
            <p:spPr>
              <a:xfrm>
                <a:off x="990600" y="3209488"/>
                <a:ext cx="2514600" cy="1200329"/>
              </a:xfrm>
              <a:prstGeom prst="rect">
                <a:avLst/>
              </a:prstGeom>
              <a:blipFill rotWithShape="1">
                <a:blip r:embed="rId5"/>
                <a:stretch>
                  <a:fillRect b="-76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0" name="TextBox 269"/>
              <p:cNvSpPr txBox="1"/>
              <p:nvPr/>
            </p:nvSpPr>
            <p:spPr>
              <a:xfrm>
                <a:off x="1371600" y="180022"/>
                <a:ext cx="2514600" cy="1477328"/>
              </a:xfrm>
              <a:prstGeom prst="rect">
                <a:avLst/>
              </a:prstGeom>
              <a:noFill/>
            </p:spPr>
            <p:txBody>
              <a:bodyPr wrap="square" rtlCol="0">
                <a:spAutoFit/>
              </a:bodyPr>
              <a:lstStyle/>
              <a:p>
                <a:pPr algn="ctr">
                  <a:tabLst>
                    <a:tab pos="1485900" algn="r"/>
                    <a:tab pos="1600200" algn="l"/>
                  </a:tabLst>
                </a:pPr>
                <a:r>
                  <a:rPr lang="en-US" dirty="0" smtClean="0"/>
                  <a:t>…</a:t>
                </a:r>
                <a:endParaRPr lang="en-US" b="0" i="1" dirty="0" smtClean="0">
                  <a:latin typeface="Cambria Math"/>
                </a:endParaRPr>
              </a:p>
              <a:p>
                <a:pPr>
                  <a:tabLst>
                    <a:tab pos="1485900" algn="r"/>
                    <a:tab pos="1600200" algn="l"/>
                  </a:tabLst>
                </a:pPr>
                <a:r>
                  <a:rPr lang="en-US" b="0" dirty="0" smtClean="0"/>
                  <a:t>	</a:t>
                </a:r>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3</m:t>
                        </m:r>
                      </m:sup>
                    </m:sSup>
                    <m:d>
                      <m:dPr>
                        <m:ctrlPr>
                          <a:rPr lang="en-US" b="0" i="1" smtClean="0">
                            <a:latin typeface="Cambria Math"/>
                          </a:rPr>
                        </m:ctrlPr>
                      </m:dPr>
                      <m:e>
                        <m:r>
                          <a:rPr lang="en-US" b="0" i="1" smtClean="0">
                            <a:latin typeface="Cambria Math"/>
                          </a:rPr>
                          <m:t>𝑥</m:t>
                        </m:r>
                      </m:e>
                    </m:d>
                    <m:r>
                      <a:rPr lang="en-US" b="0" i="1" smtClean="0">
                        <a:latin typeface="Cambria Math"/>
                      </a:rPr>
                      <m:t>−</m:t>
                    </m:r>
                    <m:sSup>
                      <m:sSupPr>
                        <m:ctrlPr>
                          <a:rPr lang="en-US" b="0" i="1" smtClean="0">
                            <a:latin typeface="Cambria Math"/>
                          </a:rPr>
                        </m:ctrlPr>
                      </m:sSupPr>
                      <m:e>
                        <m:r>
                          <a:rPr lang="en-US" b="0" i="1" smtClean="0">
                            <a:latin typeface="Cambria Math"/>
                          </a:rPr>
                          <m:t>𝑓</m:t>
                        </m:r>
                      </m:e>
                      <m:sup>
                        <m:r>
                          <a:rPr lang="en-US" b="0" i="1" smtClean="0">
                            <a:latin typeface="Cambria Math"/>
                          </a:rPr>
                          <m:t>2</m:t>
                        </m:r>
                      </m:sup>
                    </m:sSup>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d>
                      <m:dPr>
                        <m:ctrlPr>
                          <a:rPr lang="en-US" b="0" i="1" smtClean="0">
                            <a:latin typeface="Cambria Math"/>
                          </a:rPr>
                        </m:ctrlPr>
                      </m:dPr>
                      <m:e>
                        <m:r>
                          <a:rPr lang="en-US" b="0" i="1" smtClean="0">
                            <a:latin typeface="Cambria Math"/>
                          </a:rPr>
                          <m:t>𝑖</m:t>
                        </m:r>
                        <m:r>
                          <a:rPr lang="en-US" b="0" i="1" smtClean="0">
                            <a:latin typeface="Cambria Math"/>
                          </a:rPr>
                          <m:t>,3</m:t>
                        </m:r>
                      </m:e>
                    </m:d>
                  </m:oMath>
                </a14:m>
                <a:endParaRPr lang="en-US" b="0" dirty="0" smtClean="0"/>
              </a:p>
              <a:p>
                <a:pPr>
                  <a:tabLst>
                    <a:tab pos="1485900" algn="r"/>
                    <a:tab pos="1600200" algn="l"/>
                  </a:tabLst>
                </a:pPr>
                <a:r>
                  <a:rPr lang="en-US" dirty="0" smtClean="0"/>
                  <a:t>	</a:t>
                </a:r>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2</m:t>
                        </m:r>
                      </m:sup>
                    </m:sSup>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d>
                      <m:dPr>
                        <m:ctrlPr>
                          <a:rPr lang="en-US" b="0" i="1" smtClean="0">
                            <a:latin typeface="Cambria Math"/>
                          </a:rPr>
                        </m:ctrlPr>
                      </m:dPr>
                      <m:e>
                        <m:r>
                          <a:rPr lang="en-US" b="0" i="1" smtClean="0">
                            <a:latin typeface="Cambria Math"/>
                          </a:rPr>
                          <m:t>𝑖</m:t>
                        </m:r>
                        <m:r>
                          <a:rPr lang="en-US" b="0" i="1" smtClean="0">
                            <a:latin typeface="Cambria Math"/>
                          </a:rPr>
                          <m:t>,2</m:t>
                        </m:r>
                      </m:e>
                    </m:d>
                  </m:oMath>
                </a14:m>
                <a:endParaRPr lang="en-US" b="0" dirty="0" smtClean="0"/>
              </a:p>
              <a:p>
                <a:pPr>
                  <a:tabLst>
                    <a:tab pos="1485900" algn="r"/>
                    <a:tab pos="1600200" algn="l"/>
                  </a:tabLst>
                </a:pPr>
                <a:r>
                  <a:rPr lang="en-US" dirty="0"/>
                  <a:t>	</a:t>
                </a:r>
                <a14:m>
                  <m:oMath xmlns:m="http://schemas.openxmlformats.org/officeDocument/2006/math">
                    <m:r>
                      <a:rPr lang="en-US" i="1">
                        <a:latin typeface="Cambria Math"/>
                      </a:rPr>
                      <m:t>𝑓</m:t>
                    </m:r>
                    <m:d>
                      <m:dPr>
                        <m:ctrlPr>
                          <a:rPr lang="en-US" i="1">
                            <a:latin typeface="Cambria Math"/>
                          </a:rPr>
                        </m:ctrlPr>
                      </m:dPr>
                      <m:e>
                        <m:r>
                          <a:rPr lang="en-US" i="1">
                            <a:latin typeface="Cambria Math"/>
                          </a:rPr>
                          <m:t>𝑥</m:t>
                        </m:r>
                      </m:e>
                    </m:d>
                    <m:r>
                      <a:rPr lang="en-US" i="1">
                        <a:latin typeface="Cambria Math"/>
                      </a:rPr>
                      <m:t>−</m:t>
                    </m:r>
                    <m:r>
                      <a:rPr lang="en-US" i="1">
                        <a:latin typeface="Cambria Math"/>
                      </a:rPr>
                      <m:t>𝑥</m:t>
                    </m:r>
                  </m:oMath>
                </a14:m>
                <a:r>
                  <a:rPr lang="en-US" dirty="0"/>
                  <a:t>	</a:t>
                </a:r>
                <a14:m>
                  <m:oMath xmlns:m="http://schemas.openxmlformats.org/officeDocument/2006/math">
                    <m:r>
                      <a:rPr lang="en-US" i="1">
                        <a:latin typeface="Cambria Math"/>
                      </a:rPr>
                      <m:t>@(</m:t>
                    </m:r>
                    <m:r>
                      <a:rPr lang="en-US" i="1">
                        <a:latin typeface="Cambria Math"/>
                      </a:rPr>
                      <m:t>𝑖</m:t>
                    </m:r>
                    <m:r>
                      <a:rPr lang="en-US" i="1">
                        <a:latin typeface="Cambria Math"/>
                      </a:rPr>
                      <m:t>,1)</m:t>
                    </m:r>
                  </m:oMath>
                </a14:m>
                <a:endParaRPr lang="en-US" dirty="0"/>
              </a:p>
              <a:p>
                <a:pPr>
                  <a:tabLst>
                    <a:tab pos="1485900" algn="r"/>
                    <a:tab pos="1600200" algn="l"/>
                  </a:tabLst>
                </a:pPr>
                <a:r>
                  <a:rPr lang="en-US" dirty="0" smtClean="0"/>
                  <a:t>	</a:t>
                </a:r>
                <a14:m>
                  <m:oMath xmlns:m="http://schemas.openxmlformats.org/officeDocument/2006/math">
                    <m:r>
                      <a:rPr lang="en-US" b="0" i="1" smtClean="0">
                        <a:latin typeface="Cambria Math"/>
                      </a:rPr>
                      <m:t>𝑥</m:t>
                    </m:r>
                  </m:oMath>
                </a14:m>
                <a:r>
                  <a:rPr lang="en-US" dirty="0" smtClean="0"/>
                  <a:t>	</a:t>
                </a:r>
                <a14:m>
                  <m:oMath xmlns:m="http://schemas.openxmlformats.org/officeDocument/2006/math">
                    <m:r>
                      <a:rPr lang="en-US" b="0" i="1" smtClean="0">
                        <a:latin typeface="Cambria Math"/>
                      </a:rPr>
                      <m:t>@(</m:t>
                    </m:r>
                    <m:r>
                      <a:rPr lang="en-US" b="0" i="1" smtClean="0">
                        <a:latin typeface="Cambria Math"/>
                      </a:rPr>
                      <m:t>𝑖</m:t>
                    </m:r>
                    <m:r>
                      <a:rPr lang="en-US" b="0" i="1" smtClean="0">
                        <a:latin typeface="Cambria Math"/>
                      </a:rPr>
                      <m:t>,0)</m:t>
                    </m:r>
                  </m:oMath>
                </a14:m>
                <a:endParaRPr lang="en-US" dirty="0"/>
              </a:p>
            </p:txBody>
          </p:sp>
        </mc:Choice>
        <mc:Fallback xmlns="">
          <p:sp>
            <p:nvSpPr>
              <p:cNvPr id="270" name="TextBox 269"/>
              <p:cNvSpPr txBox="1">
                <a:spLocks noRot="1" noChangeAspect="1" noMove="1" noResize="1" noEditPoints="1" noAdjustHandles="1" noChangeArrowheads="1" noChangeShapeType="1" noTextEdit="1"/>
              </p:cNvSpPr>
              <p:nvPr/>
            </p:nvSpPr>
            <p:spPr>
              <a:xfrm>
                <a:off x="1371600" y="180022"/>
                <a:ext cx="2514600" cy="1477328"/>
              </a:xfrm>
              <a:prstGeom prst="rect">
                <a:avLst/>
              </a:prstGeom>
              <a:blipFill rotWithShape="1">
                <a:blip r:embed="rId6"/>
                <a:stretch>
                  <a:fillRect t="-2066" b="-33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1" name="TextBox 270"/>
              <p:cNvSpPr txBox="1"/>
              <p:nvPr/>
            </p:nvSpPr>
            <p:spPr>
              <a:xfrm>
                <a:off x="4267200" y="3409950"/>
                <a:ext cx="2514600" cy="1477328"/>
              </a:xfrm>
              <a:prstGeom prst="rect">
                <a:avLst/>
              </a:prstGeom>
              <a:noFill/>
            </p:spPr>
            <p:txBody>
              <a:bodyPr wrap="square" rtlCol="0">
                <a:spAutoFit/>
              </a:bodyPr>
              <a:lstStyle/>
              <a:p>
                <a:pPr>
                  <a:tabLst>
                    <a:tab pos="1485900" algn="r"/>
                    <a:tab pos="1600200" algn="l"/>
                  </a:tabLst>
                </a:pPr>
                <a:r>
                  <a:rPr lang="en-US" dirty="0" smtClean="0"/>
                  <a:t>	</a:t>
                </a:r>
                <a14:m>
                  <m:oMath xmlns:m="http://schemas.openxmlformats.org/officeDocument/2006/math">
                    <m:r>
                      <a:rPr lang="en-US" b="0" i="1" smtClean="0">
                        <a:latin typeface="Cambria Math"/>
                      </a:rPr>
                      <m:t>−</m:t>
                    </m:r>
                    <m:r>
                      <a:rPr lang="en-US" b="0" i="1" smtClean="0">
                        <a:latin typeface="Cambria Math"/>
                      </a:rPr>
                      <m:t>𝑥</m:t>
                    </m:r>
                  </m:oMath>
                </a14:m>
                <a:r>
                  <a:rPr lang="en-US" dirty="0" smtClean="0"/>
                  <a:t>	</a:t>
                </a:r>
                <a14:m>
                  <m:oMath xmlns:m="http://schemas.openxmlformats.org/officeDocument/2006/math">
                    <m:r>
                      <a:rPr lang="en-US" b="0" i="1" smtClean="0">
                        <a:latin typeface="Cambria Math"/>
                      </a:rPr>
                      <m:t>@</m:t>
                    </m:r>
                    <m:d>
                      <m:dPr>
                        <m:ctrlPr>
                          <a:rPr lang="en-US" b="0" i="1" smtClean="0">
                            <a:latin typeface="Cambria Math"/>
                          </a:rPr>
                        </m:ctrlPr>
                      </m:dPr>
                      <m:e>
                        <m:r>
                          <a:rPr lang="en-US" b="0" i="1" smtClean="0">
                            <a:latin typeface="Cambria Math"/>
                          </a:rPr>
                          <m:t>𝑖</m:t>
                        </m:r>
                        <m:r>
                          <a:rPr lang="en-US" b="0" i="1" smtClean="0">
                            <a:latin typeface="Cambria Math"/>
                          </a:rPr>
                          <m:t>,0</m:t>
                        </m:r>
                      </m:e>
                    </m:d>
                  </m:oMath>
                </a14:m>
                <a:endParaRPr lang="en-US" b="0" dirty="0" smtClean="0"/>
              </a:p>
              <a:p>
                <a:pPr>
                  <a:tabLst>
                    <a:tab pos="1485900" algn="r"/>
                    <a:tab pos="1600200" algn="l"/>
                  </a:tabLst>
                </a:pPr>
                <a:r>
                  <a:rPr lang="en-US" dirty="0" smtClean="0"/>
                  <a:t>	</a:t>
                </a:r>
                <a14:m>
                  <m:oMath xmlns:m="http://schemas.openxmlformats.org/officeDocument/2006/math">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r>
                      <a:rPr lang="en-US" b="0" i="1" smtClean="0">
                        <a:latin typeface="Cambria Math"/>
                      </a:rPr>
                      <m:t>𝑖</m:t>
                    </m:r>
                    <m:r>
                      <a:rPr lang="en-US" b="0" i="1" smtClean="0">
                        <a:latin typeface="Cambria Math"/>
                      </a:rPr>
                      <m:t>,0)</m:t>
                    </m:r>
                  </m:oMath>
                </a14:m>
                <a:endParaRPr lang="en-US" dirty="0" smtClean="0"/>
              </a:p>
              <a:p>
                <a:pPr>
                  <a:tabLst>
                    <a:tab pos="1485900" algn="r"/>
                    <a:tab pos="1600200" algn="l"/>
                  </a:tabLst>
                </a:pPr>
                <a:r>
                  <a:rPr lang="en-US" dirty="0" smtClean="0"/>
                  <a:t>	</a:t>
                </a:r>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2</m:t>
                        </m:r>
                      </m:sup>
                    </m:sSup>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d>
                      <m:dPr>
                        <m:ctrlPr>
                          <a:rPr lang="en-US" b="0" i="1" smtClean="0">
                            <a:latin typeface="Cambria Math"/>
                          </a:rPr>
                        </m:ctrlPr>
                      </m:dPr>
                      <m:e>
                        <m:r>
                          <a:rPr lang="en-US" b="0" i="1" smtClean="0">
                            <a:latin typeface="Cambria Math"/>
                          </a:rPr>
                          <m:t>𝑖</m:t>
                        </m:r>
                        <m:r>
                          <a:rPr lang="en-US" b="0" i="1" smtClean="0">
                            <a:latin typeface="Cambria Math"/>
                          </a:rPr>
                          <m:t>,1</m:t>
                        </m:r>
                      </m:e>
                    </m:d>
                  </m:oMath>
                </a14:m>
                <a:endParaRPr lang="en-US" b="0" dirty="0" smtClean="0"/>
              </a:p>
              <a:p>
                <a:pPr algn="ctr">
                  <a:tabLst>
                    <a:tab pos="1485900" algn="r"/>
                    <a:tab pos="1600200" algn="l"/>
                  </a:tabLst>
                </a:pPr>
                <a:r>
                  <a:rPr lang="en-US" dirty="0" smtClean="0"/>
                  <a:t>	</a:t>
                </a:r>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3</m:t>
                        </m:r>
                      </m:sup>
                    </m:sSup>
                    <m:d>
                      <m:dPr>
                        <m:ctrlPr>
                          <a:rPr lang="en-US" b="0" i="1" smtClean="0">
                            <a:latin typeface="Cambria Math"/>
                          </a:rPr>
                        </m:ctrlPr>
                      </m:dPr>
                      <m:e>
                        <m:r>
                          <a:rPr lang="en-US" b="0" i="1" smtClean="0">
                            <a:latin typeface="Cambria Math"/>
                          </a:rPr>
                          <m:t>𝑥</m:t>
                        </m:r>
                      </m:e>
                    </m:d>
                    <m:r>
                      <a:rPr lang="en-US" b="0" i="1" smtClean="0">
                        <a:latin typeface="Cambria Math"/>
                      </a:rPr>
                      <m:t>−</m:t>
                    </m:r>
                    <m:sSup>
                      <m:sSupPr>
                        <m:ctrlPr>
                          <a:rPr lang="en-US" b="0" i="1" smtClean="0">
                            <a:latin typeface="Cambria Math"/>
                          </a:rPr>
                        </m:ctrlPr>
                      </m:sSupPr>
                      <m:e>
                        <m:r>
                          <a:rPr lang="en-US" b="0" i="1" smtClean="0">
                            <a:latin typeface="Cambria Math"/>
                          </a:rPr>
                          <m:t>𝑓</m:t>
                        </m:r>
                      </m:e>
                      <m:sup>
                        <m:r>
                          <a:rPr lang="en-US" b="0" i="1" smtClean="0">
                            <a:latin typeface="Cambria Math"/>
                          </a:rPr>
                          <m:t>2</m:t>
                        </m:r>
                      </m:sup>
                    </m:sSup>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r>
                      <a:rPr lang="en-US" b="0" i="1" smtClean="0">
                        <a:latin typeface="Cambria Math"/>
                      </a:rPr>
                      <m:t>𝑖</m:t>
                    </m:r>
                    <m:r>
                      <a:rPr lang="en-US" b="0" i="1" smtClean="0">
                        <a:latin typeface="Cambria Math"/>
                      </a:rPr>
                      <m:t>,2)</m:t>
                    </m:r>
                  </m:oMath>
                </a14:m>
                <a:endParaRPr lang="en-US" dirty="0" smtClean="0"/>
              </a:p>
              <a:p>
                <a:pPr algn="ctr">
                  <a:tabLst>
                    <a:tab pos="1485900" algn="r"/>
                    <a:tab pos="1600200" algn="l"/>
                  </a:tabLst>
                </a:pPr>
                <a:r>
                  <a:rPr lang="en-US" dirty="0" smtClean="0"/>
                  <a:t>…</a:t>
                </a:r>
                <a:endParaRPr lang="en-US" dirty="0"/>
              </a:p>
            </p:txBody>
          </p:sp>
        </mc:Choice>
        <mc:Fallback xmlns="">
          <p:sp>
            <p:nvSpPr>
              <p:cNvPr id="271" name="TextBox 270"/>
              <p:cNvSpPr txBox="1">
                <a:spLocks noRot="1" noChangeAspect="1" noMove="1" noResize="1" noEditPoints="1" noAdjustHandles="1" noChangeArrowheads="1" noChangeShapeType="1" noTextEdit="1"/>
              </p:cNvSpPr>
              <p:nvPr/>
            </p:nvSpPr>
            <p:spPr>
              <a:xfrm>
                <a:off x="4267200" y="3409950"/>
                <a:ext cx="2514600" cy="1477328"/>
              </a:xfrm>
              <a:prstGeom prst="rect">
                <a:avLst/>
              </a:prstGeom>
              <a:blipFill rotWithShape="1">
                <a:blip r:embed="rId7"/>
                <a:stretch>
                  <a:fillRect b="-576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2" name="TextBox 271"/>
              <p:cNvSpPr txBox="1"/>
              <p:nvPr/>
            </p:nvSpPr>
            <p:spPr>
              <a:xfrm>
                <a:off x="4038600" y="180022"/>
                <a:ext cx="4800600" cy="1477328"/>
              </a:xfrm>
              <a:prstGeom prst="rect">
                <a:avLst/>
              </a:prstGeom>
              <a:noFill/>
            </p:spPr>
            <p:txBody>
              <a:bodyPr wrap="square" rtlCol="0">
                <a:spAutoFit/>
              </a:bodyPr>
              <a:lstStyle/>
              <a:p>
                <a:pPr>
                  <a:tabLst>
                    <a:tab pos="1027113" algn="l"/>
                    <a:tab pos="1485900" algn="r"/>
                    <a:tab pos="1600200" algn="l"/>
                  </a:tabLst>
                </a:pPr>
                <a:r>
                  <a:rPr lang="en-US" dirty="0" smtClean="0"/>
                  <a:t>	…	</a:t>
                </a:r>
              </a:p>
              <a:p>
                <a:pPr>
                  <a:tabLst>
                    <a:tab pos="1485900" algn="r"/>
                    <a:tab pos="1600200" algn="l"/>
                  </a:tabLst>
                </a:pPr>
                <a:r>
                  <a:rPr lang="en-US" dirty="0" smtClean="0"/>
                  <a:t>	</a:t>
                </a:r>
                <a14:m>
                  <m:oMath xmlns:m="http://schemas.openxmlformats.org/officeDocument/2006/math">
                    <m:sSup>
                      <m:sSupPr>
                        <m:ctrlPr>
                          <a:rPr lang="en-US" i="1">
                            <a:latin typeface="Cambria Math"/>
                          </a:rPr>
                        </m:ctrlPr>
                      </m:sSupPr>
                      <m:e>
                        <m:r>
                          <a:rPr lang="en-US" i="1">
                            <a:latin typeface="Cambria Math"/>
                          </a:rPr>
                          <m:t>𝑓</m:t>
                        </m:r>
                      </m:e>
                      <m:sup>
                        <m:r>
                          <a:rPr lang="en-US" b="0" i="1" smtClean="0">
                            <a:latin typeface="Cambria Math"/>
                          </a:rPr>
                          <m:t>4</m:t>
                        </m:r>
                      </m:sup>
                    </m:sSup>
                    <m:d>
                      <m:dPr>
                        <m:ctrlPr>
                          <a:rPr lang="en-US" i="1">
                            <a:latin typeface="Cambria Math"/>
                          </a:rPr>
                        </m:ctrlPr>
                      </m:dPr>
                      <m:e>
                        <m:r>
                          <a:rPr lang="en-US" i="1">
                            <a:latin typeface="Cambria Math"/>
                          </a:rPr>
                          <m:t>𝑥</m:t>
                        </m:r>
                      </m:e>
                    </m:d>
                    <m:r>
                      <a:rPr lang="en-US" i="1">
                        <a:latin typeface="Cambria Math"/>
                      </a:rPr>
                      <m:t>−</m:t>
                    </m:r>
                    <m:sSup>
                      <m:sSupPr>
                        <m:ctrlPr>
                          <a:rPr lang="en-US" i="1">
                            <a:latin typeface="Cambria Math"/>
                          </a:rPr>
                        </m:ctrlPr>
                      </m:sSupPr>
                      <m:e>
                        <m:r>
                          <a:rPr lang="en-US" i="1">
                            <a:latin typeface="Cambria Math"/>
                          </a:rPr>
                          <m:t>𝑓</m:t>
                        </m:r>
                      </m:e>
                      <m:sup>
                        <m:r>
                          <a:rPr lang="en-US" b="0" i="1" smtClean="0">
                            <a:latin typeface="Cambria Math"/>
                          </a:rPr>
                          <m:t>3</m:t>
                        </m:r>
                      </m:sup>
                    </m:sSup>
                    <m:r>
                      <a:rPr lang="en-US" i="1">
                        <a:latin typeface="Cambria Math"/>
                      </a:rPr>
                      <m:t>(</m:t>
                    </m:r>
                    <m:r>
                      <a:rPr lang="en-US" i="1">
                        <a:latin typeface="Cambria Math"/>
                      </a:rPr>
                      <m:t>𝑥</m:t>
                    </m:r>
                    <m:r>
                      <a:rPr lang="en-US" i="1">
                        <a:latin typeface="Cambria Math"/>
                      </a:rPr>
                      <m:t>)</m:t>
                    </m:r>
                  </m:oMath>
                </a14:m>
                <a:r>
                  <a:rPr lang="en-US" dirty="0"/>
                  <a:t>	</a:t>
                </a:r>
                <a14:m>
                  <m:oMath xmlns:m="http://schemas.openxmlformats.org/officeDocument/2006/math">
                    <m:r>
                      <a:rPr lang="en-US" i="1">
                        <a:latin typeface="Cambria Math"/>
                      </a:rPr>
                      <m:t>@</m:t>
                    </m:r>
                    <m:d>
                      <m:dPr>
                        <m:ctrlPr>
                          <a:rPr lang="en-US" i="1">
                            <a:latin typeface="Cambria Math"/>
                          </a:rPr>
                        </m:ctrlPr>
                      </m:dPr>
                      <m:e>
                        <m:r>
                          <a:rPr lang="en-US" i="1">
                            <a:latin typeface="Cambria Math"/>
                          </a:rPr>
                          <m:t>𝑖</m:t>
                        </m:r>
                        <m:r>
                          <a:rPr lang="en-US" i="1">
                            <a:latin typeface="Cambria Math"/>
                          </a:rPr>
                          <m:t>,3</m:t>
                        </m:r>
                      </m:e>
                    </m:d>
                  </m:oMath>
                </a14:m>
                <a:endParaRPr lang="en-US" dirty="0" smtClean="0"/>
              </a:p>
              <a:p>
                <a:pPr>
                  <a:tabLst>
                    <a:tab pos="1485900" algn="r"/>
                    <a:tab pos="1600200" algn="l"/>
                  </a:tabLst>
                </a:pPr>
                <a:r>
                  <a:rPr lang="en-US" dirty="0" smtClean="0"/>
                  <a:t>	</a:t>
                </a:r>
                <a14:m>
                  <m:oMath xmlns:m="http://schemas.openxmlformats.org/officeDocument/2006/math">
                    <m:sSup>
                      <m:sSupPr>
                        <m:ctrlPr>
                          <a:rPr lang="en-US" b="0" i="1" smtClean="0">
                            <a:latin typeface="Cambria Math"/>
                          </a:rPr>
                        </m:ctrlPr>
                      </m:sSupPr>
                      <m:e>
                        <m:r>
                          <a:rPr lang="en-US" b="0" i="1" smtClean="0">
                            <a:latin typeface="Cambria Math"/>
                          </a:rPr>
                          <m:t>𝑓</m:t>
                        </m:r>
                      </m:e>
                      <m:sup>
                        <m:r>
                          <a:rPr lang="en-US" b="0" i="1" smtClean="0">
                            <a:latin typeface="Cambria Math"/>
                          </a:rPr>
                          <m:t>3</m:t>
                        </m:r>
                      </m:sup>
                    </m:sSup>
                    <m:d>
                      <m:dPr>
                        <m:ctrlPr>
                          <a:rPr lang="en-US" b="0" i="1" smtClean="0">
                            <a:latin typeface="Cambria Math"/>
                          </a:rPr>
                        </m:ctrlPr>
                      </m:dPr>
                      <m:e>
                        <m:r>
                          <a:rPr lang="en-US" b="0" i="1" smtClean="0">
                            <a:latin typeface="Cambria Math"/>
                          </a:rPr>
                          <m:t>𝑥</m:t>
                        </m:r>
                      </m:e>
                    </m:d>
                    <m:r>
                      <a:rPr lang="en-US" b="0" i="1" smtClean="0">
                        <a:latin typeface="Cambria Math"/>
                      </a:rPr>
                      <m:t>−</m:t>
                    </m:r>
                    <m:sSup>
                      <m:sSupPr>
                        <m:ctrlPr>
                          <a:rPr lang="en-US" b="0" i="1" smtClean="0">
                            <a:latin typeface="Cambria Math"/>
                          </a:rPr>
                        </m:ctrlPr>
                      </m:sSupPr>
                      <m:e>
                        <m:r>
                          <a:rPr lang="en-US" b="0" i="1" smtClean="0">
                            <a:latin typeface="Cambria Math"/>
                          </a:rPr>
                          <m:t>𝑓</m:t>
                        </m:r>
                      </m:e>
                      <m:sup>
                        <m:r>
                          <a:rPr lang="en-US" b="0" i="1" smtClean="0">
                            <a:latin typeface="Cambria Math"/>
                          </a:rPr>
                          <m:t>2</m:t>
                        </m:r>
                      </m:sup>
                    </m:sSup>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d>
                      <m:dPr>
                        <m:ctrlPr>
                          <a:rPr lang="en-US" b="0" i="1" smtClean="0">
                            <a:latin typeface="Cambria Math"/>
                          </a:rPr>
                        </m:ctrlPr>
                      </m:dPr>
                      <m:e>
                        <m:r>
                          <a:rPr lang="en-US" b="0" i="1" smtClean="0">
                            <a:latin typeface="Cambria Math"/>
                          </a:rPr>
                          <m:t>𝑖</m:t>
                        </m:r>
                        <m:r>
                          <a:rPr lang="en-US" b="0" i="1" smtClean="0">
                            <a:latin typeface="Cambria Math"/>
                          </a:rPr>
                          <m:t>,2</m:t>
                        </m:r>
                      </m:e>
                    </m:d>
                  </m:oMath>
                </a14:m>
                <a:endParaRPr lang="en-US" b="0" dirty="0" smtClean="0"/>
              </a:p>
              <a:p>
                <a:pPr>
                  <a:tabLst>
                    <a:tab pos="1485900" algn="r"/>
                    <a:tab pos="1600200" algn="l"/>
                  </a:tabLst>
                </a:pPr>
                <a:r>
                  <a:rPr lang="en-US" dirty="0"/>
                  <a:t>	</a:t>
                </a:r>
                <a14:m>
                  <m:oMath xmlns:m="http://schemas.openxmlformats.org/officeDocument/2006/math">
                    <m:r>
                      <a:rPr lang="en-US" i="1">
                        <a:latin typeface="Cambria Math"/>
                      </a:rPr>
                      <m:t>𝑓</m:t>
                    </m:r>
                    <m:d>
                      <m:dPr>
                        <m:ctrlPr>
                          <a:rPr lang="en-US" i="1">
                            <a:latin typeface="Cambria Math"/>
                          </a:rPr>
                        </m:ctrlPr>
                      </m:dPr>
                      <m:e>
                        <m:r>
                          <a:rPr lang="en-US" b="0" i="1" smtClean="0">
                            <a:latin typeface="Cambria Math"/>
                          </a:rPr>
                          <m:t>𝑓</m:t>
                        </m:r>
                        <m:r>
                          <a:rPr lang="en-US" b="0" i="1" smtClean="0">
                            <a:latin typeface="Cambria Math"/>
                          </a:rPr>
                          <m:t>(</m:t>
                        </m:r>
                        <m:r>
                          <a:rPr lang="en-US" i="1">
                            <a:latin typeface="Cambria Math"/>
                          </a:rPr>
                          <m:t>𝑥</m:t>
                        </m:r>
                        <m:r>
                          <a:rPr lang="en-US" b="0" i="1" smtClean="0">
                            <a:latin typeface="Cambria Math"/>
                          </a:rPr>
                          <m:t>)</m:t>
                        </m:r>
                      </m:e>
                    </m:d>
                    <m:r>
                      <a:rPr lang="en-US" i="1">
                        <a:latin typeface="Cambria Math"/>
                      </a:rPr>
                      <m:t>−</m:t>
                    </m:r>
                    <m:r>
                      <a:rPr lang="en-US" b="0" i="1" smtClean="0">
                        <a:latin typeface="Cambria Math"/>
                      </a:rPr>
                      <m:t>𝑓</m:t>
                    </m:r>
                    <m:r>
                      <a:rPr lang="en-US" b="0" i="1" smtClean="0">
                        <a:latin typeface="Cambria Math"/>
                      </a:rPr>
                      <m:t>(</m:t>
                    </m:r>
                    <m:r>
                      <a:rPr lang="en-US" i="1">
                        <a:latin typeface="Cambria Math"/>
                      </a:rPr>
                      <m:t>𝑥</m:t>
                    </m:r>
                    <m:r>
                      <a:rPr lang="en-US" b="0" i="1" smtClean="0">
                        <a:latin typeface="Cambria Math"/>
                      </a:rPr>
                      <m:t>)</m:t>
                    </m:r>
                  </m:oMath>
                </a14:m>
                <a:r>
                  <a:rPr lang="en-US" dirty="0"/>
                  <a:t>	</a:t>
                </a:r>
                <a14:m>
                  <m:oMath xmlns:m="http://schemas.openxmlformats.org/officeDocument/2006/math">
                    <m:r>
                      <a:rPr lang="en-US" i="1">
                        <a:latin typeface="Cambria Math"/>
                      </a:rPr>
                      <m:t>@</m:t>
                    </m:r>
                    <m:d>
                      <m:dPr>
                        <m:ctrlPr>
                          <a:rPr lang="en-US" i="1">
                            <a:latin typeface="Cambria Math"/>
                          </a:rPr>
                        </m:ctrlPr>
                      </m:dPr>
                      <m:e>
                        <m:r>
                          <a:rPr lang="en-US" i="1">
                            <a:latin typeface="Cambria Math"/>
                          </a:rPr>
                          <m:t>𝑖</m:t>
                        </m:r>
                        <m:r>
                          <a:rPr lang="en-US" i="1">
                            <a:latin typeface="Cambria Math"/>
                          </a:rPr>
                          <m:t>,1</m:t>
                        </m:r>
                      </m:e>
                    </m:d>
                    <m:r>
                      <a:rPr lang="en-US" b="0" i="1" smtClean="0">
                        <a:latin typeface="Cambria Math"/>
                      </a:rPr>
                      <m:t>=</m:t>
                    </m:r>
                    <m:sSup>
                      <m:sSupPr>
                        <m:ctrlPr>
                          <a:rPr lang="en-US" b="0" i="1" smtClean="0">
                            <a:latin typeface="Cambria Math"/>
                          </a:rPr>
                        </m:ctrlPr>
                      </m:sSupPr>
                      <m:e>
                        <m:r>
                          <a:rPr lang="en-US" b="0" i="1" smtClean="0">
                            <a:latin typeface="Cambria Math"/>
                          </a:rPr>
                          <m:t>𝑓</m:t>
                        </m:r>
                      </m:e>
                      <m:sup>
                        <m:r>
                          <a:rPr lang="en-US" b="0" i="1" smtClean="0">
                            <a:latin typeface="Cambria Math"/>
                          </a:rPr>
                          <m:t>2</m:t>
                        </m:r>
                      </m:sup>
                    </m:sSup>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𝑓</m:t>
                    </m:r>
                    <m:d>
                      <m:dPr>
                        <m:ctrlPr>
                          <a:rPr lang="en-US" b="0" i="1" smtClean="0">
                            <a:latin typeface="Cambria Math"/>
                          </a:rPr>
                        </m:ctrlPr>
                      </m:dPr>
                      <m:e>
                        <m:r>
                          <a:rPr lang="en-US" b="0" i="1" smtClean="0">
                            <a:latin typeface="Cambria Math"/>
                          </a:rPr>
                          <m:t>𝑥</m:t>
                        </m:r>
                      </m:e>
                    </m:d>
                    <m:r>
                      <a:rPr lang="en-US" b="0" i="1" smtClean="0">
                        <a:latin typeface="Cambria Math"/>
                      </a:rPr>
                      <m:t>@(</m:t>
                    </m:r>
                    <m:r>
                      <a:rPr lang="en-US" b="0" i="1" smtClean="0">
                        <a:latin typeface="Cambria Math"/>
                      </a:rPr>
                      <m:t>𝑖</m:t>
                    </m:r>
                    <m:r>
                      <a:rPr lang="en-US" b="0" i="1" smtClean="0">
                        <a:latin typeface="Cambria Math"/>
                      </a:rPr>
                      <m:t>,1)</m:t>
                    </m:r>
                  </m:oMath>
                </a14:m>
                <a:r>
                  <a:rPr lang="en-US" dirty="0" smtClean="0"/>
                  <a:t> </a:t>
                </a:r>
                <a:endParaRPr lang="en-US" dirty="0"/>
              </a:p>
              <a:p>
                <a:pPr>
                  <a:tabLst>
                    <a:tab pos="1485900" algn="r"/>
                    <a:tab pos="1600200" algn="l"/>
                  </a:tabLst>
                </a:pPr>
                <a:r>
                  <a:rPr lang="en-US" dirty="0" smtClean="0"/>
                  <a:t>	</a:t>
                </a:r>
                <a14:m>
                  <m:oMath xmlns:m="http://schemas.openxmlformats.org/officeDocument/2006/math">
                    <m:r>
                      <a:rPr lang="en-US" b="0" i="1" smtClean="0">
                        <a:latin typeface="Cambria Math"/>
                      </a:rPr>
                      <m:t>𝑓</m:t>
                    </m:r>
                    <m:r>
                      <a:rPr lang="en-US" b="0" i="1" smtClean="0">
                        <a:latin typeface="Cambria Math"/>
                      </a:rPr>
                      <m:t>(</m:t>
                    </m:r>
                    <m:r>
                      <a:rPr lang="en-US" b="0" i="1" smtClean="0">
                        <a:latin typeface="Cambria Math"/>
                      </a:rPr>
                      <m:t>𝑥</m:t>
                    </m:r>
                    <m:r>
                      <a:rPr lang="en-US" b="0" i="1" smtClean="0">
                        <a:latin typeface="Cambria Math"/>
                      </a:rPr>
                      <m:t>)</m:t>
                    </m:r>
                  </m:oMath>
                </a14:m>
                <a:r>
                  <a:rPr lang="en-US" dirty="0" smtClean="0"/>
                  <a:t>	</a:t>
                </a:r>
                <a14:m>
                  <m:oMath xmlns:m="http://schemas.openxmlformats.org/officeDocument/2006/math">
                    <m:r>
                      <a:rPr lang="en-US" b="0" i="1" smtClean="0">
                        <a:latin typeface="Cambria Math"/>
                      </a:rPr>
                      <m:t>@(</m:t>
                    </m:r>
                    <m:r>
                      <a:rPr lang="en-US" b="0" i="1" smtClean="0">
                        <a:latin typeface="Cambria Math"/>
                      </a:rPr>
                      <m:t>𝑖</m:t>
                    </m:r>
                    <m:r>
                      <a:rPr lang="en-US" b="0" i="1" smtClean="0">
                        <a:latin typeface="Cambria Math"/>
                      </a:rPr>
                      <m:t>,0)</m:t>
                    </m:r>
                  </m:oMath>
                </a14:m>
                <a:endParaRPr lang="en-US" dirty="0"/>
              </a:p>
            </p:txBody>
          </p:sp>
        </mc:Choice>
        <mc:Fallback xmlns="">
          <p:sp>
            <p:nvSpPr>
              <p:cNvPr id="272" name="TextBox 271"/>
              <p:cNvSpPr txBox="1">
                <a:spLocks noRot="1" noChangeAspect="1" noMove="1" noResize="1" noEditPoints="1" noAdjustHandles="1" noChangeArrowheads="1" noChangeShapeType="1" noTextEdit="1"/>
              </p:cNvSpPr>
              <p:nvPr/>
            </p:nvSpPr>
            <p:spPr>
              <a:xfrm>
                <a:off x="4038600" y="180022"/>
                <a:ext cx="4800600" cy="1477328"/>
              </a:xfrm>
              <a:prstGeom prst="rect">
                <a:avLst/>
              </a:prstGeom>
              <a:blipFill rotWithShape="1">
                <a:blip r:embed="rId8"/>
                <a:stretch>
                  <a:fillRect l="-381" t="-1653" b="-33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3" name="TextBox 272"/>
              <p:cNvSpPr txBox="1"/>
              <p:nvPr/>
            </p:nvSpPr>
            <p:spPr>
              <a:xfrm>
                <a:off x="6248400" y="2423605"/>
                <a:ext cx="2514600" cy="452945"/>
              </a:xfrm>
              <a:prstGeom prst="rect">
                <a:avLst/>
              </a:prstGeom>
              <a:noFill/>
            </p:spPr>
            <p:txBody>
              <a:bodyPr wrap="square" rtlCol="0">
                <a:spAutoFit/>
              </a:bodyPr>
              <a:lstStyle/>
              <a:p>
                <a:pPr>
                  <a:tabLst>
                    <a:tab pos="1485900" algn="r"/>
                    <a:tab pos="1600200" algn="l"/>
                  </a:tabLst>
                </a:pPr>
                <a14:m>
                  <m:oMathPara xmlns:m="http://schemas.openxmlformats.org/officeDocument/2006/math">
                    <m:oMathParaPr>
                      <m:jc m:val="centerGroup"/>
                    </m:oMathParaPr>
                    <m:oMath xmlns:m="http://schemas.openxmlformats.org/officeDocument/2006/math">
                      <m:func>
                        <m:funcPr>
                          <m:ctrlPr>
                            <a:rPr lang="en-US" b="0" i="1" smtClean="0">
                              <a:latin typeface="Cambria Math"/>
                            </a:rPr>
                          </m:ctrlPr>
                        </m:funcPr>
                        <m:fName>
                          <m:limLow>
                            <m:limLowPr>
                              <m:ctrlPr>
                                <a:rPr lang="en-US" b="0" i="1" smtClean="0">
                                  <a:latin typeface="Cambria Math"/>
                                </a:rPr>
                              </m:ctrlPr>
                            </m:limLowPr>
                            <m:e>
                              <m:r>
                                <m:rPr>
                                  <m:sty m:val="p"/>
                                </m:rPr>
                                <a:rPr lang="en-US" b="0" i="0" smtClean="0">
                                  <a:latin typeface="Cambria Math"/>
                                </a:rPr>
                                <m:t>lim</m:t>
                              </m:r>
                            </m:e>
                            <m:lim>
                              <m:r>
                                <a:rPr lang="en-US" b="0" i="1" smtClean="0">
                                  <a:latin typeface="Cambria Math"/>
                                </a:rPr>
                                <m:t>𝑛</m:t>
                              </m:r>
                              <m:r>
                                <a:rPr lang="en-US" b="0" i="1" smtClean="0">
                                  <a:latin typeface="Cambria Math"/>
                                </a:rPr>
                                <m:t>→∞</m:t>
                              </m:r>
                            </m:lim>
                          </m:limLow>
                        </m:fName>
                        <m:e>
                          <m:sSup>
                            <m:sSupPr>
                              <m:ctrlPr>
                                <a:rPr lang="en-US" b="0" i="1" smtClean="0">
                                  <a:latin typeface="Cambria Math"/>
                                </a:rPr>
                              </m:ctrlPr>
                            </m:sSupPr>
                            <m:e>
                              <m:r>
                                <a:rPr lang="en-US" b="0" i="1" smtClean="0">
                                  <a:latin typeface="Cambria Math"/>
                                </a:rPr>
                                <m:t>𝑓</m:t>
                              </m:r>
                            </m:e>
                            <m:sup>
                              <m:r>
                                <a:rPr lang="en-US" b="0" i="1" smtClean="0">
                                  <a:latin typeface="Cambria Math"/>
                                </a:rPr>
                                <m:t>𝑛</m:t>
                              </m:r>
                            </m:sup>
                          </m:sSup>
                          <m:r>
                            <a:rPr lang="en-US" b="0" i="1" smtClean="0">
                              <a:latin typeface="Cambria Math"/>
                            </a:rPr>
                            <m:t>(</m:t>
                          </m:r>
                          <m:r>
                            <a:rPr lang="en-US" b="0" i="1" smtClean="0">
                              <a:latin typeface="Cambria Math"/>
                            </a:rPr>
                            <m:t>𝑥</m:t>
                          </m:r>
                          <m:r>
                            <a:rPr lang="en-US" b="0" i="1" smtClean="0">
                              <a:latin typeface="Cambria Math"/>
                            </a:rPr>
                            <m:t>)</m:t>
                          </m:r>
                        </m:e>
                      </m:func>
                      <m:r>
                        <a:rPr lang="en-US" b="0" i="1" smtClean="0">
                          <a:latin typeface="Cambria Math"/>
                        </a:rPr>
                        <m:t> @</m:t>
                      </m:r>
                      <m:r>
                        <a:rPr lang="en-US" b="0" i="1" smtClean="0">
                          <a:latin typeface="Cambria Math"/>
                        </a:rPr>
                        <m:t>𝑖</m:t>
                      </m:r>
                    </m:oMath>
                  </m:oMathPara>
                </a14:m>
                <a:endParaRPr lang="en-US" dirty="0"/>
              </a:p>
            </p:txBody>
          </p:sp>
        </mc:Choice>
        <mc:Fallback xmlns="">
          <p:sp>
            <p:nvSpPr>
              <p:cNvPr id="273" name="TextBox 272"/>
              <p:cNvSpPr txBox="1">
                <a:spLocks noRot="1" noChangeAspect="1" noMove="1" noResize="1" noEditPoints="1" noAdjustHandles="1" noChangeArrowheads="1" noChangeShapeType="1" noTextEdit="1"/>
              </p:cNvSpPr>
              <p:nvPr/>
            </p:nvSpPr>
            <p:spPr>
              <a:xfrm>
                <a:off x="6248400" y="2423605"/>
                <a:ext cx="2514600" cy="452945"/>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3402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xit" presetSubtype="0" fill="hold" grpId="0" nodeType="clickEffect">
                                  <p:stCondLst>
                                    <p:cond delay="0"/>
                                  </p:stCondLst>
                                  <p:childTnLst>
                                    <p:animEffect transition="out" filter="fade">
                                      <p:cBhvr>
                                        <p:cTn id="10" dur="1000"/>
                                        <p:tgtEl>
                                          <p:spTgt spid="2"/>
                                        </p:tgtEl>
                                      </p:cBhvr>
                                    </p:animEffect>
                                    <p:anim calcmode="lin" valueType="num">
                                      <p:cBhvr>
                                        <p:cTn id="11" dur="1000"/>
                                        <p:tgtEl>
                                          <p:spTgt spid="2"/>
                                        </p:tgtEl>
                                        <p:attrNameLst>
                                          <p:attrName>ppt_x</p:attrName>
                                        </p:attrNameLst>
                                      </p:cBhvr>
                                      <p:tavLst>
                                        <p:tav tm="0">
                                          <p:val>
                                            <p:strVal val="ppt_x"/>
                                          </p:val>
                                        </p:tav>
                                        <p:tav tm="100000">
                                          <p:val>
                                            <p:strVal val="ppt_x"/>
                                          </p:val>
                                        </p:tav>
                                      </p:tavLst>
                                    </p:anim>
                                    <p:anim calcmode="lin" valueType="num">
                                      <p:cBhvr>
                                        <p:cTn id="12" dur="1000"/>
                                        <p:tgtEl>
                                          <p:spTgt spid="2"/>
                                        </p:tgtEl>
                                        <p:attrNameLst>
                                          <p:attrName>ppt_y</p:attrName>
                                        </p:attrNameLst>
                                      </p:cBhvr>
                                      <p:tavLst>
                                        <p:tav tm="0">
                                          <p:val>
                                            <p:strVal val="ppt_y"/>
                                          </p:val>
                                        </p:tav>
                                        <p:tav tm="100000">
                                          <p:val>
                                            <p:strVal val="ppt_y-.1"/>
                                          </p:val>
                                        </p:tav>
                                      </p:tavLst>
                                    </p:anim>
                                    <p:set>
                                      <p:cBhvr>
                                        <p:cTn id="13" dur="1" fill="hold">
                                          <p:stCondLst>
                                            <p:cond delay="999"/>
                                          </p:stCondLst>
                                        </p:cTn>
                                        <p:tgtEl>
                                          <p:spTgt spid="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70">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271">
                                            <p:txEl>
                                              <p:pRg st="0" end="0"/>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272">
                                            <p:txEl>
                                              <p:pRg st="4" end="4"/>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271">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69">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270">
                                            <p:txEl>
                                              <p:pRg st="3" end="3"/>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272">
                                            <p:txEl>
                                              <p:pRg st="3" end="3"/>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71">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69">
                                            <p:txEl>
                                              <p:pRg st="1" end="1"/>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270">
                                            <p:txEl>
                                              <p:pRg st="2" end="2"/>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nodeType="clickEffect">
                                  <p:stCondLst>
                                    <p:cond delay="0"/>
                                  </p:stCondLst>
                                  <p:childTnLst>
                                    <p:set>
                                      <p:cBhvr>
                                        <p:cTn id="55" dur="1" fill="hold">
                                          <p:stCondLst>
                                            <p:cond delay="0"/>
                                          </p:stCondLst>
                                        </p:cTn>
                                        <p:tgtEl>
                                          <p:spTgt spid="272">
                                            <p:txEl>
                                              <p:pRg st="2" end="2"/>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nodeType="clickEffect">
                                  <p:stCondLst>
                                    <p:cond delay="0"/>
                                  </p:stCondLst>
                                  <p:childTnLst>
                                    <p:set>
                                      <p:cBhvr>
                                        <p:cTn id="59" dur="1" fill="hold">
                                          <p:stCondLst>
                                            <p:cond delay="0"/>
                                          </p:stCondLst>
                                        </p:cTn>
                                        <p:tgtEl>
                                          <p:spTgt spid="271">
                                            <p:txEl>
                                              <p:pRg st="3" end="3"/>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269">
                                            <p:txEl>
                                              <p:pRg st="2" end="2"/>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270">
                                            <p:txEl>
                                              <p:pRg st="1" end="1"/>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272">
                                            <p:txEl>
                                              <p:pRg st="1" end="1"/>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271">
                                            <p:txEl>
                                              <p:pRg st="4" end="4"/>
                                            </p:txEl>
                                          </p:spTgt>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272">
                                            <p:txEl>
                                              <p:pRg st="0" end="0"/>
                                            </p:txEl>
                                          </p:spTgt>
                                        </p:tgtEl>
                                        <p:attrNameLst>
                                          <p:attrName>style.visibility</p:attrName>
                                        </p:attrNameLst>
                                      </p:cBhvr>
                                      <p:to>
                                        <p:strVal val="visible"/>
                                      </p:to>
                                    </p:set>
                                  </p:childTnLst>
                                </p:cTn>
                              </p:par>
                              <p:par>
                                <p:cTn id="78" presetID="1" presetClass="entr" presetSubtype="0" fill="hold" nodeType="withEffect">
                                  <p:stCondLst>
                                    <p:cond delay="0"/>
                                  </p:stCondLst>
                                  <p:childTnLst>
                                    <p:set>
                                      <p:cBhvr>
                                        <p:cTn id="79" dur="1" fill="hold">
                                          <p:stCondLst>
                                            <p:cond delay="0"/>
                                          </p:stCondLst>
                                        </p:cTn>
                                        <p:tgtEl>
                                          <p:spTgt spid="270">
                                            <p:txEl>
                                              <p:pRg st="0" end="0"/>
                                            </p:txEl>
                                          </p:spTgt>
                                        </p:tgtEl>
                                        <p:attrNameLst>
                                          <p:attrName>style.visibility</p:attrName>
                                        </p:attrNameLst>
                                      </p:cBhvr>
                                      <p:to>
                                        <p:strVal val="visible"/>
                                      </p:to>
                                    </p:set>
                                  </p:childTnLst>
                                </p:cTn>
                              </p:par>
                              <p:par>
                                <p:cTn id="80" presetID="1" presetClass="entr" presetSubtype="0" fill="hold" nodeType="withEffect">
                                  <p:stCondLst>
                                    <p:cond delay="0"/>
                                  </p:stCondLst>
                                  <p:childTnLst>
                                    <p:set>
                                      <p:cBhvr>
                                        <p:cTn id="81" dur="1" fill="hold">
                                          <p:stCondLst>
                                            <p:cond delay="0"/>
                                          </p:stCondLst>
                                        </p:cTn>
                                        <p:tgtEl>
                                          <p:spTgt spid="269">
                                            <p:txEl>
                                              <p:pRg st="3" end="3"/>
                                            </p:txEl>
                                          </p:spTgt>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nodeType="clickEffect">
                                  <p:stCondLst>
                                    <p:cond delay="0"/>
                                  </p:stCondLst>
                                  <p:childTnLst>
                                    <p:set>
                                      <p:cBhvr>
                                        <p:cTn id="85" dur="1" fill="hold">
                                          <p:stCondLst>
                                            <p:cond delay="0"/>
                                          </p:stCondLst>
                                        </p:cTn>
                                        <p:tgtEl>
                                          <p:spTgt spid="27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6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Composability</a:t>
            </a:r>
            <a:endParaRPr lang="en-US" dirty="0"/>
          </a:p>
        </p:txBody>
      </p:sp>
      <p:sp>
        <p:nvSpPr>
          <p:cNvPr id="3" name="Content Placeholder 2"/>
          <p:cNvSpPr>
            <a:spLocks noGrp="1"/>
          </p:cNvSpPr>
          <p:nvPr>
            <p:ph idx="1"/>
          </p:nvPr>
        </p:nvSpPr>
        <p:spPr/>
        <p:txBody>
          <a:bodyPr>
            <a:normAutofit/>
          </a:bodyPr>
          <a:lstStyle/>
          <a:p>
            <a:r>
              <a:rPr lang="en-US" sz="2800" dirty="0" err="1" smtClean="0">
                <a:latin typeface="Consolas" pitchFamily="49" charset="0"/>
                <a:cs typeface="Consolas" pitchFamily="49" charset="0"/>
              </a:rPr>
              <a:t>FixedPoint</a:t>
            </a:r>
            <a:r>
              <a:rPr lang="en-US" sz="2800" dirty="0" smtClean="0"/>
              <a:t> body can contain a </a:t>
            </a:r>
            <a:r>
              <a:rPr lang="en-US" sz="2800" dirty="0" err="1" smtClean="0">
                <a:latin typeface="Consolas" pitchFamily="49" charset="0"/>
                <a:cs typeface="Consolas" pitchFamily="49" charset="0"/>
              </a:rPr>
              <a:t>FixedPoint</a:t>
            </a:r>
            <a:endParaRPr lang="en-US" sz="2800" dirty="0" smtClean="0">
              <a:latin typeface="Consolas" pitchFamily="49" charset="0"/>
              <a:cs typeface="Consolas" pitchFamily="49" charset="0"/>
            </a:endParaRPr>
          </a:p>
          <a:p>
            <a:pPr lvl="1"/>
            <a:r>
              <a:rPr lang="en-US" sz="2400" dirty="0" smtClean="0">
                <a:cs typeface="Consolas" pitchFamily="49" charset="0"/>
              </a:rPr>
              <a:t>Add another component to the timestamp</a:t>
            </a:r>
          </a:p>
          <a:p>
            <a:r>
              <a:rPr lang="en-US" sz="2800" dirty="0" err="1" smtClean="0">
                <a:latin typeface="Consolas" pitchFamily="49" charset="0"/>
                <a:cs typeface="Consolas" pitchFamily="49" charset="0"/>
              </a:rPr>
              <a:t>FixedPoint</a:t>
            </a:r>
            <a:r>
              <a:rPr lang="en-US" sz="2800" dirty="0" smtClean="0">
                <a:cs typeface="Consolas" pitchFamily="49" charset="0"/>
              </a:rPr>
              <a:t> is compatible with </a:t>
            </a:r>
            <a:r>
              <a:rPr lang="en-US" sz="2800" b="1" dirty="0" smtClean="0">
                <a:cs typeface="Consolas" pitchFamily="49" charset="0"/>
              </a:rPr>
              <a:t>incremental update</a:t>
            </a:r>
          </a:p>
          <a:p>
            <a:pPr lvl="1"/>
            <a:r>
              <a:rPr lang="en-US" sz="2400" dirty="0" smtClean="0">
                <a:cs typeface="Consolas" pitchFamily="49" charset="0"/>
              </a:rPr>
              <a:t>Add another component to the timestamp</a:t>
            </a:r>
          </a:p>
          <a:p>
            <a:r>
              <a:rPr lang="en-US" sz="2800" dirty="0" err="1" smtClean="0">
                <a:latin typeface="Consolas" pitchFamily="49" charset="0"/>
                <a:cs typeface="Consolas" pitchFamily="49" charset="0"/>
              </a:rPr>
              <a:t>FixedPoint</a:t>
            </a:r>
            <a:r>
              <a:rPr lang="en-US" sz="2800" dirty="0" smtClean="0">
                <a:cs typeface="Consolas" pitchFamily="49" charset="0"/>
              </a:rPr>
              <a:t> is compatible with </a:t>
            </a:r>
            <a:r>
              <a:rPr lang="en-US" sz="2800" b="1" dirty="0" smtClean="0">
                <a:cs typeface="Consolas" pitchFamily="49" charset="0"/>
              </a:rPr>
              <a:t>“prioritization”</a:t>
            </a:r>
          </a:p>
          <a:p>
            <a:pPr lvl="1"/>
            <a:r>
              <a:rPr lang="en-US" sz="2400" dirty="0">
                <a:cs typeface="Consolas" pitchFamily="49" charset="0"/>
              </a:rPr>
              <a:t>Add another component to the </a:t>
            </a:r>
            <a:r>
              <a:rPr lang="en-US" sz="2400" dirty="0" smtClean="0">
                <a:cs typeface="Consolas" pitchFamily="49" charset="0"/>
              </a:rPr>
              <a:t>timestamp</a:t>
            </a:r>
            <a:endParaRPr lang="en-US" sz="2400" dirty="0">
              <a:cs typeface="Consolas" pitchFamily="49" charset="0"/>
            </a:endParaRPr>
          </a:p>
        </p:txBody>
      </p:sp>
    </p:spTree>
    <p:extLst>
      <p:ext uri="{BB962C8B-B14F-4D97-AF65-F5344CB8AC3E}">
        <p14:creationId xmlns:p14="http://schemas.microsoft.com/office/powerpoint/2010/main" val="2613921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Prioritization</a:t>
            </a:r>
            <a:endParaRPr lang="en-US" dirty="0"/>
          </a:p>
        </p:txBody>
      </p:sp>
      <p:sp>
        <p:nvSpPr>
          <p:cNvPr id="3" name="Content Placeholder 2"/>
          <p:cNvSpPr>
            <a:spLocks noGrp="1"/>
          </p:cNvSpPr>
          <p:nvPr>
            <p:ph idx="1"/>
          </p:nvPr>
        </p:nvSpPr>
        <p:spPr/>
        <p:txBody>
          <a:bodyPr/>
          <a:lstStyle/>
          <a:p>
            <a:r>
              <a:rPr lang="en-US" dirty="0"/>
              <a:t>H</a:t>
            </a:r>
            <a:r>
              <a:rPr lang="en-US" dirty="0" smtClean="0"/>
              <a:t>ints to control the order of execution</a:t>
            </a:r>
          </a:p>
          <a:p>
            <a:pPr lvl="1"/>
            <a:r>
              <a:rPr lang="en-US" dirty="0" smtClean="0"/>
              <a:t>Programmer can </a:t>
            </a:r>
            <a:r>
              <a:rPr lang="en-US" b="1" dirty="0" smtClean="0"/>
              <a:t>prioritize</a:t>
            </a:r>
            <a:r>
              <a:rPr lang="en-US" dirty="0" smtClean="0"/>
              <a:t> certain records,</a:t>
            </a:r>
            <a:br>
              <a:rPr lang="en-US" dirty="0" smtClean="0"/>
            </a:br>
            <a:r>
              <a:rPr lang="en-US" dirty="0" smtClean="0"/>
              <a:t>based on their value</a:t>
            </a:r>
          </a:p>
          <a:p>
            <a:pPr lvl="1"/>
            <a:r>
              <a:rPr lang="en-US" dirty="0" smtClean="0"/>
              <a:t>In SSSP, explore short paths before long paths</a:t>
            </a:r>
            <a:endParaRPr lang="en-US" dirty="0"/>
          </a:p>
        </p:txBody>
      </p:sp>
      <p:sp>
        <p:nvSpPr>
          <p:cNvPr id="4" name="Oval 3"/>
          <p:cNvSpPr/>
          <p:nvPr/>
        </p:nvSpPr>
        <p:spPr>
          <a:xfrm>
            <a:off x="2895600" y="4248150"/>
            <a:ext cx="457200" cy="4572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 name="Oval 4"/>
          <p:cNvSpPr/>
          <p:nvPr/>
        </p:nvSpPr>
        <p:spPr>
          <a:xfrm>
            <a:off x="3860800" y="3486150"/>
            <a:ext cx="457200" cy="4572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6" name="Oval 5"/>
          <p:cNvSpPr/>
          <p:nvPr/>
        </p:nvSpPr>
        <p:spPr>
          <a:xfrm>
            <a:off x="4826000" y="3486150"/>
            <a:ext cx="457200" cy="4572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7" name="Oval 6"/>
          <p:cNvSpPr/>
          <p:nvPr/>
        </p:nvSpPr>
        <p:spPr>
          <a:xfrm>
            <a:off x="5791200" y="4248150"/>
            <a:ext cx="457200" cy="45720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9" name="Straight Arrow Connector 8"/>
          <p:cNvCxnSpPr>
            <a:stCxn id="4" idx="7"/>
            <a:endCxn id="5" idx="3"/>
          </p:cNvCxnSpPr>
          <p:nvPr/>
        </p:nvCxnSpPr>
        <p:spPr>
          <a:xfrm flipV="1">
            <a:off x="3285845" y="3876395"/>
            <a:ext cx="641910" cy="43871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6"/>
            <a:endCxn id="6" idx="2"/>
          </p:cNvCxnSpPr>
          <p:nvPr/>
        </p:nvCxnSpPr>
        <p:spPr>
          <a:xfrm>
            <a:off x="4318000" y="3714750"/>
            <a:ext cx="508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5"/>
            <a:endCxn id="7" idx="1"/>
          </p:cNvCxnSpPr>
          <p:nvPr/>
        </p:nvCxnSpPr>
        <p:spPr>
          <a:xfrm>
            <a:off x="5216245" y="3876395"/>
            <a:ext cx="641910" cy="43871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6"/>
            <a:endCxn id="7" idx="2"/>
          </p:cNvCxnSpPr>
          <p:nvPr/>
        </p:nvCxnSpPr>
        <p:spPr>
          <a:xfrm>
            <a:off x="3352800" y="4476750"/>
            <a:ext cx="24384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276600" y="3726418"/>
            <a:ext cx="558800" cy="369332"/>
          </a:xfrm>
          <a:prstGeom prst="rect">
            <a:avLst/>
          </a:prstGeom>
          <a:noFill/>
        </p:spPr>
        <p:txBody>
          <a:bodyPr wrap="square" rtlCol="0">
            <a:spAutoFit/>
          </a:bodyPr>
          <a:lstStyle/>
          <a:p>
            <a:r>
              <a:rPr lang="en-US" b="1" dirty="0" smtClean="0"/>
              <a:t>1</a:t>
            </a:r>
            <a:endParaRPr lang="en-US" b="1" dirty="0"/>
          </a:p>
        </p:txBody>
      </p:sp>
      <p:sp>
        <p:nvSpPr>
          <p:cNvPr id="18" name="TextBox 17"/>
          <p:cNvSpPr txBox="1"/>
          <p:nvPr/>
        </p:nvSpPr>
        <p:spPr>
          <a:xfrm>
            <a:off x="5232400" y="3726418"/>
            <a:ext cx="558800" cy="369332"/>
          </a:xfrm>
          <a:prstGeom prst="rect">
            <a:avLst/>
          </a:prstGeom>
          <a:noFill/>
        </p:spPr>
        <p:txBody>
          <a:bodyPr wrap="square" rtlCol="0">
            <a:spAutoFit/>
          </a:bodyPr>
          <a:lstStyle/>
          <a:p>
            <a:pPr algn="r"/>
            <a:r>
              <a:rPr lang="en-US" b="1" dirty="0" smtClean="0"/>
              <a:t>1</a:t>
            </a:r>
            <a:endParaRPr lang="en-US" b="1" dirty="0"/>
          </a:p>
        </p:txBody>
      </p:sp>
      <p:sp>
        <p:nvSpPr>
          <p:cNvPr id="19" name="TextBox 18"/>
          <p:cNvSpPr txBox="1"/>
          <p:nvPr/>
        </p:nvSpPr>
        <p:spPr>
          <a:xfrm>
            <a:off x="4292600" y="3257550"/>
            <a:ext cx="558800" cy="369332"/>
          </a:xfrm>
          <a:prstGeom prst="rect">
            <a:avLst/>
          </a:prstGeom>
          <a:noFill/>
        </p:spPr>
        <p:txBody>
          <a:bodyPr wrap="square" rtlCol="0">
            <a:spAutoFit/>
          </a:bodyPr>
          <a:lstStyle/>
          <a:p>
            <a:pPr algn="ctr"/>
            <a:r>
              <a:rPr lang="en-US" b="1" dirty="0" smtClean="0"/>
              <a:t>1</a:t>
            </a:r>
            <a:endParaRPr lang="en-US" b="1" dirty="0"/>
          </a:p>
        </p:txBody>
      </p:sp>
      <p:sp>
        <p:nvSpPr>
          <p:cNvPr id="20" name="TextBox 19"/>
          <p:cNvSpPr txBox="1"/>
          <p:nvPr/>
        </p:nvSpPr>
        <p:spPr>
          <a:xfrm>
            <a:off x="4292600" y="4488418"/>
            <a:ext cx="558800" cy="369332"/>
          </a:xfrm>
          <a:prstGeom prst="rect">
            <a:avLst/>
          </a:prstGeom>
          <a:noFill/>
        </p:spPr>
        <p:txBody>
          <a:bodyPr wrap="square" rtlCol="0">
            <a:spAutoFit/>
          </a:bodyPr>
          <a:lstStyle/>
          <a:p>
            <a:pPr algn="ctr"/>
            <a:r>
              <a:rPr lang="en-US" b="1" dirty="0" smtClean="0"/>
              <a:t>100</a:t>
            </a:r>
            <a:endParaRPr lang="en-US" b="1" dirty="0"/>
          </a:p>
        </p:txBody>
      </p:sp>
      <p:cxnSp>
        <p:nvCxnSpPr>
          <p:cNvPr id="21" name="Straight Arrow Connector 20"/>
          <p:cNvCxnSpPr>
            <a:stCxn id="7" idx="7"/>
          </p:cNvCxnSpPr>
          <p:nvPr/>
        </p:nvCxnSpPr>
        <p:spPr>
          <a:xfrm flipV="1">
            <a:off x="6181445" y="3943350"/>
            <a:ext cx="371755" cy="37175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5"/>
          </p:cNvCxnSpPr>
          <p:nvPr/>
        </p:nvCxnSpPr>
        <p:spPr>
          <a:xfrm>
            <a:off x="6181445" y="4638395"/>
            <a:ext cx="362510" cy="37175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7" idx="6"/>
          </p:cNvCxnSpPr>
          <p:nvPr/>
        </p:nvCxnSpPr>
        <p:spPr>
          <a:xfrm>
            <a:off x="6248400" y="4476750"/>
            <a:ext cx="457200" cy="1166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528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Currently implemented for multicore only</a:t>
            </a:r>
          </a:p>
          <a:p>
            <a:pPr lvl="1"/>
            <a:r>
              <a:rPr lang="en-US" dirty="0" smtClean="0"/>
              <a:t>Shards statically assigned to cores</a:t>
            </a:r>
          </a:p>
          <a:p>
            <a:pPr lvl="1"/>
            <a:r>
              <a:rPr lang="en-US" dirty="0" smtClean="0"/>
              <a:t>Inter-shard communication implemented by passing pointers via concurrent queues</a:t>
            </a:r>
          </a:p>
          <a:p>
            <a:r>
              <a:rPr lang="en-US" dirty="0" smtClean="0"/>
              <a:t>Evaluated on a 48-core AMD </a:t>
            </a:r>
            <a:r>
              <a:rPr lang="en-US" dirty="0" err="1" smtClean="0"/>
              <a:t>Magny</a:t>
            </a:r>
            <a:r>
              <a:rPr lang="en-US" dirty="0" smtClean="0"/>
              <a:t> </a:t>
            </a:r>
            <a:r>
              <a:rPr lang="en-US" dirty="0" err="1" smtClean="0"/>
              <a:t>Cours</a:t>
            </a:r>
            <a:endParaRPr lang="en-US" dirty="0"/>
          </a:p>
        </p:txBody>
      </p:sp>
    </p:spTree>
    <p:extLst>
      <p:ext uri="{BB962C8B-B14F-4D97-AF65-F5344CB8AC3E}">
        <p14:creationId xmlns:p14="http://schemas.microsoft.com/office/powerpoint/2010/main" val="21040268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programs</a:t>
            </a:r>
            <a:endParaRPr lang="en-US" dirty="0"/>
          </a:p>
        </p:txBody>
      </p:sp>
      <p:sp>
        <p:nvSpPr>
          <p:cNvPr id="3" name="Content Placeholder 2"/>
          <p:cNvSpPr>
            <a:spLocks noGrp="1"/>
          </p:cNvSpPr>
          <p:nvPr>
            <p:ph sz="half" idx="1"/>
          </p:nvPr>
        </p:nvSpPr>
        <p:spPr/>
        <p:txBody>
          <a:bodyPr>
            <a:normAutofit fontScale="77500" lnSpcReduction="20000"/>
          </a:bodyPr>
          <a:lstStyle/>
          <a:p>
            <a:r>
              <a:rPr lang="en-US" b="1" dirty="0" smtClean="0"/>
              <a:t>Single-source </a:t>
            </a:r>
            <a:r>
              <a:rPr lang="en-US" b="1" dirty="0"/>
              <a:t>s</a:t>
            </a:r>
            <a:r>
              <a:rPr lang="en-US" b="1" dirty="0" smtClean="0"/>
              <a:t>hortest </a:t>
            </a:r>
            <a:r>
              <a:rPr lang="en-US" b="1" dirty="0"/>
              <a:t>p</a:t>
            </a:r>
            <a:r>
              <a:rPr lang="en-US" b="1" dirty="0" smtClean="0"/>
              <a:t>aths</a:t>
            </a:r>
          </a:p>
          <a:p>
            <a:pPr lvl="1"/>
            <a:r>
              <a:rPr lang="en-US" dirty="0" smtClean="0"/>
              <a:t>Synthetic graphs, 10 edges per node</a:t>
            </a:r>
          </a:p>
          <a:p>
            <a:r>
              <a:rPr lang="en-US" b="1" dirty="0" smtClean="0"/>
              <a:t>Connected components</a:t>
            </a:r>
          </a:p>
          <a:p>
            <a:pPr lvl="1"/>
            <a:r>
              <a:rPr lang="en-US" dirty="0" smtClean="0"/>
              <a:t>Uses </a:t>
            </a:r>
            <a:r>
              <a:rPr lang="en-US" dirty="0" err="1" smtClean="0">
                <a:latin typeface="Consolas" pitchFamily="49" charset="0"/>
                <a:cs typeface="Consolas" pitchFamily="49" charset="0"/>
              </a:rPr>
              <a:t>FixedPoint</a:t>
            </a:r>
            <a:r>
              <a:rPr lang="en-US" dirty="0" smtClean="0"/>
              <a:t> to repeatedly broadcast node names, keeping the minimum name seen</a:t>
            </a:r>
          </a:p>
          <a:p>
            <a:pPr lvl="1"/>
            <a:r>
              <a:rPr lang="en-US" dirty="0" smtClean="0"/>
              <a:t>Amazon product network graph, 400k nodes, 3.4m edges</a:t>
            </a:r>
          </a:p>
        </p:txBody>
      </p:sp>
      <p:sp>
        <p:nvSpPr>
          <p:cNvPr id="4" name="Content Placeholder 3"/>
          <p:cNvSpPr>
            <a:spLocks noGrp="1"/>
          </p:cNvSpPr>
          <p:nvPr>
            <p:ph sz="half" idx="2"/>
          </p:nvPr>
        </p:nvSpPr>
        <p:spPr/>
        <p:txBody>
          <a:bodyPr>
            <a:normAutofit fontScale="77500" lnSpcReduction="20000"/>
          </a:bodyPr>
          <a:lstStyle/>
          <a:p>
            <a:r>
              <a:rPr lang="en-US" b="1" dirty="0" smtClean="0"/>
              <a:t>Strongly </a:t>
            </a:r>
            <a:r>
              <a:rPr lang="en-US" b="1" dirty="0"/>
              <a:t>connected </a:t>
            </a:r>
            <a:r>
              <a:rPr lang="en-US" b="1" dirty="0" smtClean="0"/>
              <a:t>components</a:t>
            </a:r>
            <a:endParaRPr lang="en-US" b="1" dirty="0"/>
          </a:p>
          <a:p>
            <a:pPr lvl="1"/>
            <a:r>
              <a:rPr lang="en-US" dirty="0"/>
              <a:t>Invokes CC as a subroutine, contains a doubly-nested fixed point computation</a:t>
            </a:r>
          </a:p>
          <a:p>
            <a:pPr lvl="1"/>
            <a:r>
              <a:rPr lang="en-US" dirty="0"/>
              <a:t>Synthetic graphs, 2 edges per node</a:t>
            </a:r>
          </a:p>
          <a:p>
            <a:r>
              <a:rPr lang="en-US" b="1" dirty="0" smtClean="0"/>
              <a:t>Smith-Waterman</a:t>
            </a:r>
            <a:endParaRPr lang="en-US" b="1" dirty="0"/>
          </a:p>
          <a:p>
            <a:pPr lvl="1"/>
            <a:r>
              <a:rPr lang="en-US" dirty="0"/>
              <a:t>Dynamic programming algorithm for aligning 2 sequences</a:t>
            </a:r>
          </a:p>
          <a:p>
            <a:endParaRPr lang="en-US" dirty="0"/>
          </a:p>
        </p:txBody>
      </p:sp>
    </p:spTree>
    <p:extLst>
      <p:ext uri="{BB962C8B-B14F-4D97-AF65-F5344CB8AC3E}">
        <p14:creationId xmlns:p14="http://schemas.microsoft.com/office/powerpoint/2010/main" val="3470883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Some numbers</a:t>
            </a:r>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907128272"/>
              </p:ext>
            </p:extLst>
          </p:nvPr>
        </p:nvGraphicFramePr>
        <p:xfrm>
          <a:off x="990601" y="1771650"/>
          <a:ext cx="7162799" cy="2118360"/>
        </p:xfrm>
        <a:graphic>
          <a:graphicData uri="http://schemas.openxmlformats.org/drawingml/2006/table">
            <a:tbl>
              <a:tblPr firstRow="1" bandRow="1">
                <a:tableStyleId>{5C22544A-7EE6-4342-B048-85BDC9FD1C3A}</a:tableStyleId>
              </a:tblPr>
              <a:tblGrid>
                <a:gridCol w="1023257"/>
                <a:gridCol w="1023257"/>
                <a:gridCol w="1023257"/>
                <a:gridCol w="1023257"/>
                <a:gridCol w="1023257"/>
                <a:gridCol w="1023257"/>
                <a:gridCol w="1023257"/>
              </a:tblGrid>
              <a:tr h="685800">
                <a:tc>
                  <a:txBody>
                    <a:bodyPr/>
                    <a:lstStyle/>
                    <a:p>
                      <a:r>
                        <a:rPr lang="en-US" sz="1400" smtClean="0"/>
                        <a:t>Program</a:t>
                      </a:r>
                      <a:endParaRPr lang="en-US" sz="1400"/>
                    </a:p>
                  </a:txBody>
                  <a:tcPr marT="34290" marB="34290"/>
                </a:tc>
                <a:tc>
                  <a:txBody>
                    <a:bodyPr/>
                    <a:lstStyle/>
                    <a:p>
                      <a:r>
                        <a:rPr lang="en-US" sz="1400" smtClean="0"/>
                        <a:t>Edges</a:t>
                      </a:r>
                      <a:endParaRPr lang="en-US" sz="1400"/>
                    </a:p>
                  </a:txBody>
                  <a:tcPr marT="34290" marB="34290"/>
                </a:tc>
                <a:tc>
                  <a:txBody>
                    <a:bodyPr/>
                    <a:lstStyle/>
                    <a:p>
                      <a:r>
                        <a:rPr lang="en-US" sz="1400" smtClean="0"/>
                        <a:t>Running time (s)</a:t>
                      </a:r>
                    </a:p>
                    <a:p>
                      <a:r>
                        <a:rPr lang="en-US" sz="1400" smtClean="0"/>
                        <a:t>LINQ</a:t>
                      </a:r>
                      <a:endParaRPr lang="en-US" sz="1400"/>
                    </a:p>
                  </a:txBody>
                  <a:tcPr marT="34290" marB="34290"/>
                </a:tc>
                <a:tc>
                  <a:txBody>
                    <a:bodyPr/>
                    <a:lstStyle/>
                    <a:p>
                      <a:r>
                        <a:rPr lang="en-US" sz="1400" smtClean="0"/>
                        <a:t>Running time (s)</a:t>
                      </a:r>
                    </a:p>
                    <a:p>
                      <a:r>
                        <a:rPr lang="en-US" sz="1400" smtClean="0"/>
                        <a:t>Naiad</a:t>
                      </a:r>
                      <a:endParaRPr lang="en-US" sz="1400"/>
                    </a:p>
                  </a:txBody>
                  <a:tcPr marT="34290" marB="34290"/>
                </a:tc>
                <a:tc>
                  <a:txBody>
                    <a:bodyPr/>
                    <a:lstStyle/>
                    <a:p>
                      <a:r>
                        <a:rPr lang="en-US" sz="1400" smtClean="0"/>
                        <a:t>Memory (MB)</a:t>
                      </a:r>
                    </a:p>
                    <a:p>
                      <a:r>
                        <a:rPr lang="en-US" sz="1400" smtClean="0"/>
                        <a:t>LINQ</a:t>
                      </a:r>
                      <a:endParaRPr lang="en-US" sz="1400"/>
                    </a:p>
                  </a:txBody>
                  <a:tcPr marT="34290" marB="34290"/>
                </a:tc>
                <a:tc>
                  <a:txBody>
                    <a:bodyPr/>
                    <a:lstStyle/>
                    <a:p>
                      <a:r>
                        <a:rPr lang="en-US" sz="1400" smtClean="0"/>
                        <a:t>Memory (MB)</a:t>
                      </a:r>
                    </a:p>
                    <a:p>
                      <a:r>
                        <a:rPr lang="en-US" sz="1400" smtClean="0"/>
                        <a:t>Naiad </a:t>
                      </a:r>
                      <a:endParaRPr lang="en-US" sz="1400"/>
                    </a:p>
                  </a:txBody>
                  <a:tcPr marT="34290" marB="34290"/>
                </a:tc>
                <a:tc>
                  <a:txBody>
                    <a:bodyPr/>
                    <a:lstStyle/>
                    <a:p>
                      <a:r>
                        <a:rPr lang="en-US" sz="1400" smtClean="0"/>
                        <a:t>Updates (ms)</a:t>
                      </a:r>
                    </a:p>
                    <a:p>
                      <a:r>
                        <a:rPr lang="en-US" sz="1400" smtClean="0"/>
                        <a:t>Naiad</a:t>
                      </a:r>
                      <a:endParaRPr lang="en-US" sz="1400"/>
                    </a:p>
                  </a:txBody>
                  <a:tcPr marT="34290" marB="34290"/>
                </a:tc>
              </a:tr>
              <a:tr h="278130">
                <a:tc>
                  <a:txBody>
                    <a:bodyPr/>
                    <a:lstStyle/>
                    <a:p>
                      <a:r>
                        <a:rPr lang="en-US" sz="1400" smtClean="0"/>
                        <a:t>SSSP</a:t>
                      </a:r>
                      <a:endParaRPr lang="en-US" sz="1400"/>
                    </a:p>
                  </a:txBody>
                  <a:tcPr marT="34290" marB="34290"/>
                </a:tc>
                <a:tc>
                  <a:txBody>
                    <a:bodyPr/>
                    <a:lstStyle/>
                    <a:p>
                      <a:r>
                        <a:rPr lang="en-US" sz="1400" smtClean="0"/>
                        <a:t>1M</a:t>
                      </a:r>
                      <a:endParaRPr lang="en-US" sz="1400"/>
                    </a:p>
                  </a:txBody>
                  <a:tcPr marT="34290" marB="34290"/>
                </a:tc>
                <a:tc>
                  <a:txBody>
                    <a:bodyPr/>
                    <a:lstStyle/>
                    <a:p>
                      <a:pPr algn="r"/>
                      <a:r>
                        <a:rPr lang="en-US" sz="1400" smtClean="0"/>
                        <a:t>11.88</a:t>
                      </a:r>
                      <a:endParaRPr lang="en-US" sz="1400"/>
                    </a:p>
                  </a:txBody>
                  <a:tcPr marT="34290" marB="34290"/>
                </a:tc>
                <a:tc>
                  <a:txBody>
                    <a:bodyPr/>
                    <a:lstStyle/>
                    <a:p>
                      <a:pPr algn="r"/>
                      <a:r>
                        <a:rPr lang="en-US" sz="1400" smtClean="0"/>
                        <a:t>4.71</a:t>
                      </a:r>
                      <a:endParaRPr lang="en-US" sz="1400"/>
                    </a:p>
                  </a:txBody>
                  <a:tcPr marT="34290" marB="34290"/>
                </a:tc>
                <a:tc>
                  <a:txBody>
                    <a:bodyPr/>
                    <a:lstStyle/>
                    <a:p>
                      <a:pPr algn="r"/>
                      <a:r>
                        <a:rPr lang="en-US" sz="1400" smtClean="0"/>
                        <a:t>386</a:t>
                      </a:r>
                      <a:endParaRPr lang="en-US" sz="1400"/>
                    </a:p>
                  </a:txBody>
                  <a:tcPr marT="34290" marB="34290"/>
                </a:tc>
                <a:tc>
                  <a:txBody>
                    <a:bodyPr/>
                    <a:lstStyle/>
                    <a:p>
                      <a:pPr algn="r"/>
                      <a:r>
                        <a:rPr lang="en-US" sz="1400" smtClean="0"/>
                        <a:t>309</a:t>
                      </a:r>
                      <a:endParaRPr lang="en-US" sz="1400"/>
                    </a:p>
                  </a:txBody>
                  <a:tcPr marT="34290" marB="34290"/>
                </a:tc>
                <a:tc>
                  <a:txBody>
                    <a:bodyPr/>
                    <a:lstStyle/>
                    <a:p>
                      <a:pPr algn="r"/>
                      <a:r>
                        <a:rPr lang="en-US" sz="1400" smtClean="0"/>
                        <a:t>0.25</a:t>
                      </a:r>
                      <a:endParaRPr lang="en-US" sz="1400"/>
                    </a:p>
                  </a:txBody>
                  <a:tcPr marT="34290" marB="34290"/>
                </a:tc>
              </a:tr>
              <a:tr h="278130">
                <a:tc>
                  <a:txBody>
                    <a:bodyPr/>
                    <a:lstStyle/>
                    <a:p>
                      <a:r>
                        <a:rPr lang="en-US" sz="1400" smtClean="0"/>
                        <a:t>SSSP</a:t>
                      </a:r>
                      <a:endParaRPr lang="en-US" sz="1400"/>
                    </a:p>
                  </a:txBody>
                  <a:tcPr marT="34290" marB="34290"/>
                </a:tc>
                <a:tc>
                  <a:txBody>
                    <a:bodyPr/>
                    <a:lstStyle/>
                    <a:p>
                      <a:r>
                        <a:rPr lang="en-US" sz="1400" smtClean="0"/>
                        <a:t>10M</a:t>
                      </a:r>
                      <a:endParaRPr lang="en-US" sz="1400"/>
                    </a:p>
                  </a:txBody>
                  <a:tcPr marT="34290" marB="34290"/>
                </a:tc>
                <a:tc>
                  <a:txBody>
                    <a:bodyPr/>
                    <a:lstStyle/>
                    <a:p>
                      <a:pPr algn="r"/>
                      <a:r>
                        <a:rPr lang="en-US" sz="1400" smtClean="0"/>
                        <a:t>200.23</a:t>
                      </a:r>
                      <a:endParaRPr lang="en-US" sz="1400"/>
                    </a:p>
                  </a:txBody>
                  <a:tcPr marT="34290" marB="34290"/>
                </a:tc>
                <a:tc>
                  <a:txBody>
                    <a:bodyPr/>
                    <a:lstStyle/>
                    <a:p>
                      <a:pPr algn="r"/>
                      <a:r>
                        <a:rPr lang="en-US" sz="1400" smtClean="0"/>
                        <a:t>57.73</a:t>
                      </a:r>
                      <a:endParaRPr lang="en-US" sz="1400"/>
                    </a:p>
                  </a:txBody>
                  <a:tcPr marT="34290" marB="34290"/>
                </a:tc>
                <a:tc>
                  <a:txBody>
                    <a:bodyPr/>
                    <a:lstStyle/>
                    <a:p>
                      <a:pPr algn="r"/>
                      <a:r>
                        <a:rPr lang="en-US" sz="1400" smtClean="0"/>
                        <a:t>1,259</a:t>
                      </a:r>
                      <a:endParaRPr lang="en-US" sz="1400"/>
                    </a:p>
                  </a:txBody>
                  <a:tcPr marT="34290" marB="34290"/>
                </a:tc>
                <a:tc>
                  <a:txBody>
                    <a:bodyPr/>
                    <a:lstStyle/>
                    <a:p>
                      <a:pPr algn="r"/>
                      <a:r>
                        <a:rPr lang="en-US" sz="1400" smtClean="0"/>
                        <a:t>2,694</a:t>
                      </a:r>
                      <a:endParaRPr lang="en-US" sz="1400"/>
                    </a:p>
                  </a:txBody>
                  <a:tcPr marT="34290" marB="34290"/>
                </a:tc>
                <a:tc>
                  <a:txBody>
                    <a:bodyPr/>
                    <a:lstStyle/>
                    <a:p>
                      <a:pPr algn="r"/>
                      <a:r>
                        <a:rPr lang="en-US" sz="1400" smtClean="0"/>
                        <a:t>0.15</a:t>
                      </a:r>
                      <a:endParaRPr lang="en-US" sz="1400"/>
                    </a:p>
                  </a:txBody>
                  <a:tcPr marT="34290" marB="34290"/>
                </a:tc>
              </a:tr>
              <a:tr h="278130">
                <a:tc>
                  <a:txBody>
                    <a:bodyPr/>
                    <a:lstStyle/>
                    <a:p>
                      <a:r>
                        <a:rPr lang="en-US" sz="1400" smtClean="0"/>
                        <a:t>SCC</a:t>
                      </a:r>
                      <a:endParaRPr lang="en-US" sz="1400"/>
                    </a:p>
                  </a:txBody>
                  <a:tcPr marT="34290" marB="34290"/>
                </a:tc>
                <a:tc>
                  <a:txBody>
                    <a:bodyPr/>
                    <a:lstStyle/>
                    <a:p>
                      <a:r>
                        <a:rPr lang="en-US" sz="1400" smtClean="0"/>
                        <a:t>200K</a:t>
                      </a:r>
                      <a:endParaRPr lang="en-US" sz="1400"/>
                    </a:p>
                  </a:txBody>
                  <a:tcPr marT="34290" marB="34290"/>
                </a:tc>
                <a:tc>
                  <a:txBody>
                    <a:bodyPr/>
                    <a:lstStyle/>
                    <a:p>
                      <a:pPr algn="r"/>
                      <a:r>
                        <a:rPr lang="en-US" sz="1400" smtClean="0"/>
                        <a:t>30.56</a:t>
                      </a:r>
                      <a:endParaRPr lang="en-US" sz="1400"/>
                    </a:p>
                  </a:txBody>
                  <a:tcPr marT="34290" marB="34290"/>
                </a:tc>
                <a:tc>
                  <a:txBody>
                    <a:bodyPr/>
                    <a:lstStyle/>
                    <a:p>
                      <a:pPr algn="r"/>
                      <a:r>
                        <a:rPr lang="en-US" sz="1400" smtClean="0"/>
                        <a:t>4.36</a:t>
                      </a:r>
                      <a:endParaRPr lang="en-US" sz="1400"/>
                    </a:p>
                  </a:txBody>
                  <a:tcPr marT="34290" marB="34290"/>
                </a:tc>
                <a:tc>
                  <a:txBody>
                    <a:bodyPr/>
                    <a:lstStyle/>
                    <a:p>
                      <a:pPr algn="r"/>
                      <a:r>
                        <a:rPr lang="en-US" sz="1400" smtClean="0"/>
                        <a:t>99</a:t>
                      </a:r>
                      <a:endParaRPr lang="en-US" sz="1400"/>
                    </a:p>
                  </a:txBody>
                  <a:tcPr marT="34290" marB="34290"/>
                </a:tc>
                <a:tc>
                  <a:txBody>
                    <a:bodyPr/>
                    <a:lstStyle/>
                    <a:p>
                      <a:pPr algn="r"/>
                      <a:r>
                        <a:rPr lang="en-US" sz="1400" smtClean="0"/>
                        <a:t>480</a:t>
                      </a:r>
                      <a:endParaRPr lang="en-US" sz="1400"/>
                    </a:p>
                  </a:txBody>
                  <a:tcPr marT="34290" marB="34290"/>
                </a:tc>
                <a:tc>
                  <a:txBody>
                    <a:bodyPr/>
                    <a:lstStyle/>
                    <a:p>
                      <a:pPr algn="r"/>
                      <a:r>
                        <a:rPr lang="en-US" sz="1400" smtClean="0"/>
                        <a:t>1.12</a:t>
                      </a:r>
                      <a:endParaRPr lang="en-US" sz="1400"/>
                    </a:p>
                  </a:txBody>
                  <a:tcPr marT="34290" marB="34290"/>
                </a:tc>
              </a:tr>
              <a:tr h="278130">
                <a:tc>
                  <a:txBody>
                    <a:bodyPr/>
                    <a:lstStyle/>
                    <a:p>
                      <a:r>
                        <a:rPr lang="en-US" sz="1400" smtClean="0"/>
                        <a:t>SCC</a:t>
                      </a:r>
                      <a:endParaRPr lang="en-US" sz="1400"/>
                    </a:p>
                  </a:txBody>
                  <a:tcPr marT="34290" marB="34290"/>
                </a:tc>
                <a:tc>
                  <a:txBody>
                    <a:bodyPr/>
                    <a:lstStyle/>
                    <a:p>
                      <a:r>
                        <a:rPr lang="en-US" sz="1400" smtClean="0"/>
                        <a:t>2M</a:t>
                      </a:r>
                      <a:endParaRPr lang="en-US" sz="1400"/>
                    </a:p>
                  </a:txBody>
                  <a:tcPr marT="34290" marB="34290"/>
                </a:tc>
                <a:tc>
                  <a:txBody>
                    <a:bodyPr/>
                    <a:lstStyle/>
                    <a:p>
                      <a:pPr algn="r"/>
                      <a:r>
                        <a:rPr lang="en-US" sz="1400" smtClean="0"/>
                        <a:t>594.44</a:t>
                      </a:r>
                      <a:endParaRPr lang="en-US" sz="1400"/>
                    </a:p>
                  </a:txBody>
                  <a:tcPr marT="34290" marB="34290"/>
                </a:tc>
                <a:tc>
                  <a:txBody>
                    <a:bodyPr/>
                    <a:lstStyle/>
                    <a:p>
                      <a:pPr algn="r"/>
                      <a:r>
                        <a:rPr lang="en-US" sz="1400" smtClean="0"/>
                        <a:t>51.84</a:t>
                      </a:r>
                      <a:endParaRPr lang="en-US" sz="1400"/>
                    </a:p>
                  </a:txBody>
                  <a:tcPr marT="34290" marB="34290"/>
                </a:tc>
                <a:tc>
                  <a:txBody>
                    <a:bodyPr/>
                    <a:lstStyle/>
                    <a:p>
                      <a:pPr algn="r"/>
                      <a:r>
                        <a:rPr lang="en-US" sz="1400" smtClean="0"/>
                        <a:t>514</a:t>
                      </a:r>
                      <a:endParaRPr lang="en-US" sz="1400"/>
                    </a:p>
                  </a:txBody>
                  <a:tcPr marT="34290" marB="34290"/>
                </a:tc>
                <a:tc>
                  <a:txBody>
                    <a:bodyPr/>
                    <a:lstStyle/>
                    <a:p>
                      <a:pPr algn="r"/>
                      <a:r>
                        <a:rPr lang="en-US" sz="1400" smtClean="0"/>
                        <a:t>3,427</a:t>
                      </a:r>
                      <a:endParaRPr lang="en-US" sz="1400"/>
                    </a:p>
                  </a:txBody>
                  <a:tcPr marT="34290" marB="34290"/>
                </a:tc>
                <a:tc>
                  <a:txBody>
                    <a:bodyPr/>
                    <a:lstStyle/>
                    <a:p>
                      <a:pPr algn="r"/>
                      <a:r>
                        <a:rPr lang="en-US" sz="1400" smtClean="0"/>
                        <a:t>8.79</a:t>
                      </a:r>
                      <a:endParaRPr lang="en-US" sz="1400"/>
                    </a:p>
                  </a:txBody>
                  <a:tcPr marT="34290" marB="34290"/>
                </a:tc>
              </a:tr>
              <a:tr h="278130">
                <a:tc>
                  <a:txBody>
                    <a:bodyPr/>
                    <a:lstStyle/>
                    <a:p>
                      <a:r>
                        <a:rPr lang="en-US" sz="1400" smtClean="0"/>
                        <a:t>CC</a:t>
                      </a:r>
                      <a:endParaRPr lang="en-US" sz="1400"/>
                    </a:p>
                  </a:txBody>
                  <a:tcPr marT="34290" marB="34290"/>
                </a:tc>
                <a:tc>
                  <a:txBody>
                    <a:bodyPr/>
                    <a:lstStyle/>
                    <a:p>
                      <a:r>
                        <a:rPr lang="en-US" sz="1400" smtClean="0"/>
                        <a:t>3.4M</a:t>
                      </a:r>
                      <a:endParaRPr lang="en-US" sz="1400"/>
                    </a:p>
                  </a:txBody>
                  <a:tcPr marT="34290" marB="34290"/>
                </a:tc>
                <a:tc>
                  <a:txBody>
                    <a:bodyPr/>
                    <a:lstStyle/>
                    <a:p>
                      <a:pPr algn="r"/>
                      <a:r>
                        <a:rPr lang="en-US" sz="1400" smtClean="0"/>
                        <a:t>66.81</a:t>
                      </a:r>
                      <a:endParaRPr lang="en-US" sz="1400"/>
                    </a:p>
                  </a:txBody>
                  <a:tcPr marT="34290" marB="34290"/>
                </a:tc>
                <a:tc>
                  <a:txBody>
                    <a:bodyPr/>
                    <a:lstStyle/>
                    <a:p>
                      <a:pPr algn="r"/>
                      <a:r>
                        <a:rPr lang="en-US" sz="1400" smtClean="0"/>
                        <a:t>9.90</a:t>
                      </a:r>
                      <a:endParaRPr lang="en-US" sz="1400"/>
                    </a:p>
                  </a:txBody>
                  <a:tcPr marT="34290" marB="34290"/>
                </a:tc>
                <a:tc>
                  <a:txBody>
                    <a:bodyPr/>
                    <a:lstStyle/>
                    <a:p>
                      <a:pPr algn="r"/>
                      <a:r>
                        <a:rPr lang="en-US" sz="1400" smtClean="0"/>
                        <a:t>1,124</a:t>
                      </a:r>
                      <a:endParaRPr lang="en-US" sz="1400"/>
                    </a:p>
                  </a:txBody>
                  <a:tcPr marT="34290" marB="34290"/>
                </a:tc>
                <a:tc>
                  <a:txBody>
                    <a:bodyPr/>
                    <a:lstStyle/>
                    <a:p>
                      <a:pPr algn="r"/>
                      <a:r>
                        <a:rPr lang="en-US" sz="1400" smtClean="0"/>
                        <a:t>985</a:t>
                      </a:r>
                      <a:endParaRPr lang="en-US" sz="1400"/>
                    </a:p>
                  </a:txBody>
                  <a:tcPr marT="34290" marB="34290"/>
                </a:tc>
                <a:tc>
                  <a:txBody>
                    <a:bodyPr/>
                    <a:lstStyle/>
                    <a:p>
                      <a:pPr algn="r"/>
                      <a:r>
                        <a:rPr lang="en-US" sz="1400" smtClean="0"/>
                        <a:t>0.49</a:t>
                      </a:r>
                      <a:endParaRPr lang="en-US" sz="1400"/>
                    </a:p>
                  </a:txBody>
                  <a:tcPr marT="34290" marB="34290"/>
                </a:tc>
              </a:tr>
            </a:tbl>
          </a:graphicData>
        </a:graphic>
      </p:graphicFrame>
      <p:sp>
        <p:nvSpPr>
          <p:cNvPr id="5" name="TextBox 4"/>
          <p:cNvSpPr txBox="1"/>
          <p:nvPr/>
        </p:nvSpPr>
        <p:spPr>
          <a:xfrm>
            <a:off x="914400" y="1123950"/>
            <a:ext cx="7162800" cy="400110"/>
          </a:xfrm>
          <a:prstGeom prst="rect">
            <a:avLst/>
          </a:prstGeom>
          <a:noFill/>
        </p:spPr>
        <p:txBody>
          <a:bodyPr wrap="square" rtlCol="0">
            <a:spAutoFit/>
          </a:bodyPr>
          <a:lstStyle/>
          <a:p>
            <a:r>
              <a:rPr lang="en-US" sz="2000" dirty="0" smtClean="0"/>
              <a:t>Comparing Naiad with LINQ on single-threaded executions:</a:t>
            </a:r>
            <a:endParaRPr lang="en-US" sz="2000" dirty="0"/>
          </a:p>
        </p:txBody>
      </p:sp>
      <p:sp>
        <p:nvSpPr>
          <p:cNvPr id="6" name="Rectangular Callout 5"/>
          <p:cNvSpPr/>
          <p:nvPr/>
        </p:nvSpPr>
        <p:spPr>
          <a:xfrm>
            <a:off x="685800" y="4400550"/>
            <a:ext cx="1295400" cy="514350"/>
          </a:xfrm>
          <a:prstGeom prst="wedgeRectCallout">
            <a:avLst>
              <a:gd name="adj1" fmla="val 207895"/>
              <a:gd name="adj2" fmla="val -155588"/>
            </a:avLst>
          </a:prstGeom>
          <a:solidFill>
            <a:schemeClr val="accent3"/>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solidFill>
                  <a:schemeClr val="tx1"/>
                </a:solidFill>
              </a:rPr>
              <a:t>Naiad is a lot faster...</a:t>
            </a:r>
            <a:endParaRPr lang="en-US">
              <a:solidFill>
                <a:schemeClr val="tx1"/>
              </a:solidFill>
            </a:endParaRPr>
          </a:p>
        </p:txBody>
      </p:sp>
      <p:sp>
        <p:nvSpPr>
          <p:cNvPr id="7" name="Rectangular Callout 6"/>
          <p:cNvSpPr/>
          <p:nvPr/>
        </p:nvSpPr>
        <p:spPr>
          <a:xfrm>
            <a:off x="6324600" y="4312832"/>
            <a:ext cx="2133600" cy="685800"/>
          </a:xfrm>
          <a:prstGeom prst="wedgeRectCallout">
            <a:avLst>
              <a:gd name="adj1" fmla="val -23912"/>
              <a:gd name="adj2" fmla="val -115019"/>
            </a:avLst>
          </a:prstGeom>
          <a:solidFill>
            <a:schemeClr val="accent6"/>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...but memory footprint is greater</a:t>
            </a:r>
            <a:endParaRPr lang="en-US" dirty="0">
              <a:solidFill>
                <a:schemeClr val="tx1"/>
              </a:solidFill>
            </a:endParaRPr>
          </a:p>
        </p:txBody>
      </p:sp>
      <p:sp>
        <p:nvSpPr>
          <p:cNvPr id="8" name="Oval 7"/>
          <p:cNvSpPr/>
          <p:nvPr/>
        </p:nvSpPr>
        <p:spPr>
          <a:xfrm>
            <a:off x="3124200" y="3238500"/>
            <a:ext cx="2133600" cy="40005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0" y="3238500"/>
            <a:ext cx="1981200" cy="400050"/>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1861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Scaling</a:t>
            </a:r>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085850"/>
            <a:ext cx="85725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91592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with </a:t>
            </a:r>
            <a:r>
              <a:rPr lang="en-US" dirty="0" err="1" smtClean="0"/>
              <a:t>OpenMP</a:t>
            </a:r>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 y="1085850"/>
            <a:ext cx="8572500" cy="3429000"/>
          </a:xfrm>
          <a:prstGeom prst="rect">
            <a:avLst/>
          </a:prstGeom>
        </p:spPr>
      </p:pic>
    </p:spTree>
    <p:extLst>
      <p:ext uri="{BB962C8B-B14F-4D97-AF65-F5344CB8AC3E}">
        <p14:creationId xmlns:p14="http://schemas.microsoft.com/office/powerpoint/2010/main" val="32043244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Bellman-Ford using OpenMP</a:t>
            </a:r>
            <a:endParaRPr lang="en-US"/>
          </a:p>
        </p:txBody>
      </p:sp>
      <p:sp>
        <p:nvSpPr>
          <p:cNvPr id="3" name="Rectangle 2"/>
          <p:cNvSpPr/>
          <p:nvPr/>
        </p:nvSpPr>
        <p:spPr>
          <a:xfrm>
            <a:off x="1866900" y="1085850"/>
            <a:ext cx="5410200" cy="3816429"/>
          </a:xfrm>
          <a:prstGeom prst="rect">
            <a:avLst/>
          </a:prstGeom>
        </p:spPr>
        <p:txBody>
          <a:bodyPr wrap="square">
            <a:spAutoFit/>
          </a:bodyPr>
          <a:lstStyle/>
          <a:p>
            <a:r>
              <a:rPr lang="en-US" sz="1100" b="1" dirty="0" smtClean="0">
                <a:solidFill>
                  <a:schemeClr val="accent1"/>
                </a:solidFill>
                <a:latin typeface="Consolas" pitchFamily="49" charset="0"/>
                <a:cs typeface="Consolas" pitchFamily="49" charset="0"/>
              </a:rPr>
              <a:t>while</a:t>
            </a:r>
            <a:r>
              <a:rPr lang="en-US" sz="1100" dirty="0" smtClean="0">
                <a:latin typeface="Consolas" pitchFamily="49" charset="0"/>
                <a:cs typeface="Consolas" pitchFamily="49" charset="0"/>
              </a:rPr>
              <a:t> </a:t>
            </a:r>
            <a:r>
              <a:rPr lang="en-US" sz="1100" dirty="0">
                <a:latin typeface="Consolas" pitchFamily="49" charset="0"/>
                <a:cs typeface="Consolas" pitchFamily="49" charset="0"/>
              </a:rPr>
              <a:t>(!done</a:t>
            </a:r>
            <a:r>
              <a:rPr lang="en-US" sz="1100" dirty="0" smtClean="0">
                <a:latin typeface="Consolas" pitchFamily="49" charset="0"/>
                <a:cs typeface="Consolas" pitchFamily="49" charset="0"/>
              </a:rPr>
              <a:t>) {</a:t>
            </a: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done </a:t>
            </a:r>
            <a:r>
              <a:rPr lang="en-US" sz="1100" dirty="0">
                <a:latin typeface="Consolas" pitchFamily="49" charset="0"/>
                <a:cs typeface="Consolas" pitchFamily="49" charset="0"/>
              </a:rPr>
              <a:t>= true</a:t>
            </a:r>
            <a:r>
              <a:rPr lang="en-US" sz="1100" dirty="0" smtClean="0">
                <a:latin typeface="Consolas" pitchFamily="49" charset="0"/>
                <a:cs typeface="Consolas" pitchFamily="49" charset="0"/>
              </a:rPr>
              <a:t>;</a:t>
            </a:r>
          </a:p>
          <a:p>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a:t>
            </a:r>
            <a:r>
              <a:rPr lang="en-US" sz="1100" b="1" dirty="0" smtClean="0">
                <a:latin typeface="Consolas" pitchFamily="49" charset="0"/>
                <a:cs typeface="Consolas" pitchFamily="49" charset="0"/>
              </a:rPr>
              <a:t>#</a:t>
            </a:r>
            <a:r>
              <a:rPr lang="en-US" sz="1100" b="1" dirty="0">
                <a:latin typeface="Consolas" pitchFamily="49" charset="0"/>
                <a:cs typeface="Consolas" pitchFamily="49" charset="0"/>
              </a:rPr>
              <a:t>pragma </a:t>
            </a:r>
            <a:r>
              <a:rPr lang="en-US" sz="1100" dirty="0" err="1">
                <a:latin typeface="Consolas" pitchFamily="49" charset="0"/>
                <a:cs typeface="Consolas" pitchFamily="49" charset="0"/>
              </a:rPr>
              <a:t>omp</a:t>
            </a:r>
            <a:r>
              <a:rPr lang="en-US" sz="1100" dirty="0">
                <a:latin typeface="Consolas" pitchFamily="49" charset="0"/>
                <a:cs typeface="Consolas" pitchFamily="49" charset="0"/>
              </a:rPr>
              <a:t> parallel for </a:t>
            </a:r>
            <a:r>
              <a:rPr lang="en-US" sz="1100" dirty="0" err="1">
                <a:latin typeface="Consolas" pitchFamily="49" charset="0"/>
                <a:cs typeface="Consolas" pitchFamily="49" charset="0"/>
              </a:rPr>
              <a:t>num_threads</a:t>
            </a:r>
            <a:r>
              <a:rPr lang="en-US" sz="1100" dirty="0">
                <a:latin typeface="Consolas" pitchFamily="49" charset="0"/>
                <a:cs typeface="Consolas" pitchFamily="49" charset="0"/>
              </a:rPr>
              <a:t>(</a:t>
            </a:r>
            <a:r>
              <a:rPr lang="en-US" sz="1100" dirty="0" err="1">
                <a:latin typeface="Consolas" pitchFamily="49" charset="0"/>
                <a:cs typeface="Consolas" pitchFamily="49" charset="0"/>
              </a:rPr>
              <a:t>numthreads</a:t>
            </a:r>
            <a:r>
              <a:rPr lang="en-US" sz="1100" dirty="0">
                <a:latin typeface="Consolas" pitchFamily="49" charset="0"/>
                <a:cs typeface="Consolas" pitchFamily="49" charset="0"/>
              </a:rPr>
              <a:t>)</a:t>
            </a:r>
          </a:p>
          <a:p>
            <a:r>
              <a:rPr lang="en-US" sz="1100" dirty="0" smtClean="0">
                <a:latin typeface="Consolas" pitchFamily="49" charset="0"/>
                <a:cs typeface="Consolas" pitchFamily="49" charset="0"/>
              </a:rPr>
              <a:t>    </a:t>
            </a:r>
            <a:r>
              <a:rPr lang="en-US" sz="1100" b="1" dirty="0" smtClean="0">
                <a:solidFill>
                  <a:schemeClr val="accent1"/>
                </a:solidFill>
                <a:latin typeface="Consolas" pitchFamily="49" charset="0"/>
                <a:cs typeface="Consolas" pitchFamily="49" charset="0"/>
              </a:rPr>
              <a:t>for</a:t>
            </a:r>
            <a:r>
              <a:rPr lang="en-US" sz="1100" dirty="0" smtClean="0">
                <a:solidFill>
                  <a:schemeClr val="accent1"/>
                </a:solidFill>
                <a:latin typeface="Consolas" pitchFamily="49" charset="0"/>
                <a:cs typeface="Consolas" pitchFamily="49" charset="0"/>
              </a:rPr>
              <a:t> </a:t>
            </a:r>
            <a:r>
              <a:rPr lang="en-US" sz="1100" dirty="0">
                <a:latin typeface="Consolas" pitchFamily="49" charset="0"/>
                <a:cs typeface="Consolas" pitchFamily="49" charset="0"/>
              </a:rPr>
              <a:t>(</a:t>
            </a:r>
            <a:r>
              <a:rPr lang="en-US" sz="1100" dirty="0" err="1">
                <a:latin typeface="Consolas" pitchFamily="49" charset="0"/>
                <a:cs typeface="Consolas" pitchFamily="49" charset="0"/>
              </a:rPr>
              <a:t>int</a:t>
            </a:r>
            <a:r>
              <a:rPr lang="en-US" sz="1100" dirty="0">
                <a:latin typeface="Consolas" pitchFamily="49" charset="0"/>
                <a:cs typeface="Consolas" pitchFamily="49" charset="0"/>
              </a:rPr>
              <a:t> </a:t>
            </a:r>
            <a:r>
              <a:rPr lang="en-US" sz="1100" dirty="0" err="1">
                <a:latin typeface="Consolas" pitchFamily="49" charset="0"/>
                <a:cs typeface="Consolas" pitchFamily="49" charset="0"/>
              </a:rPr>
              <a:t>i</a:t>
            </a:r>
            <a:r>
              <a:rPr lang="en-US" sz="1100" dirty="0">
                <a:latin typeface="Consolas" pitchFamily="49" charset="0"/>
                <a:cs typeface="Consolas" pitchFamily="49" charset="0"/>
              </a:rPr>
              <a:t>=0; </a:t>
            </a:r>
            <a:r>
              <a:rPr lang="en-US" sz="1100" dirty="0" err="1">
                <a:latin typeface="Consolas" pitchFamily="49" charset="0"/>
                <a:cs typeface="Consolas" pitchFamily="49" charset="0"/>
              </a:rPr>
              <a:t>i</a:t>
            </a:r>
            <a:r>
              <a:rPr lang="en-US" sz="1100" dirty="0">
                <a:latin typeface="Consolas" pitchFamily="49" charset="0"/>
                <a:cs typeface="Consolas" pitchFamily="49" charset="0"/>
              </a:rPr>
              <a:t>&lt;</a:t>
            </a:r>
            <a:r>
              <a:rPr lang="en-US" sz="1100" dirty="0" err="1">
                <a:latin typeface="Consolas" pitchFamily="49" charset="0"/>
                <a:cs typeface="Consolas" pitchFamily="49" charset="0"/>
              </a:rPr>
              <a:t>numedges</a:t>
            </a:r>
            <a:r>
              <a:rPr lang="en-US" sz="1100" dirty="0">
                <a:latin typeface="Consolas" pitchFamily="49" charset="0"/>
                <a:cs typeface="Consolas" pitchFamily="49" charset="0"/>
              </a:rPr>
              <a:t>; </a:t>
            </a:r>
            <a:r>
              <a:rPr lang="en-US" sz="1100" dirty="0" err="1">
                <a:latin typeface="Consolas" pitchFamily="49" charset="0"/>
                <a:cs typeface="Consolas" pitchFamily="49" charset="0"/>
              </a:rPr>
              <a:t>i</a:t>
            </a:r>
            <a:r>
              <a:rPr lang="en-US" sz="1100" dirty="0" smtClean="0">
                <a:latin typeface="Consolas" pitchFamily="49" charset="0"/>
                <a:cs typeface="Consolas" pitchFamily="49" charset="0"/>
              </a:rPr>
              <a:t>++) {</a:t>
            </a:r>
          </a:p>
          <a:p>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edge *</a:t>
            </a:r>
            <a:r>
              <a:rPr lang="en-US" sz="1100" dirty="0" err="1" smtClean="0">
                <a:latin typeface="Consolas" pitchFamily="49" charset="0"/>
                <a:cs typeface="Consolas" pitchFamily="49" charset="0"/>
              </a:rPr>
              <a:t>uv</a:t>
            </a:r>
            <a:r>
              <a:rPr lang="en-US" sz="1100" dirty="0" smtClean="0">
                <a:latin typeface="Consolas" pitchFamily="49" charset="0"/>
                <a:cs typeface="Consolas" pitchFamily="49" charset="0"/>
              </a:rPr>
              <a:t> </a:t>
            </a:r>
            <a:r>
              <a:rPr lang="en-US" sz="1100" dirty="0">
                <a:latin typeface="Consolas" pitchFamily="49" charset="0"/>
                <a:cs typeface="Consolas" pitchFamily="49" charset="0"/>
              </a:rPr>
              <a:t>= &amp;edges[</a:t>
            </a:r>
            <a:r>
              <a:rPr lang="en-US" sz="1100" dirty="0" err="1">
                <a:latin typeface="Consolas" pitchFamily="49" charset="0"/>
                <a:cs typeface="Consolas" pitchFamily="49" charset="0"/>
              </a:rPr>
              <a:t>i</a:t>
            </a:r>
            <a:r>
              <a:rPr lang="en-US" sz="1100" dirty="0" smtClean="0">
                <a:latin typeface="Consolas" pitchFamily="49" charset="0"/>
                <a:cs typeface="Consolas" pitchFamily="49" charset="0"/>
              </a:rPr>
              <a:t>];       </a:t>
            </a:r>
            <a:r>
              <a:rPr lang="en-US" sz="1100" dirty="0" smtClean="0">
                <a:solidFill>
                  <a:schemeClr val="accent3"/>
                </a:solidFill>
                <a:latin typeface="Consolas" pitchFamily="49" charset="0"/>
                <a:cs typeface="Consolas" pitchFamily="49" charset="0"/>
              </a:rPr>
              <a:t>// next edge</a:t>
            </a:r>
            <a:endParaRPr lang="en-US" sz="1100" dirty="0">
              <a:solidFill>
                <a:schemeClr val="accent3"/>
              </a:solidFill>
              <a:latin typeface="Consolas" pitchFamily="49" charset="0"/>
              <a:cs typeface="Consolas" pitchFamily="49" charset="0"/>
            </a:endParaRPr>
          </a:p>
          <a:p>
            <a:r>
              <a:rPr lang="en-US" sz="1100" dirty="0" smtClean="0">
                <a:latin typeface="Consolas" pitchFamily="49" charset="0"/>
                <a:cs typeface="Consolas" pitchFamily="49" charset="0"/>
              </a:rPr>
              <a:t>        node *u </a:t>
            </a:r>
            <a:r>
              <a:rPr lang="en-US" sz="1100" dirty="0">
                <a:latin typeface="Consolas" pitchFamily="49" charset="0"/>
                <a:cs typeface="Consolas" pitchFamily="49" charset="0"/>
              </a:rPr>
              <a:t>= &amp;nodes[</a:t>
            </a:r>
            <a:r>
              <a:rPr lang="en-US" sz="1100" dirty="0" err="1">
                <a:latin typeface="Consolas" pitchFamily="49" charset="0"/>
                <a:cs typeface="Consolas" pitchFamily="49" charset="0"/>
              </a:rPr>
              <a:t>uv</a:t>
            </a:r>
            <a:r>
              <a:rPr lang="en-US" sz="1100" dirty="0">
                <a:latin typeface="Consolas" pitchFamily="49" charset="0"/>
                <a:cs typeface="Consolas" pitchFamily="49" charset="0"/>
              </a:rPr>
              <a:t>-&gt;u</a:t>
            </a:r>
            <a:r>
              <a:rPr lang="en-US" sz="1100" dirty="0" smtClean="0">
                <a:latin typeface="Consolas" pitchFamily="49" charset="0"/>
                <a:cs typeface="Consolas" pitchFamily="49" charset="0"/>
              </a:rPr>
              <a:t>];    </a:t>
            </a:r>
            <a:r>
              <a:rPr lang="en-US" sz="1100" dirty="0" smtClean="0">
                <a:solidFill>
                  <a:schemeClr val="accent3"/>
                </a:solidFill>
                <a:latin typeface="Consolas" pitchFamily="49" charset="0"/>
                <a:cs typeface="Consolas" pitchFamily="49" charset="0"/>
              </a:rPr>
              <a:t>// source node</a:t>
            </a:r>
            <a:endParaRPr lang="en-US" sz="1100" dirty="0">
              <a:solidFill>
                <a:schemeClr val="accent3"/>
              </a:solidFill>
              <a:latin typeface="Consolas" pitchFamily="49" charset="0"/>
              <a:cs typeface="Consolas" pitchFamily="49" charset="0"/>
            </a:endParaRPr>
          </a:p>
          <a:p>
            <a:r>
              <a:rPr lang="en-US" sz="1100" dirty="0" smtClean="0">
                <a:latin typeface="Consolas" pitchFamily="49" charset="0"/>
                <a:cs typeface="Consolas" pitchFamily="49" charset="0"/>
              </a:rPr>
              <a:t>        node *v </a:t>
            </a:r>
            <a:r>
              <a:rPr lang="en-US" sz="1100" dirty="0">
                <a:latin typeface="Consolas" pitchFamily="49" charset="0"/>
                <a:cs typeface="Consolas" pitchFamily="49" charset="0"/>
              </a:rPr>
              <a:t>= &amp;nodes[</a:t>
            </a:r>
            <a:r>
              <a:rPr lang="en-US" sz="1100" dirty="0" err="1">
                <a:latin typeface="Consolas" pitchFamily="49" charset="0"/>
                <a:cs typeface="Consolas" pitchFamily="49" charset="0"/>
              </a:rPr>
              <a:t>uv</a:t>
            </a:r>
            <a:r>
              <a:rPr lang="en-US" sz="1100" dirty="0">
                <a:latin typeface="Consolas" pitchFamily="49" charset="0"/>
                <a:cs typeface="Consolas" pitchFamily="49" charset="0"/>
              </a:rPr>
              <a:t>-&gt;v</a:t>
            </a:r>
            <a:r>
              <a:rPr lang="en-US" sz="1100" dirty="0" smtClean="0">
                <a:latin typeface="Consolas" pitchFamily="49" charset="0"/>
                <a:cs typeface="Consolas" pitchFamily="49" charset="0"/>
              </a:rPr>
              <a:t>];    </a:t>
            </a:r>
            <a:r>
              <a:rPr lang="en-US" sz="1100" dirty="0" smtClean="0">
                <a:solidFill>
                  <a:schemeClr val="accent3"/>
                </a:solidFill>
                <a:latin typeface="Consolas" pitchFamily="49" charset="0"/>
                <a:cs typeface="Consolas" pitchFamily="49" charset="0"/>
              </a:rPr>
              <a:t>// destination node</a:t>
            </a:r>
            <a:endParaRPr lang="en-US" sz="1100" dirty="0">
              <a:solidFill>
                <a:schemeClr val="accent3"/>
              </a:solidFill>
              <a:latin typeface="Consolas" pitchFamily="49" charset="0"/>
              <a:cs typeface="Consolas" pitchFamily="49" charset="0"/>
            </a:endParaRPr>
          </a:p>
          <a:p>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        </a:t>
            </a:r>
            <a:r>
              <a:rPr lang="en-US" sz="1100" b="1" dirty="0" smtClean="0">
                <a:solidFill>
                  <a:schemeClr val="accent1"/>
                </a:solidFill>
                <a:latin typeface="Consolas" pitchFamily="49" charset="0"/>
                <a:cs typeface="Consolas" pitchFamily="49" charset="0"/>
              </a:rPr>
              <a:t>long</a:t>
            </a:r>
            <a:r>
              <a:rPr lang="en-US" sz="1100" dirty="0" smtClean="0">
                <a:latin typeface="Consolas" pitchFamily="49" charset="0"/>
                <a:cs typeface="Consolas" pitchFamily="49" charset="0"/>
              </a:rPr>
              <a:t> </a:t>
            </a:r>
            <a:r>
              <a:rPr lang="pl-PL" sz="1100" dirty="0" smtClean="0">
                <a:latin typeface="Consolas" pitchFamily="49" charset="0"/>
                <a:cs typeface="Consolas" pitchFamily="49" charset="0"/>
              </a:rPr>
              <a:t>dist </a:t>
            </a:r>
            <a:r>
              <a:rPr lang="pl-PL" sz="1100" dirty="0">
                <a:latin typeface="Consolas" pitchFamily="49" charset="0"/>
                <a:cs typeface="Consolas" pitchFamily="49" charset="0"/>
              </a:rPr>
              <a:t>= u-&gt;d + uv-&gt;w</a:t>
            </a:r>
            <a:r>
              <a:rPr lang="pl-PL" sz="1100" dirty="0" smtClean="0">
                <a:latin typeface="Consolas" pitchFamily="49" charset="0"/>
                <a:cs typeface="Consolas" pitchFamily="49" charset="0"/>
              </a:rPr>
              <a:t>;</a:t>
            </a:r>
            <a:r>
              <a:rPr lang="en-US" sz="1100" dirty="0" smtClean="0">
                <a:latin typeface="Consolas" pitchFamily="49" charset="0"/>
                <a:cs typeface="Consolas" pitchFamily="49" charset="0"/>
              </a:rPr>
              <a:t>   </a:t>
            </a:r>
            <a:r>
              <a:rPr lang="en-US" sz="1100" dirty="0" smtClean="0">
                <a:solidFill>
                  <a:schemeClr val="accent3"/>
                </a:solidFill>
                <a:latin typeface="Consolas" pitchFamily="49" charset="0"/>
                <a:cs typeface="Consolas" pitchFamily="49" charset="0"/>
              </a:rPr>
              <a:t>// new distance to v through u</a:t>
            </a:r>
            <a:endParaRPr lang="pl-PL" sz="1100" dirty="0">
              <a:solidFill>
                <a:schemeClr val="accent3"/>
              </a:solidFill>
              <a:latin typeface="Consolas" pitchFamily="49" charset="0"/>
              <a:cs typeface="Consolas" pitchFamily="49" charset="0"/>
            </a:endParaRPr>
          </a:p>
          <a:p>
            <a:r>
              <a:rPr lang="en-US" sz="1100" dirty="0">
                <a:latin typeface="Consolas" pitchFamily="49" charset="0"/>
                <a:cs typeface="Consolas" pitchFamily="49" charset="0"/>
              </a:rPr>
              <a:t>        </a:t>
            </a:r>
            <a:r>
              <a:rPr lang="en-US" sz="1100" b="1" dirty="0" smtClean="0">
                <a:solidFill>
                  <a:schemeClr val="accent1"/>
                </a:solidFill>
                <a:latin typeface="Consolas" pitchFamily="49" charset="0"/>
                <a:cs typeface="Consolas" pitchFamily="49" charset="0"/>
              </a:rPr>
              <a:t>long</a:t>
            </a:r>
            <a:r>
              <a:rPr lang="en-US" sz="1100" dirty="0" smtClean="0">
                <a:solidFill>
                  <a:schemeClr val="accent1"/>
                </a:solidFill>
                <a:latin typeface="Consolas" pitchFamily="49" charset="0"/>
                <a:cs typeface="Consolas" pitchFamily="49" charset="0"/>
              </a:rPr>
              <a:t> </a:t>
            </a:r>
            <a:r>
              <a:rPr lang="en-US" sz="1100" dirty="0" smtClean="0">
                <a:latin typeface="Consolas" pitchFamily="49" charset="0"/>
                <a:cs typeface="Consolas" pitchFamily="49" charset="0"/>
              </a:rPr>
              <a:t>old </a:t>
            </a:r>
            <a:r>
              <a:rPr lang="en-US" sz="1100" dirty="0">
                <a:latin typeface="Consolas" pitchFamily="49" charset="0"/>
                <a:cs typeface="Consolas" pitchFamily="49" charset="0"/>
              </a:rPr>
              <a:t>= v-&gt;d</a:t>
            </a:r>
            <a:r>
              <a:rPr lang="en-US" sz="1100" dirty="0" smtClean="0">
                <a:latin typeface="Consolas" pitchFamily="49" charset="0"/>
                <a:cs typeface="Consolas" pitchFamily="49" charset="0"/>
              </a:rPr>
              <a:t>;            </a:t>
            </a:r>
            <a:r>
              <a:rPr lang="en-US" sz="1100" dirty="0" smtClean="0">
                <a:solidFill>
                  <a:schemeClr val="accent3"/>
                </a:solidFill>
                <a:latin typeface="Consolas" pitchFamily="49" charset="0"/>
                <a:cs typeface="Consolas" pitchFamily="49" charset="0"/>
              </a:rPr>
              <a:t>// old distance to v</a:t>
            </a:r>
          </a:p>
          <a:p>
            <a:endParaRPr lang="en-US" sz="1100" dirty="0">
              <a:solidFill>
                <a:schemeClr val="accent1"/>
              </a:solidFill>
              <a:latin typeface="Consolas" pitchFamily="49" charset="0"/>
              <a:cs typeface="Consolas" pitchFamily="49" charset="0"/>
            </a:endParaRP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if </a:t>
            </a:r>
            <a:r>
              <a:rPr lang="en-US" sz="1100" dirty="0">
                <a:latin typeface="Consolas" pitchFamily="49" charset="0"/>
                <a:cs typeface="Consolas" pitchFamily="49" charset="0"/>
              </a:rPr>
              <a:t>(</a:t>
            </a:r>
            <a:r>
              <a:rPr lang="en-US" sz="1100" dirty="0" err="1">
                <a:latin typeface="Consolas" pitchFamily="49" charset="0"/>
                <a:cs typeface="Consolas" pitchFamily="49" charset="0"/>
              </a:rPr>
              <a:t>dist</a:t>
            </a:r>
            <a:r>
              <a:rPr lang="en-US" sz="1100" dirty="0">
                <a:latin typeface="Consolas" pitchFamily="49" charset="0"/>
                <a:cs typeface="Consolas" pitchFamily="49" charset="0"/>
              </a:rPr>
              <a:t> &lt; old</a:t>
            </a:r>
            <a:r>
              <a:rPr lang="en-US" sz="1100" dirty="0" smtClean="0">
                <a:latin typeface="Consolas" pitchFamily="49" charset="0"/>
                <a:cs typeface="Consolas" pitchFamily="49" charset="0"/>
              </a:rPr>
              <a:t>) {           </a:t>
            </a:r>
            <a:r>
              <a:rPr lang="en-US" sz="1100" dirty="0" smtClean="0">
                <a:solidFill>
                  <a:schemeClr val="accent3"/>
                </a:solidFill>
                <a:latin typeface="Consolas" pitchFamily="49" charset="0"/>
                <a:cs typeface="Consolas" pitchFamily="49" charset="0"/>
              </a:rPr>
              <a:t>// if new is better, update it</a:t>
            </a:r>
            <a:endParaRPr lang="en-US" sz="1100" dirty="0">
              <a:solidFill>
                <a:schemeClr val="accent3"/>
              </a:solidFill>
              <a:latin typeface="Consolas" pitchFamily="49" charset="0"/>
              <a:cs typeface="Consolas" pitchFamily="49" charset="0"/>
            </a:endParaRP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    </a:t>
            </a:r>
            <a:r>
              <a:rPr lang="en-US" sz="1100" b="1" dirty="0" smtClean="0">
                <a:solidFill>
                  <a:schemeClr val="accent1"/>
                </a:solidFill>
                <a:latin typeface="Consolas" pitchFamily="49" charset="0"/>
                <a:cs typeface="Consolas" pitchFamily="49" charset="0"/>
              </a:rPr>
              <a:t>long</a:t>
            </a:r>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val</a:t>
            </a:r>
            <a:r>
              <a:rPr lang="en-US" sz="1100" dirty="0" smtClean="0">
                <a:latin typeface="Consolas" pitchFamily="49" charset="0"/>
                <a:cs typeface="Consolas" pitchFamily="49" charset="0"/>
              </a:rPr>
              <a:t> = </a:t>
            </a:r>
          </a:p>
          <a:p>
            <a:r>
              <a:rPr lang="en-US" sz="1100" dirty="0" smtClean="0">
                <a:latin typeface="Consolas" pitchFamily="49" charset="0"/>
                <a:cs typeface="Consolas" pitchFamily="49" charset="0"/>
              </a:rPr>
              <a:t>                </a:t>
            </a:r>
            <a:r>
              <a:rPr lang="en-US" sz="1100" dirty="0" err="1" smtClean="0">
                <a:latin typeface="Consolas" pitchFamily="49" charset="0"/>
                <a:cs typeface="Consolas" pitchFamily="49" charset="0"/>
              </a:rPr>
              <a:t>InterlockedCompareExchange</a:t>
            </a:r>
            <a:r>
              <a:rPr lang="en-US" sz="1100" dirty="0" smtClean="0">
                <a:latin typeface="Consolas" pitchFamily="49" charset="0"/>
                <a:cs typeface="Consolas" pitchFamily="49" charset="0"/>
              </a:rPr>
              <a:t>((</a:t>
            </a:r>
            <a:r>
              <a:rPr lang="en-US" sz="1100" b="1" dirty="0" smtClean="0">
                <a:solidFill>
                  <a:schemeClr val="accent1"/>
                </a:solidFill>
                <a:latin typeface="Consolas" pitchFamily="49" charset="0"/>
                <a:cs typeface="Consolas" pitchFamily="49" charset="0"/>
              </a:rPr>
              <a:t>long</a:t>
            </a:r>
            <a:r>
              <a:rPr lang="en-US" sz="1100" dirty="0" smtClean="0">
                <a:latin typeface="Consolas" pitchFamily="49" charset="0"/>
                <a:cs typeface="Consolas" pitchFamily="49" charset="0"/>
              </a:rPr>
              <a:t>*)&amp;</a:t>
            </a:r>
            <a:r>
              <a:rPr lang="en-US" sz="1100" dirty="0">
                <a:latin typeface="Consolas" pitchFamily="49" charset="0"/>
                <a:cs typeface="Consolas" pitchFamily="49" charset="0"/>
              </a:rPr>
              <a:t>v-&gt;d, </a:t>
            </a:r>
            <a:r>
              <a:rPr lang="en-US" sz="1100" dirty="0" err="1">
                <a:latin typeface="Consolas" pitchFamily="49" charset="0"/>
                <a:cs typeface="Consolas" pitchFamily="49" charset="0"/>
              </a:rPr>
              <a:t>dist</a:t>
            </a:r>
            <a:r>
              <a:rPr lang="en-US" sz="1100" dirty="0">
                <a:latin typeface="Consolas" pitchFamily="49" charset="0"/>
                <a:cs typeface="Consolas" pitchFamily="49" charset="0"/>
              </a:rPr>
              <a:t>, old</a:t>
            </a:r>
            <a:r>
              <a:rPr lang="en-US" sz="1100" dirty="0" smtClean="0">
                <a:latin typeface="Consolas" pitchFamily="49" charset="0"/>
                <a:cs typeface="Consolas" pitchFamily="49" charset="0"/>
              </a:rPr>
              <a:t>);</a:t>
            </a:r>
          </a:p>
          <a:p>
            <a:endParaRPr lang="en-US" sz="1100" dirty="0" smtClean="0">
              <a:latin typeface="Consolas" pitchFamily="49" charset="0"/>
              <a:cs typeface="Consolas" pitchFamily="49" charset="0"/>
            </a:endParaRPr>
          </a:p>
          <a:p>
            <a:r>
              <a:rPr lang="en-US" sz="1100" dirty="0" smtClean="0">
                <a:latin typeface="Consolas" pitchFamily="49" charset="0"/>
                <a:cs typeface="Consolas" pitchFamily="49" charset="0"/>
              </a:rPr>
              <a:t>            </a:t>
            </a:r>
            <a:r>
              <a:rPr lang="en-US" sz="1100" dirty="0" smtClean="0">
                <a:solidFill>
                  <a:schemeClr val="accent3"/>
                </a:solidFill>
                <a:latin typeface="Consolas" pitchFamily="49" charset="0"/>
                <a:cs typeface="Consolas" pitchFamily="49" charset="0"/>
              </a:rPr>
              <a:t>// keep looping until no more updates</a:t>
            </a:r>
            <a:endParaRPr lang="en-US" sz="1100" dirty="0">
              <a:solidFill>
                <a:schemeClr val="accent3"/>
              </a:solidFill>
              <a:latin typeface="Consolas" pitchFamily="49" charset="0"/>
              <a:cs typeface="Consolas" pitchFamily="49" charset="0"/>
            </a:endParaRP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if </a:t>
            </a:r>
            <a:r>
              <a:rPr lang="en-US" sz="1100" dirty="0">
                <a:latin typeface="Consolas" pitchFamily="49" charset="0"/>
                <a:cs typeface="Consolas" pitchFamily="49" charset="0"/>
              </a:rPr>
              <a:t>(</a:t>
            </a:r>
            <a:r>
              <a:rPr lang="en-US" sz="1100" dirty="0" err="1">
                <a:latin typeface="Consolas" pitchFamily="49" charset="0"/>
                <a:cs typeface="Consolas" pitchFamily="49" charset="0"/>
              </a:rPr>
              <a:t>val</a:t>
            </a:r>
            <a:r>
              <a:rPr lang="en-US" sz="1100" dirty="0">
                <a:latin typeface="Consolas" pitchFamily="49" charset="0"/>
                <a:cs typeface="Consolas" pitchFamily="49" charset="0"/>
              </a:rPr>
              <a:t> == old &amp;&amp; done) done = false; </a:t>
            </a:r>
          </a:p>
          <a:p>
            <a:r>
              <a:rPr lang="en-US" sz="1100" dirty="0" smtClean="0">
                <a:latin typeface="Consolas" pitchFamily="49" charset="0"/>
                <a:cs typeface="Consolas" pitchFamily="49" charset="0"/>
              </a:rPr>
              <a:t>        }</a:t>
            </a:r>
            <a:endParaRPr lang="en-US" sz="1100" dirty="0">
              <a:latin typeface="Consolas" pitchFamily="49" charset="0"/>
              <a:cs typeface="Consolas" pitchFamily="49" charset="0"/>
            </a:endParaRPr>
          </a:p>
          <a:p>
            <a:r>
              <a:rPr lang="en-US" sz="1100" dirty="0">
                <a:latin typeface="Consolas" pitchFamily="49" charset="0"/>
                <a:cs typeface="Consolas" pitchFamily="49" charset="0"/>
              </a:rPr>
              <a:t>    </a:t>
            </a:r>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a:p>
            <a:r>
              <a:rPr lang="en-US" sz="1100" dirty="0" smtClean="0">
                <a:latin typeface="Consolas" pitchFamily="49" charset="0"/>
                <a:cs typeface="Consolas" pitchFamily="49" charset="0"/>
              </a:rPr>
              <a:t>}</a:t>
            </a:r>
            <a:endParaRPr lang="en-US" sz="1100" dirty="0">
              <a:latin typeface="Consolas" pitchFamily="49" charset="0"/>
              <a:cs typeface="Consolas" pitchFamily="49" charset="0"/>
            </a:endParaRPr>
          </a:p>
        </p:txBody>
      </p:sp>
    </p:spTree>
    <p:extLst>
      <p:ext uri="{BB962C8B-B14F-4D97-AF65-F5344CB8AC3E}">
        <p14:creationId xmlns:p14="http://schemas.microsoft.com/office/powerpoint/2010/main" val="2966909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point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LINQ (Language Integrated Query)</a:t>
            </a:r>
          </a:p>
          <a:p>
            <a:pPr lvl="1"/>
            <a:r>
              <a:rPr lang="en-US" dirty="0" smtClean="0"/>
              <a:t>Higher-order operators over collections</a:t>
            </a:r>
          </a:p>
          <a:p>
            <a:pPr lvl="1"/>
            <a:r>
              <a:rPr lang="en-US" dirty="0" smtClean="0">
                <a:latin typeface="Consolas" pitchFamily="49" charset="0"/>
                <a:cs typeface="Consolas" pitchFamily="49" charset="0"/>
              </a:rPr>
              <a:t>Select</a:t>
            </a:r>
            <a:r>
              <a:rPr lang="en-US" dirty="0" smtClean="0"/>
              <a:t>, </a:t>
            </a:r>
            <a:r>
              <a:rPr lang="en-US" dirty="0" smtClean="0">
                <a:latin typeface="Consolas" pitchFamily="49" charset="0"/>
                <a:cs typeface="Consolas" pitchFamily="49" charset="0"/>
              </a:rPr>
              <a:t>Where</a:t>
            </a:r>
            <a:r>
              <a:rPr lang="en-US" dirty="0" smtClean="0"/>
              <a:t>, </a:t>
            </a:r>
            <a:r>
              <a:rPr lang="en-US" dirty="0" smtClean="0">
                <a:latin typeface="Consolas" pitchFamily="49" charset="0"/>
                <a:cs typeface="Consolas" pitchFamily="49" charset="0"/>
              </a:rPr>
              <a:t>Join</a:t>
            </a:r>
            <a:r>
              <a:rPr lang="en-US" dirty="0" smtClean="0"/>
              <a:t>, </a:t>
            </a:r>
            <a:r>
              <a:rPr lang="en-US" dirty="0" err="1" smtClean="0">
                <a:latin typeface="Consolas" pitchFamily="49" charset="0"/>
                <a:cs typeface="Consolas" pitchFamily="49" charset="0"/>
              </a:rPr>
              <a:t>GroupBy</a:t>
            </a:r>
            <a:r>
              <a:rPr lang="en-US" dirty="0" smtClean="0"/>
              <a:t>, </a:t>
            </a:r>
            <a:r>
              <a:rPr lang="en-US" dirty="0" smtClean="0">
                <a:latin typeface="Consolas" pitchFamily="49" charset="0"/>
                <a:cs typeface="Consolas" pitchFamily="49" charset="0"/>
              </a:rPr>
              <a:t>Aggregate</a:t>
            </a:r>
            <a:r>
              <a:rPr lang="en-US" dirty="0" smtClean="0"/>
              <a:t>… </a:t>
            </a:r>
          </a:p>
          <a:p>
            <a:r>
              <a:rPr lang="en-US" dirty="0" err="1" smtClean="0"/>
              <a:t>DryadLINQ</a:t>
            </a:r>
            <a:endParaRPr lang="en-US" dirty="0" smtClean="0"/>
          </a:p>
          <a:p>
            <a:pPr lvl="1"/>
            <a:r>
              <a:rPr lang="en-US" dirty="0" smtClean="0"/>
              <a:t>Data-parallel back-end for LINQ</a:t>
            </a:r>
          </a:p>
          <a:p>
            <a:pPr lvl="1"/>
            <a:r>
              <a:rPr lang="en-US" dirty="0" smtClean="0"/>
              <a:t>Transparent execution on a Dryad cluster</a:t>
            </a:r>
          </a:p>
          <a:p>
            <a:pPr lvl="1"/>
            <a:r>
              <a:rPr lang="en-US" dirty="0" smtClean="0"/>
              <a:t>Seamless* integration with C#, F#, VB.NET</a:t>
            </a:r>
          </a:p>
        </p:txBody>
      </p:sp>
    </p:spTree>
    <p:extLst>
      <p:ext uri="{BB962C8B-B14F-4D97-AF65-F5344CB8AC3E}">
        <p14:creationId xmlns:p14="http://schemas.microsoft.com/office/powerpoint/2010/main" val="21951377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Bellman-Ford in </a:t>
            </a:r>
            <a:r>
              <a:rPr lang="en-US" dirty="0" err="1" smtClean="0"/>
              <a:t>NaiadLINQ</a:t>
            </a:r>
            <a:endParaRPr lang="en-US" dirty="0"/>
          </a:p>
        </p:txBody>
      </p:sp>
      <p:sp>
        <p:nvSpPr>
          <p:cNvPr id="3" name="Content Placeholder 2"/>
          <p:cNvSpPr>
            <a:spLocks noGrp="1"/>
          </p:cNvSpPr>
          <p:nvPr>
            <p:ph idx="1"/>
          </p:nvPr>
        </p:nvSpPr>
        <p:spPr/>
        <p:txBody>
          <a:bodyPr anchor="ctr">
            <a:normAutofit/>
          </a:bodyPr>
          <a:lstStyle/>
          <a:p>
            <a:pPr marL="0" indent="0">
              <a:buNone/>
            </a:pPr>
            <a:r>
              <a:rPr lang="en-US" sz="1600" b="1" dirty="0" err="1">
                <a:solidFill>
                  <a:schemeClr val="accent1"/>
                </a:solidFill>
                <a:latin typeface="Consolas" pitchFamily="49" charset="0"/>
                <a:cs typeface="Consolas" pitchFamily="49" charset="0"/>
              </a:rPr>
              <a:t>struct</a:t>
            </a:r>
            <a:r>
              <a:rPr lang="en-US" sz="1600" b="1" dirty="0">
                <a:solidFill>
                  <a:schemeClr val="accent1"/>
                </a:solidFill>
                <a:latin typeface="Consolas" pitchFamily="49" charset="0"/>
                <a:cs typeface="Consolas" pitchFamily="49" charset="0"/>
              </a:rPr>
              <a:t> </a:t>
            </a:r>
            <a:r>
              <a:rPr lang="en-US" sz="1600" dirty="0">
                <a:latin typeface="Consolas" pitchFamily="49" charset="0"/>
                <a:cs typeface="Consolas" pitchFamily="49" charset="0"/>
              </a:rPr>
              <a:t>Edge {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err="1">
                <a:latin typeface="Consolas" pitchFamily="49" charset="0"/>
                <a:cs typeface="Consolas" pitchFamily="49" charset="0"/>
              </a:rPr>
              <a:t>src</a:t>
            </a:r>
            <a:r>
              <a:rPr lang="en-US" sz="1600" dirty="0">
                <a:latin typeface="Consolas" pitchFamily="49" charset="0"/>
                <a:cs typeface="Consolas" pitchFamily="49" charset="0"/>
              </a:rPr>
              <a:t>;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err="1">
                <a:latin typeface="Consolas" pitchFamily="49" charset="0"/>
                <a:cs typeface="Consolas" pitchFamily="49" charset="0"/>
              </a:rPr>
              <a:t>dst</a:t>
            </a:r>
            <a:r>
              <a:rPr lang="en-US" sz="1600" dirty="0">
                <a:latin typeface="Consolas" pitchFamily="49" charset="0"/>
                <a:cs typeface="Consolas" pitchFamily="49" charset="0"/>
              </a:rPr>
              <a:t>;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a:latin typeface="Consolas" pitchFamily="49" charset="0"/>
                <a:cs typeface="Consolas" pitchFamily="49" charset="0"/>
              </a:rPr>
              <a:t>weight; }</a:t>
            </a:r>
            <a:endParaRPr lang="en-US" sz="1600" b="1" dirty="0">
              <a:solidFill>
                <a:schemeClr val="accent1"/>
              </a:solidFill>
              <a:latin typeface="Consolas" pitchFamily="49" charset="0"/>
              <a:cs typeface="Consolas" pitchFamily="49" charset="0"/>
            </a:endParaRPr>
          </a:p>
          <a:p>
            <a:pPr marL="0" indent="0">
              <a:buNone/>
            </a:pPr>
            <a:r>
              <a:rPr lang="en-US" sz="1600" b="1" dirty="0" err="1" smtClean="0">
                <a:solidFill>
                  <a:schemeClr val="accent1"/>
                </a:solidFill>
                <a:latin typeface="Consolas" pitchFamily="49" charset="0"/>
                <a:cs typeface="Consolas" pitchFamily="49" charset="0"/>
              </a:rPr>
              <a:t>struct</a:t>
            </a:r>
            <a:r>
              <a:rPr lang="en-US" sz="1600" b="1" dirty="0" smtClean="0">
                <a:solidFill>
                  <a:schemeClr val="accent1"/>
                </a:solidFill>
                <a:latin typeface="Consolas" pitchFamily="49" charset="0"/>
                <a:cs typeface="Consolas" pitchFamily="49" charset="0"/>
              </a:rPr>
              <a:t> </a:t>
            </a:r>
            <a:r>
              <a:rPr lang="en-US" sz="1600" dirty="0" smtClean="0">
                <a:latin typeface="Consolas" pitchFamily="49" charset="0"/>
                <a:cs typeface="Consolas" pitchFamily="49" charset="0"/>
              </a:rPr>
              <a:t>Node { </a:t>
            </a:r>
            <a:r>
              <a:rPr lang="en-US" sz="1600" b="1" dirty="0" err="1" smtClean="0">
                <a:solidFill>
                  <a:schemeClr val="accent1"/>
                </a:solidFill>
                <a:latin typeface="Consolas" pitchFamily="49" charset="0"/>
                <a:cs typeface="Consolas" pitchFamily="49" charset="0"/>
              </a:rPr>
              <a:t>int</a:t>
            </a:r>
            <a:r>
              <a:rPr lang="en-US" sz="1600" dirty="0" smtClean="0">
                <a:solidFill>
                  <a:schemeClr val="accent1"/>
                </a:solidFill>
                <a:latin typeface="Consolas" pitchFamily="49" charset="0"/>
                <a:cs typeface="Consolas" pitchFamily="49" charset="0"/>
              </a:rPr>
              <a:t> </a:t>
            </a:r>
            <a:r>
              <a:rPr lang="en-US" sz="1600" dirty="0" smtClean="0">
                <a:latin typeface="Consolas" pitchFamily="49" charset="0"/>
                <a:cs typeface="Consolas" pitchFamily="49" charset="0"/>
              </a:rPr>
              <a:t>id; </a:t>
            </a:r>
            <a:r>
              <a:rPr lang="en-US" sz="1600" b="1" dirty="0" err="1" smtClean="0">
                <a:solidFill>
                  <a:schemeClr val="accent1"/>
                </a:solidFill>
                <a:latin typeface="Consolas" pitchFamily="49" charset="0"/>
                <a:cs typeface="Consolas" pitchFamily="49" charset="0"/>
              </a:rPr>
              <a:t>int</a:t>
            </a:r>
            <a:r>
              <a:rPr lang="en-US" sz="1600" dirty="0" smtClean="0">
                <a:solidFill>
                  <a:schemeClr val="accent1"/>
                </a:solidFill>
                <a:latin typeface="Consolas" pitchFamily="49" charset="0"/>
                <a:cs typeface="Consolas" pitchFamily="49" charset="0"/>
              </a:rPr>
              <a:t> </a:t>
            </a:r>
            <a:r>
              <a:rPr lang="en-US" sz="1600" dirty="0" err="1" smtClean="0">
                <a:latin typeface="Consolas" pitchFamily="49" charset="0"/>
                <a:cs typeface="Consolas" pitchFamily="49" charset="0"/>
              </a:rPr>
              <a:t>dist</a:t>
            </a:r>
            <a:r>
              <a:rPr lang="en-US" sz="1600" dirty="0" smtClean="0">
                <a:latin typeface="Consolas" pitchFamily="49" charset="0"/>
                <a:cs typeface="Consolas" pitchFamily="49" charset="0"/>
              </a:rPr>
              <a:t>;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a:latin typeface="Consolas" pitchFamily="49" charset="0"/>
                <a:cs typeface="Consolas" pitchFamily="49" charset="0"/>
              </a:rPr>
              <a:t>predecessor; </a:t>
            </a:r>
            <a:r>
              <a:rPr lang="en-US" sz="1600" dirty="0" smtClean="0">
                <a:latin typeface="Consolas" pitchFamily="49" charset="0"/>
                <a:cs typeface="Consolas" pitchFamily="49" charset="0"/>
              </a:rPr>
              <a:t>}</a:t>
            </a:r>
          </a:p>
          <a:p>
            <a:pPr marL="0" indent="0">
              <a:buNone/>
            </a:pPr>
            <a:endParaRPr lang="en-US" sz="1600" b="1" dirty="0">
              <a:solidFill>
                <a:schemeClr val="accent1"/>
              </a:solidFill>
              <a:latin typeface="Consolas" pitchFamily="49" charset="0"/>
              <a:cs typeface="Consolas" pitchFamily="49" charset="0"/>
            </a:endParaRPr>
          </a:p>
          <a:p>
            <a:pPr marL="0" indent="0">
              <a:buNone/>
            </a:pPr>
            <a:r>
              <a:rPr lang="en-US" sz="1600" b="1" dirty="0" smtClean="0">
                <a:solidFill>
                  <a:schemeClr val="accent1"/>
                </a:solidFill>
                <a:latin typeface="Consolas" pitchFamily="49" charset="0"/>
                <a:cs typeface="Consolas" pitchFamily="49" charset="0"/>
              </a:rPr>
              <a:t>return</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nodes.FixedPoint</a:t>
            </a:r>
            <a:r>
              <a:rPr lang="en-US" sz="1600" dirty="0" smtClean="0">
                <a:latin typeface="Consolas" pitchFamily="49" charset="0"/>
                <a:cs typeface="Consolas" pitchFamily="49" charset="0"/>
              </a:rPr>
              <a:t>(</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x =&gt; </a:t>
            </a:r>
            <a:r>
              <a:rPr lang="en-US" sz="1600" dirty="0" err="1" smtClean="0">
                <a:latin typeface="Consolas" pitchFamily="49" charset="0"/>
                <a:cs typeface="Consolas" pitchFamily="49" charset="0"/>
              </a:rPr>
              <a:t>x.Join</a:t>
            </a:r>
            <a:r>
              <a:rPr lang="en-US" sz="1600" dirty="0" smtClean="0">
                <a:latin typeface="Consolas" pitchFamily="49" charset="0"/>
                <a:cs typeface="Consolas" pitchFamily="49" charset="0"/>
              </a:rPr>
              <a:t>(edges, n =&gt; n.id, e =&gt; </a:t>
            </a:r>
            <a:r>
              <a:rPr lang="en-US" sz="1600" dirty="0" err="1" smtClean="0">
                <a:latin typeface="Consolas" pitchFamily="49" charset="0"/>
                <a:cs typeface="Consolas" pitchFamily="49" charset="0"/>
              </a:rPr>
              <a:t>e.src</a:t>
            </a:r>
            <a:r>
              <a:rPr lang="en-US" sz="1600" dirty="0" smtClean="0">
                <a:latin typeface="Consolas" pitchFamily="49" charset="0"/>
                <a:cs typeface="Consolas" pitchFamily="49" charset="0"/>
              </a:rPr>
              <a:t>,</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(n, e) =&gt; </a:t>
            </a:r>
            <a:r>
              <a:rPr lang="en-US" sz="1600" b="1" dirty="0" smtClean="0">
                <a:solidFill>
                  <a:schemeClr val="accent1"/>
                </a:solidFill>
                <a:latin typeface="Consolas" pitchFamily="49" charset="0"/>
                <a:cs typeface="Consolas" pitchFamily="49" charset="0"/>
              </a:rPr>
              <a:t>new</a:t>
            </a:r>
            <a:r>
              <a:rPr lang="en-US" sz="1600" dirty="0" smtClean="0">
                <a:solidFill>
                  <a:schemeClr val="accent1"/>
                </a:solidFill>
                <a:latin typeface="Consolas" pitchFamily="49" charset="0"/>
                <a:cs typeface="Consolas" pitchFamily="49" charset="0"/>
              </a:rPr>
              <a:t> </a:t>
            </a:r>
            <a:r>
              <a:rPr lang="en-US" sz="1600" dirty="0" smtClean="0">
                <a:latin typeface="Consolas" pitchFamily="49" charset="0"/>
                <a:cs typeface="Consolas" pitchFamily="49" charset="0"/>
              </a:rPr>
              <a:t>Node(</a:t>
            </a:r>
            <a:r>
              <a:rPr lang="en-US" sz="1600" dirty="0" err="1" smtClean="0">
                <a:latin typeface="Consolas" pitchFamily="49" charset="0"/>
                <a:cs typeface="Consolas" pitchFamily="49" charset="0"/>
              </a:rPr>
              <a:t>e.dst</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n.dist</a:t>
            </a:r>
            <a:r>
              <a:rPr lang="en-US" sz="1600" dirty="0" smtClean="0">
                <a:latin typeface="Consolas" pitchFamily="49" charset="0"/>
                <a:cs typeface="Consolas" pitchFamily="49" charset="0"/>
              </a:rPr>
              <a:t> + </a:t>
            </a:r>
            <a:r>
              <a:rPr lang="en-US" sz="1600" dirty="0" err="1" smtClean="0">
                <a:latin typeface="Consolas" pitchFamily="49" charset="0"/>
                <a:cs typeface="Consolas" pitchFamily="49" charset="0"/>
              </a:rPr>
              <a:t>e.weight</a:t>
            </a:r>
            <a:r>
              <a:rPr lang="en-US" sz="1600" dirty="0" smtClean="0">
                <a:latin typeface="Consolas" pitchFamily="49" charset="0"/>
                <a:cs typeface="Consolas" pitchFamily="49" charset="0"/>
              </a:rPr>
              <a:t>, </a:t>
            </a:r>
            <a:r>
              <a:rPr lang="en-US" sz="1600" dirty="0" err="1">
                <a:latin typeface="Consolas" pitchFamily="49" charset="0"/>
                <a:cs typeface="Consolas" pitchFamily="49" charset="0"/>
              </a:rPr>
              <a:t>e.src</a:t>
            </a:r>
            <a:r>
              <a:rPr lang="en-US" sz="1600" dirty="0">
                <a:latin typeface="Consolas" pitchFamily="49" charset="0"/>
                <a:cs typeface="Consolas" pitchFamily="49" charset="0"/>
              </a:rPr>
              <a:t>))</a:t>
            </a:r>
            <a:endParaRPr lang="en-US" sz="1600" dirty="0" smtClean="0">
              <a:latin typeface="Consolas" pitchFamily="49" charset="0"/>
              <a:cs typeface="Consolas" pitchFamily="49" charset="0"/>
            </a:endParaRP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Concat</a:t>
            </a:r>
            <a:r>
              <a:rPr lang="en-US" sz="1600" dirty="0" smtClean="0">
                <a:latin typeface="Consolas" pitchFamily="49" charset="0"/>
                <a:cs typeface="Consolas" pitchFamily="49" charset="0"/>
              </a:rPr>
              <a:t>(nodes)</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.Min(n =&gt; n.id, n =&gt; </a:t>
            </a:r>
            <a:r>
              <a:rPr lang="en-US" sz="1600" dirty="0" err="1" smtClean="0">
                <a:latin typeface="Consolas" pitchFamily="49" charset="0"/>
                <a:cs typeface="Consolas" pitchFamily="49" charset="0"/>
              </a:rPr>
              <a:t>n.dist</a:t>
            </a:r>
            <a:r>
              <a:rPr lang="en-US" sz="1600" dirty="0" smtClean="0">
                <a:latin typeface="Consolas" pitchFamily="49" charset="0"/>
                <a:cs typeface="Consolas" pitchFamily="49" charset="0"/>
              </a:rPr>
              <a:t>)</a:t>
            </a:r>
          </a:p>
          <a:p>
            <a:pPr marL="0" indent="0">
              <a:buNone/>
            </a:pPr>
            <a:r>
              <a:rPr lang="en-US" sz="1600" dirty="0" smtClean="0">
                <a:latin typeface="Consolas" pitchFamily="49" charset="0"/>
                <a:cs typeface="Consolas" pitchFamily="49" charset="0"/>
              </a:rPr>
              <a:t>);</a:t>
            </a:r>
            <a:endParaRPr lang="en-US" sz="1600" dirty="0">
              <a:latin typeface="Consolas" pitchFamily="49" charset="0"/>
              <a:cs typeface="Consolas" pitchFamily="49" charset="0"/>
            </a:endParaRPr>
          </a:p>
        </p:txBody>
      </p:sp>
    </p:spTree>
    <p:extLst>
      <p:ext uri="{BB962C8B-B14F-4D97-AF65-F5344CB8AC3E}">
        <p14:creationId xmlns:p14="http://schemas.microsoft.com/office/powerpoint/2010/main" val="38378567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Incremental updates</a:t>
            </a: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 y="1143000"/>
            <a:ext cx="8572500" cy="3429000"/>
          </a:xfrm>
          <a:prstGeom prst="rect">
            <a:avLst/>
          </a:prstGeom>
        </p:spPr>
      </p:pic>
      <p:sp>
        <p:nvSpPr>
          <p:cNvPr id="4" name="Rectangle 3"/>
          <p:cNvSpPr/>
          <p:nvPr/>
        </p:nvSpPr>
        <p:spPr>
          <a:xfrm>
            <a:off x="8001000" y="914400"/>
            <a:ext cx="914400" cy="388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83420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Prioritized execution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143000"/>
            <a:ext cx="7010400" cy="3943350"/>
          </a:xfrm>
          <a:prstGeom prst="rect">
            <a:avLst/>
          </a:prstGeom>
        </p:spPr>
      </p:pic>
    </p:spTree>
    <p:extLst>
      <p:ext uri="{BB962C8B-B14F-4D97-AF65-F5344CB8AC3E}">
        <p14:creationId xmlns:p14="http://schemas.microsoft.com/office/powerpoint/2010/main" val="1508624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Naiad future work</a:t>
            </a:r>
            <a:endParaRPr lang="en-US" dirty="0"/>
          </a:p>
        </p:txBody>
      </p:sp>
      <p:sp>
        <p:nvSpPr>
          <p:cNvPr id="3" name="Content Placeholder 2"/>
          <p:cNvSpPr>
            <a:spLocks noGrp="1"/>
          </p:cNvSpPr>
          <p:nvPr>
            <p:ph idx="1"/>
          </p:nvPr>
        </p:nvSpPr>
        <p:spPr/>
        <p:txBody>
          <a:bodyPr/>
          <a:lstStyle/>
          <a:p>
            <a:r>
              <a:rPr lang="en-US" dirty="0" smtClean="0"/>
              <a:t>From multi-core to a distributed cluster</a:t>
            </a:r>
          </a:p>
          <a:p>
            <a:pPr lvl="1"/>
            <a:r>
              <a:rPr lang="en-US" dirty="0" smtClean="0"/>
              <a:t>Just replace in-memory channels with TCP?</a:t>
            </a:r>
          </a:p>
          <a:p>
            <a:pPr lvl="1"/>
            <a:r>
              <a:rPr lang="en-US" dirty="0" smtClean="0"/>
              <a:t>Barriers vs. asynchronous message passing</a:t>
            </a:r>
          </a:p>
          <a:p>
            <a:pPr lvl="1"/>
            <a:r>
              <a:rPr lang="en-US" dirty="0" smtClean="0"/>
              <a:t>Must exploit data-locality</a:t>
            </a:r>
          </a:p>
          <a:p>
            <a:pPr lvl="1"/>
            <a:r>
              <a:rPr lang="en-US" dirty="0" smtClean="0"/>
              <a:t>…and perhaps network topology</a:t>
            </a:r>
            <a:endParaRPr lang="en-US" dirty="0"/>
          </a:p>
        </p:txBody>
      </p:sp>
    </p:spTree>
    <p:extLst>
      <p:ext uri="{BB962C8B-B14F-4D97-AF65-F5344CB8AC3E}">
        <p14:creationId xmlns:p14="http://schemas.microsoft.com/office/powerpoint/2010/main" val="1475964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Naiad future work</a:t>
            </a:r>
            <a:endParaRPr lang="en-US" dirty="0"/>
          </a:p>
        </p:txBody>
      </p:sp>
      <p:sp>
        <p:nvSpPr>
          <p:cNvPr id="3" name="Content Placeholder 2"/>
          <p:cNvSpPr>
            <a:spLocks noGrp="1"/>
          </p:cNvSpPr>
          <p:nvPr>
            <p:ph idx="1"/>
          </p:nvPr>
        </p:nvSpPr>
        <p:spPr/>
        <p:txBody>
          <a:bodyPr>
            <a:normAutofit/>
          </a:bodyPr>
          <a:lstStyle/>
          <a:p>
            <a:r>
              <a:rPr lang="en-US" dirty="0" smtClean="0"/>
              <a:t>Beyond in-memory state</a:t>
            </a:r>
          </a:p>
          <a:p>
            <a:pPr lvl="1"/>
            <a:r>
              <a:rPr lang="en-US" dirty="0" smtClean="0"/>
              <a:t>Need some persistent storage for fault tolerance</a:t>
            </a:r>
          </a:p>
          <a:p>
            <a:pPr lvl="1"/>
            <a:r>
              <a:rPr lang="en-US" dirty="0" smtClean="0"/>
              <a:t>Need memory management to scale past RAM</a:t>
            </a:r>
          </a:p>
          <a:p>
            <a:pPr lvl="1"/>
            <a:r>
              <a:rPr lang="en-US" dirty="0" smtClean="0"/>
              <a:t>Paging subsystem can inform scheduler</a:t>
            </a:r>
          </a:p>
          <a:p>
            <a:pPr lvl="1"/>
            <a:r>
              <a:rPr lang="en-US" dirty="0" smtClean="0"/>
              <a:t>…and vice versa</a:t>
            </a:r>
          </a:p>
        </p:txBody>
      </p:sp>
    </p:spTree>
    <p:extLst>
      <p:ext uri="{BB962C8B-B14F-4D97-AF65-F5344CB8AC3E}">
        <p14:creationId xmlns:p14="http://schemas.microsoft.com/office/powerpoint/2010/main" val="35253625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smtClean="0"/>
              <a:t>Differential data model makes Naiad efficient</a:t>
            </a:r>
          </a:p>
          <a:p>
            <a:pPr lvl="1"/>
            <a:r>
              <a:rPr lang="en-US" dirty="0" smtClean="0"/>
              <a:t>Operators do work proportional to changes</a:t>
            </a:r>
          </a:p>
          <a:p>
            <a:pPr lvl="1"/>
            <a:r>
              <a:rPr lang="en-US" dirty="0" smtClean="0"/>
              <a:t>Fixed-point iteration has a more efficient tail</a:t>
            </a:r>
          </a:p>
          <a:p>
            <a:pPr lvl="1"/>
            <a:r>
              <a:rPr lang="en-US" dirty="0" smtClean="0"/>
              <a:t>Retractions allow operators to speculate safely</a:t>
            </a:r>
          </a:p>
          <a:p>
            <a:pPr lvl="2"/>
            <a:r>
              <a:rPr lang="en-US" dirty="0" smtClean="0"/>
              <a:t>Gives hope for an efficient distributed implementation</a:t>
            </a:r>
          </a:p>
          <a:p>
            <a:pPr marL="0" indent="0" algn="ctr">
              <a:buNone/>
            </a:pPr>
            <a:r>
              <a:rPr lang="en-US" u="sng" dirty="0" smtClean="0">
                <a:solidFill>
                  <a:schemeClr val="accent1"/>
                </a:solidFill>
                <a:latin typeface="Consolas" pitchFamily="49" charset="0"/>
                <a:cs typeface="Consolas" pitchFamily="49" charset="0"/>
              </a:rPr>
              <a:t>http://research.microsoft.com/naiad</a:t>
            </a:r>
            <a:endParaRPr lang="en-US" u="sng" dirty="0">
              <a:solidFill>
                <a:schemeClr val="accent1"/>
              </a:solidFill>
              <a:latin typeface="Consolas" pitchFamily="49" charset="0"/>
              <a:cs typeface="Consolas" pitchFamily="49" charset="0"/>
            </a:endParaRPr>
          </a:p>
        </p:txBody>
      </p:sp>
    </p:spTree>
    <p:extLst>
      <p:ext uri="{BB962C8B-B14F-4D97-AF65-F5344CB8AC3E}">
        <p14:creationId xmlns:p14="http://schemas.microsoft.com/office/powerpoint/2010/main" val="2266391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lstStyle/>
          <a:p>
            <a:r>
              <a:rPr lang="en-US" dirty="0" smtClean="0"/>
              <a:t>Poor performance on </a:t>
            </a:r>
            <a:r>
              <a:rPr lang="en-US" b="1" dirty="0" smtClean="0"/>
              <a:t>iterative</a:t>
            </a:r>
            <a:r>
              <a:rPr lang="en-US" dirty="0" smtClean="0"/>
              <a:t> algorithms</a:t>
            </a:r>
          </a:p>
          <a:p>
            <a:pPr lvl="1"/>
            <a:r>
              <a:rPr lang="en-US" dirty="0" smtClean="0"/>
              <a:t>Very common in machine learning, information retrieval, graph analysis, …</a:t>
            </a:r>
          </a:p>
          <a:p>
            <a:pPr lvl="2"/>
            <a:r>
              <a:rPr lang="en-US" dirty="0" smtClean="0"/>
              <a:t>Stop me if you think you’ve heard this one before</a:t>
            </a:r>
            <a:endParaRPr lang="en-US" dirty="0"/>
          </a:p>
        </p:txBody>
      </p:sp>
      <p:sp>
        <p:nvSpPr>
          <p:cNvPr id="4" name="TextBox 3"/>
          <p:cNvSpPr txBox="1"/>
          <p:nvPr/>
        </p:nvSpPr>
        <p:spPr>
          <a:xfrm>
            <a:off x="1714500" y="3333750"/>
            <a:ext cx="5715000"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b="1" dirty="0">
                <a:solidFill>
                  <a:schemeClr val="accent1"/>
                </a:solidFill>
                <a:latin typeface="Consolas" pitchFamily="49" charset="0"/>
                <a:cs typeface="Consolas" pitchFamily="49" charset="0"/>
              </a:rPr>
              <a:t>w</a:t>
            </a:r>
            <a:r>
              <a:rPr lang="en-US" sz="2400" b="1" dirty="0" smtClean="0">
                <a:solidFill>
                  <a:schemeClr val="accent1"/>
                </a:solidFill>
                <a:latin typeface="Consolas" pitchFamily="49" charset="0"/>
                <a:cs typeface="Consolas" pitchFamily="49" charset="0"/>
              </a:rPr>
              <a:t>hile</a:t>
            </a:r>
            <a:r>
              <a:rPr lang="en-US" sz="2400" dirty="0" smtClean="0">
                <a:latin typeface="Consolas" pitchFamily="49" charset="0"/>
                <a:cs typeface="Consolas" pitchFamily="49" charset="0"/>
              </a:rPr>
              <a:t> (!converged) {</a:t>
            </a:r>
          </a:p>
          <a:p>
            <a:r>
              <a:rPr lang="en-US" sz="2400" dirty="0">
                <a:solidFill>
                  <a:schemeClr val="accent3"/>
                </a:solidFill>
                <a:latin typeface="Consolas" pitchFamily="49" charset="0"/>
                <a:cs typeface="Consolas" pitchFamily="49" charset="0"/>
              </a:rPr>
              <a:t> </a:t>
            </a:r>
            <a:r>
              <a:rPr lang="en-US" sz="2400" dirty="0" smtClean="0">
                <a:solidFill>
                  <a:schemeClr val="accent3"/>
                </a:solidFill>
                <a:latin typeface="Consolas" pitchFamily="49" charset="0"/>
                <a:cs typeface="Consolas" pitchFamily="49" charset="0"/>
              </a:rPr>
              <a:t>   // Do something in parallel.</a:t>
            </a:r>
            <a:endParaRPr lang="en-US" sz="2400" dirty="0">
              <a:solidFill>
                <a:schemeClr val="accent3"/>
              </a:solidFill>
              <a:latin typeface="Consolas" pitchFamily="49" charset="0"/>
              <a:cs typeface="Consolas" pitchFamily="49" charset="0"/>
            </a:endParaRPr>
          </a:p>
          <a:p>
            <a:r>
              <a:rPr lang="en-US" sz="2400" dirty="0" smtClean="0">
                <a:latin typeface="Consolas" pitchFamily="49" charset="0"/>
                <a:cs typeface="Consolas" pitchFamily="49" charset="0"/>
              </a:rPr>
              <a:t>}</a:t>
            </a:r>
            <a:endParaRPr lang="en-US" sz="2400" dirty="0">
              <a:latin typeface="Consolas" pitchFamily="49" charset="0"/>
              <a:cs typeface="Consolas" pitchFamily="49" charset="0"/>
            </a:endParaRPr>
          </a:p>
        </p:txBody>
      </p:sp>
    </p:spTree>
    <p:extLst>
      <p:ext uri="{BB962C8B-B14F-4D97-AF65-F5344CB8AC3E}">
        <p14:creationId xmlns:p14="http://schemas.microsoft.com/office/powerpoint/2010/main" val="346473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algorithms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Added a fixed-point operator to LINQ</a:t>
            </a:r>
            <a:endParaRPr lang="en-US" dirty="0"/>
          </a:p>
          <a:p>
            <a:pPr marL="0" indent="0" algn="ctr">
              <a:lnSpc>
                <a:spcPct val="260000"/>
              </a:lnSpc>
              <a:buNone/>
            </a:pPr>
            <a:r>
              <a:rPr lang="en-US" sz="3600" dirty="0" err="1" smtClean="0">
                <a:latin typeface="Consolas" pitchFamily="49" charset="0"/>
                <a:cs typeface="Consolas" pitchFamily="49" charset="0"/>
              </a:rPr>
              <a:t>ys</a:t>
            </a:r>
            <a:r>
              <a:rPr lang="en-US" sz="3600" dirty="0" smtClean="0">
                <a:latin typeface="Consolas" pitchFamily="49" charset="0"/>
                <a:cs typeface="Consolas" pitchFamily="49" charset="0"/>
              </a:rPr>
              <a:t> = </a:t>
            </a:r>
            <a:r>
              <a:rPr lang="en-US" sz="3600" dirty="0" err="1" smtClean="0">
                <a:latin typeface="Consolas" pitchFamily="49" charset="0"/>
                <a:cs typeface="Consolas" pitchFamily="49" charset="0"/>
              </a:rPr>
              <a:t>xs.</a:t>
            </a:r>
            <a:r>
              <a:rPr lang="en-US" sz="3600" b="1" dirty="0" err="1" smtClean="0">
                <a:solidFill>
                  <a:schemeClr val="accent2"/>
                </a:solidFill>
                <a:latin typeface="Consolas" pitchFamily="49" charset="0"/>
                <a:cs typeface="Consolas" pitchFamily="49" charset="0"/>
              </a:rPr>
              <a:t>FixedPoint</a:t>
            </a:r>
            <a:r>
              <a:rPr lang="en-US" sz="3600" dirty="0" smtClean="0">
                <a:latin typeface="Consolas" pitchFamily="49" charset="0"/>
                <a:cs typeface="Consolas" pitchFamily="49" charset="0"/>
              </a:rPr>
              <a:t>(x </a:t>
            </a:r>
            <a:r>
              <a:rPr lang="en-US" sz="3600" dirty="0" smtClean="0">
                <a:latin typeface="Consolas" pitchFamily="49" charset="0"/>
                <a:cs typeface="Consolas" pitchFamily="49" charset="0"/>
              </a:rPr>
              <a:t>=&gt; </a:t>
            </a:r>
            <a:r>
              <a:rPr lang="en-US" sz="3600" dirty="0" smtClean="0">
                <a:latin typeface="Consolas" pitchFamily="49" charset="0"/>
                <a:cs typeface="Consolas" pitchFamily="49" charset="0"/>
              </a:rPr>
              <a:t>F(x));</a:t>
            </a:r>
            <a:endParaRPr lang="en-US" sz="3600" dirty="0" smtClean="0">
              <a:latin typeface="Consolas" pitchFamily="49" charset="0"/>
              <a:cs typeface="Consolas" pitchFamily="49" charset="0"/>
            </a:endParaRPr>
          </a:p>
          <a:p>
            <a:pPr marL="1828800" indent="0">
              <a:lnSpc>
                <a:spcPct val="160000"/>
              </a:lnSpc>
              <a:buNone/>
            </a:pPr>
            <a:r>
              <a:rPr lang="en-US" sz="2400" b="1" dirty="0" smtClean="0">
                <a:solidFill>
                  <a:schemeClr val="accent1"/>
                </a:solidFill>
                <a:latin typeface="Consolas" pitchFamily="49" charset="0"/>
                <a:cs typeface="Consolas" pitchFamily="49" charset="0"/>
              </a:rPr>
              <a:t/>
            </a:r>
            <a:br>
              <a:rPr lang="en-US" sz="2400" b="1" dirty="0" smtClean="0">
                <a:solidFill>
                  <a:schemeClr val="accent1"/>
                </a:solidFill>
                <a:latin typeface="Consolas" pitchFamily="49" charset="0"/>
                <a:cs typeface="Consolas" pitchFamily="49" charset="0"/>
              </a:rPr>
            </a:br>
            <a:r>
              <a:rPr lang="en-US" sz="2400" b="1" dirty="0" err="1" smtClean="0">
                <a:solidFill>
                  <a:schemeClr val="accent1"/>
                </a:solidFill>
                <a:latin typeface="Consolas" pitchFamily="49" charset="0"/>
                <a:cs typeface="Consolas" pitchFamily="49" charset="0"/>
              </a:rPr>
              <a:t>var</a:t>
            </a:r>
            <a:r>
              <a:rPr lang="en-US" sz="2400" dirty="0" smtClean="0">
                <a:solidFill>
                  <a:schemeClr val="accent1"/>
                </a:solidFill>
                <a:latin typeface="Consolas" pitchFamily="49" charset="0"/>
                <a:cs typeface="Consolas" pitchFamily="49" charset="0"/>
              </a:rPr>
              <a:t> </a:t>
            </a:r>
            <a:r>
              <a:rPr lang="en-US" sz="2400" dirty="0" err="1" smtClean="0">
                <a:latin typeface="Consolas" pitchFamily="49" charset="0"/>
                <a:cs typeface="Consolas" pitchFamily="49" charset="0"/>
              </a:rPr>
              <a:t>ys</a:t>
            </a:r>
            <a:r>
              <a:rPr lang="en-US" sz="2400" dirty="0" smtClean="0">
                <a:latin typeface="Consolas" pitchFamily="49" charset="0"/>
                <a:cs typeface="Consolas" pitchFamily="49" charset="0"/>
              </a:rPr>
              <a:t> = </a:t>
            </a:r>
            <a:r>
              <a:rPr lang="en-US" sz="2400" dirty="0" err="1" smtClean="0">
                <a:latin typeface="Consolas" pitchFamily="49" charset="0"/>
                <a:cs typeface="Consolas" pitchFamily="49" charset="0"/>
              </a:rPr>
              <a:t>xs</a:t>
            </a:r>
            <a:r>
              <a:rPr lang="en-US" sz="2400" dirty="0" smtClean="0">
                <a:latin typeface="Consolas" pitchFamily="49" charset="0"/>
                <a:cs typeface="Consolas" pitchFamily="49" charset="0"/>
              </a:rPr>
              <a:t>;</a:t>
            </a:r>
          </a:p>
          <a:p>
            <a:pPr marL="1828800" indent="0">
              <a:lnSpc>
                <a:spcPct val="110000"/>
              </a:lnSpc>
              <a:buNone/>
            </a:pPr>
            <a:r>
              <a:rPr lang="en-US" sz="2400" b="1" dirty="0" smtClean="0">
                <a:solidFill>
                  <a:schemeClr val="accent1"/>
                </a:solidFill>
                <a:latin typeface="Consolas" pitchFamily="49" charset="0"/>
                <a:cs typeface="Consolas" pitchFamily="49" charset="0"/>
              </a:rPr>
              <a:t>do</a:t>
            </a:r>
            <a:r>
              <a:rPr lang="en-US" sz="2400" dirty="0" smtClean="0">
                <a:solidFill>
                  <a:schemeClr val="accent1"/>
                </a:solidFill>
                <a:latin typeface="Consolas" pitchFamily="49" charset="0"/>
                <a:cs typeface="Consolas" pitchFamily="49" charset="0"/>
              </a:rPr>
              <a:t> </a:t>
            </a:r>
            <a:r>
              <a:rPr lang="en-US" sz="2400" dirty="0" smtClean="0">
                <a:latin typeface="Consolas" pitchFamily="49" charset="0"/>
                <a:cs typeface="Consolas" pitchFamily="49" charset="0"/>
              </a:rPr>
              <a:t>{</a:t>
            </a:r>
          </a:p>
          <a:p>
            <a:pPr marL="1828800" indent="0">
              <a:lnSpc>
                <a:spcPct val="110000"/>
              </a:lnSpc>
              <a:buNone/>
            </a:pP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ys</a:t>
            </a:r>
            <a:r>
              <a:rPr lang="en-US" sz="2400" dirty="0" smtClean="0">
                <a:latin typeface="Consolas" pitchFamily="49" charset="0"/>
                <a:cs typeface="Consolas" pitchFamily="49" charset="0"/>
              </a:rPr>
              <a:t> = F(</a:t>
            </a:r>
            <a:r>
              <a:rPr lang="en-US" sz="2400" dirty="0" err="1">
                <a:latin typeface="Consolas" pitchFamily="49" charset="0"/>
                <a:cs typeface="Consolas" pitchFamily="49" charset="0"/>
              </a:rPr>
              <a:t>y</a:t>
            </a:r>
            <a:r>
              <a:rPr lang="en-US" sz="2400" dirty="0" err="1" smtClean="0">
                <a:latin typeface="Consolas" pitchFamily="49" charset="0"/>
                <a:cs typeface="Consolas" pitchFamily="49" charset="0"/>
              </a:rPr>
              <a:t>s</a:t>
            </a:r>
            <a:r>
              <a:rPr lang="en-US" sz="2400" dirty="0" smtClean="0">
                <a:latin typeface="Consolas" pitchFamily="49" charset="0"/>
                <a:cs typeface="Consolas" pitchFamily="49" charset="0"/>
              </a:rPr>
              <a:t>);</a:t>
            </a:r>
          </a:p>
          <a:p>
            <a:pPr marL="1828800" indent="0">
              <a:lnSpc>
                <a:spcPct val="110000"/>
              </a:lnSpc>
              <a:buNone/>
            </a:pPr>
            <a:r>
              <a:rPr lang="en-US" sz="2400" dirty="0" smtClean="0">
                <a:latin typeface="Consolas" pitchFamily="49" charset="0"/>
                <a:cs typeface="Consolas" pitchFamily="49" charset="0"/>
              </a:rPr>
              <a:t>} </a:t>
            </a:r>
            <a:r>
              <a:rPr lang="en-US" sz="2400" b="1" dirty="0" smtClean="0">
                <a:solidFill>
                  <a:schemeClr val="accent1"/>
                </a:solidFill>
                <a:latin typeface="Consolas" pitchFamily="49" charset="0"/>
                <a:cs typeface="Consolas" pitchFamily="49" charset="0"/>
              </a:rPr>
              <a:t>while</a:t>
            </a:r>
            <a:r>
              <a:rPr lang="en-US" sz="2400" dirty="0" smtClean="0">
                <a:solidFill>
                  <a:schemeClr val="accent1"/>
                </a:solidFill>
                <a:latin typeface="Consolas" pitchFamily="49" charset="0"/>
                <a:cs typeface="Consolas" pitchFamily="49" charset="0"/>
              </a:rPr>
              <a:t> </a:t>
            </a:r>
            <a:r>
              <a:rPr lang="en-US" sz="2400" dirty="0" smtClean="0">
                <a:latin typeface="Consolas" pitchFamily="49" charset="0"/>
                <a:cs typeface="Consolas" pitchFamily="49" charset="0"/>
              </a:rPr>
              <a:t>(</a:t>
            </a:r>
            <a:r>
              <a:rPr lang="en-US" sz="2400" dirty="0" err="1" smtClean="0">
                <a:latin typeface="Consolas" pitchFamily="49" charset="0"/>
                <a:cs typeface="Consolas" pitchFamily="49" charset="0"/>
              </a:rPr>
              <a:t>ys</a:t>
            </a:r>
            <a:r>
              <a:rPr lang="en-US" sz="2400" dirty="0" smtClean="0">
                <a:latin typeface="Consolas" pitchFamily="49" charset="0"/>
                <a:cs typeface="Consolas" pitchFamily="49" charset="0"/>
              </a:rPr>
              <a:t> != F(</a:t>
            </a:r>
            <a:r>
              <a:rPr lang="en-US" sz="2400" dirty="0" err="1" smtClean="0">
                <a:latin typeface="Consolas" pitchFamily="49" charset="0"/>
                <a:cs typeface="Consolas" pitchFamily="49" charset="0"/>
              </a:rPr>
              <a:t>ys</a:t>
            </a:r>
            <a:r>
              <a:rPr lang="en-US" sz="2400" dirty="0" smtClean="0">
                <a:latin typeface="Consolas" pitchFamily="49" charset="0"/>
                <a:cs typeface="Consolas" pitchFamily="49" charset="0"/>
              </a:rPr>
              <a:t>)); </a:t>
            </a:r>
            <a:endParaRPr lang="en-US" sz="2400" dirty="0">
              <a:latin typeface="Consolas" pitchFamily="49" charset="0"/>
              <a:cs typeface="Consolas" pitchFamily="49" charset="0"/>
            </a:endParaRPr>
          </a:p>
        </p:txBody>
      </p:sp>
      <p:sp>
        <p:nvSpPr>
          <p:cNvPr id="16" name="TextBox 15"/>
          <p:cNvSpPr txBox="1"/>
          <p:nvPr/>
        </p:nvSpPr>
        <p:spPr>
          <a:xfrm>
            <a:off x="152400" y="1581150"/>
            <a:ext cx="3810000" cy="46166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400" dirty="0" smtClean="0">
                <a:latin typeface="Consolas" pitchFamily="49" charset="0"/>
                <a:cs typeface="Consolas" pitchFamily="49" charset="0"/>
              </a:rPr>
              <a:t>Collection&lt;T&gt; </a:t>
            </a:r>
            <a:r>
              <a:rPr lang="en-US" sz="2400" dirty="0" err="1" smtClean="0">
                <a:latin typeface="Consolas" pitchFamily="49" charset="0"/>
                <a:cs typeface="Consolas" pitchFamily="49" charset="0"/>
              </a:rPr>
              <a:t>xs</a:t>
            </a:r>
            <a:r>
              <a:rPr lang="en-US" sz="2400" dirty="0" smtClean="0">
                <a:latin typeface="Consolas" pitchFamily="49" charset="0"/>
                <a:cs typeface="Consolas" pitchFamily="49" charset="0"/>
              </a:rPr>
              <a:t>, </a:t>
            </a:r>
            <a:r>
              <a:rPr lang="en-US" sz="2400" dirty="0" err="1" smtClean="0">
                <a:latin typeface="Consolas" pitchFamily="49" charset="0"/>
                <a:cs typeface="Consolas" pitchFamily="49" charset="0"/>
              </a:rPr>
              <a:t>ys</a:t>
            </a:r>
            <a:r>
              <a:rPr lang="en-US" sz="2400" dirty="0" smtClean="0">
                <a:latin typeface="Consolas" pitchFamily="49" charset="0"/>
                <a:cs typeface="Consolas" pitchFamily="49" charset="0"/>
              </a:rPr>
              <a:t>;</a:t>
            </a:r>
          </a:p>
        </p:txBody>
      </p:sp>
      <p:sp>
        <p:nvSpPr>
          <p:cNvPr id="17" name="TextBox 16"/>
          <p:cNvSpPr txBox="1"/>
          <p:nvPr/>
        </p:nvSpPr>
        <p:spPr>
          <a:xfrm>
            <a:off x="2971800" y="2567285"/>
            <a:ext cx="6019800"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400" dirty="0" smtClean="0">
                <a:latin typeface="Consolas" pitchFamily="49" charset="0"/>
                <a:cs typeface="Consolas" pitchFamily="49" charset="0"/>
              </a:rPr>
              <a:t>F : Collection&lt;T&gt; -&gt; Collection&lt;T&gt;</a:t>
            </a:r>
          </a:p>
        </p:txBody>
      </p:sp>
    </p:spTree>
    <p:extLst>
      <p:ext uri="{BB962C8B-B14F-4D97-AF65-F5344CB8AC3E}">
        <p14:creationId xmlns:p14="http://schemas.microsoft.com/office/powerpoint/2010/main" val="32149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Single-source shortest paths</a:t>
            </a:r>
            <a:endParaRPr lang="en-US" dirty="0"/>
          </a:p>
        </p:txBody>
      </p:sp>
      <p:sp>
        <p:nvSpPr>
          <p:cNvPr id="3" name="Content Placeholder 2"/>
          <p:cNvSpPr>
            <a:spLocks noGrp="1"/>
          </p:cNvSpPr>
          <p:nvPr>
            <p:ph idx="1"/>
          </p:nvPr>
        </p:nvSpPr>
        <p:spPr/>
        <p:txBody>
          <a:bodyPr anchor="ctr">
            <a:normAutofit lnSpcReduction="10000"/>
          </a:bodyPr>
          <a:lstStyle/>
          <a:p>
            <a:pPr marL="0" indent="0">
              <a:buNone/>
            </a:pPr>
            <a:r>
              <a:rPr lang="en-US" sz="1600" b="1" dirty="0" err="1">
                <a:solidFill>
                  <a:schemeClr val="accent1"/>
                </a:solidFill>
                <a:latin typeface="Consolas" pitchFamily="49" charset="0"/>
                <a:cs typeface="Consolas" pitchFamily="49" charset="0"/>
              </a:rPr>
              <a:t>struct</a:t>
            </a:r>
            <a:r>
              <a:rPr lang="en-US" sz="1600" b="1" dirty="0">
                <a:solidFill>
                  <a:schemeClr val="accent1"/>
                </a:solidFill>
                <a:latin typeface="Consolas" pitchFamily="49" charset="0"/>
                <a:cs typeface="Consolas" pitchFamily="49" charset="0"/>
              </a:rPr>
              <a:t> </a:t>
            </a:r>
            <a:r>
              <a:rPr lang="en-US" sz="1600" dirty="0">
                <a:latin typeface="Consolas" pitchFamily="49" charset="0"/>
                <a:cs typeface="Consolas" pitchFamily="49" charset="0"/>
              </a:rPr>
              <a:t>Edge {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err="1">
                <a:latin typeface="Consolas" pitchFamily="49" charset="0"/>
                <a:cs typeface="Consolas" pitchFamily="49" charset="0"/>
              </a:rPr>
              <a:t>src</a:t>
            </a:r>
            <a:r>
              <a:rPr lang="en-US" sz="1600" dirty="0">
                <a:latin typeface="Consolas" pitchFamily="49" charset="0"/>
                <a:cs typeface="Consolas" pitchFamily="49" charset="0"/>
              </a:rPr>
              <a:t>;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err="1" smtClean="0">
                <a:latin typeface="Consolas" pitchFamily="49" charset="0"/>
                <a:cs typeface="Consolas" pitchFamily="49" charset="0"/>
              </a:rPr>
              <a:t>dst</a:t>
            </a:r>
            <a:r>
              <a:rPr lang="en-US" sz="1600" dirty="0">
                <a:latin typeface="Consolas" pitchFamily="49" charset="0"/>
                <a:cs typeface="Consolas" pitchFamily="49" charset="0"/>
              </a:rPr>
              <a:t>;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a:latin typeface="Consolas" pitchFamily="49" charset="0"/>
                <a:cs typeface="Consolas" pitchFamily="49" charset="0"/>
              </a:rPr>
              <a:t>weight; }</a:t>
            </a:r>
            <a:endParaRPr lang="en-US" sz="1600" b="1" dirty="0">
              <a:solidFill>
                <a:schemeClr val="accent1"/>
              </a:solidFill>
              <a:latin typeface="Consolas" pitchFamily="49" charset="0"/>
              <a:cs typeface="Consolas" pitchFamily="49" charset="0"/>
            </a:endParaRPr>
          </a:p>
          <a:p>
            <a:pPr marL="0" indent="0">
              <a:buNone/>
            </a:pPr>
            <a:r>
              <a:rPr lang="en-US" sz="1600" b="1" dirty="0" err="1" smtClean="0">
                <a:solidFill>
                  <a:schemeClr val="accent1"/>
                </a:solidFill>
                <a:latin typeface="Consolas" pitchFamily="49" charset="0"/>
                <a:cs typeface="Consolas" pitchFamily="49" charset="0"/>
              </a:rPr>
              <a:t>struct</a:t>
            </a:r>
            <a:r>
              <a:rPr lang="en-US" sz="1600" b="1" dirty="0" smtClean="0">
                <a:solidFill>
                  <a:schemeClr val="accent1"/>
                </a:solidFill>
                <a:latin typeface="Consolas" pitchFamily="49" charset="0"/>
                <a:cs typeface="Consolas" pitchFamily="49" charset="0"/>
              </a:rPr>
              <a:t> </a:t>
            </a:r>
            <a:r>
              <a:rPr lang="en-US" sz="1600" dirty="0" err="1" smtClean="0">
                <a:latin typeface="Consolas" pitchFamily="49" charset="0"/>
                <a:cs typeface="Consolas" pitchFamily="49" charset="0"/>
              </a:rPr>
              <a:t>NodeDist</a:t>
            </a:r>
            <a:r>
              <a:rPr lang="en-US" sz="1600" dirty="0" smtClean="0">
                <a:latin typeface="Consolas" pitchFamily="49" charset="0"/>
                <a:cs typeface="Consolas" pitchFamily="49" charset="0"/>
              </a:rPr>
              <a:t> </a:t>
            </a:r>
            <a:r>
              <a:rPr lang="en-US" sz="1600" dirty="0" smtClean="0">
                <a:latin typeface="Consolas" pitchFamily="49" charset="0"/>
                <a:cs typeface="Consolas" pitchFamily="49" charset="0"/>
              </a:rPr>
              <a:t>{ </a:t>
            </a:r>
            <a:r>
              <a:rPr lang="en-US" sz="1600" b="1" dirty="0" err="1" smtClean="0">
                <a:solidFill>
                  <a:schemeClr val="accent1"/>
                </a:solidFill>
                <a:latin typeface="Consolas" pitchFamily="49" charset="0"/>
                <a:cs typeface="Consolas" pitchFamily="49" charset="0"/>
              </a:rPr>
              <a:t>int</a:t>
            </a:r>
            <a:r>
              <a:rPr lang="en-US" sz="1600" dirty="0" smtClean="0">
                <a:solidFill>
                  <a:schemeClr val="accent1"/>
                </a:solidFill>
                <a:latin typeface="Consolas" pitchFamily="49" charset="0"/>
                <a:cs typeface="Consolas" pitchFamily="49" charset="0"/>
              </a:rPr>
              <a:t> </a:t>
            </a:r>
            <a:r>
              <a:rPr lang="en-US" sz="1600" dirty="0" smtClean="0">
                <a:latin typeface="Consolas" pitchFamily="49" charset="0"/>
                <a:cs typeface="Consolas" pitchFamily="49" charset="0"/>
              </a:rPr>
              <a:t>id; </a:t>
            </a:r>
            <a:r>
              <a:rPr lang="en-US" sz="1600" b="1" dirty="0" err="1">
                <a:solidFill>
                  <a:schemeClr val="accent1"/>
                </a:solidFill>
                <a:latin typeface="Consolas" pitchFamily="49" charset="0"/>
                <a:cs typeface="Consolas" pitchFamily="49" charset="0"/>
              </a:rPr>
              <a:t>int</a:t>
            </a:r>
            <a:r>
              <a:rPr lang="en-US" sz="1600" dirty="0">
                <a:solidFill>
                  <a:schemeClr val="accent1"/>
                </a:solidFill>
                <a:latin typeface="Consolas" pitchFamily="49" charset="0"/>
                <a:cs typeface="Consolas" pitchFamily="49" charset="0"/>
              </a:rPr>
              <a:t> </a:t>
            </a:r>
            <a:r>
              <a:rPr lang="en-US" sz="1600" dirty="0" err="1">
                <a:latin typeface="Consolas" pitchFamily="49" charset="0"/>
                <a:cs typeface="Consolas" pitchFamily="49" charset="0"/>
              </a:rPr>
              <a:t>dist</a:t>
            </a:r>
            <a:r>
              <a:rPr lang="en-US" sz="1600" dirty="0">
                <a:latin typeface="Consolas" pitchFamily="49" charset="0"/>
                <a:cs typeface="Consolas" pitchFamily="49" charset="0"/>
              </a:rPr>
              <a:t>; </a:t>
            </a:r>
            <a:r>
              <a:rPr lang="en-US" sz="1600" b="1" dirty="0" err="1" smtClean="0">
                <a:solidFill>
                  <a:schemeClr val="accent1"/>
                </a:solidFill>
                <a:latin typeface="Consolas" pitchFamily="49" charset="0"/>
                <a:cs typeface="Consolas" pitchFamily="49" charset="0"/>
              </a:rPr>
              <a:t>int</a:t>
            </a:r>
            <a:r>
              <a:rPr lang="en-US" sz="1600" dirty="0" smtClean="0">
                <a:solidFill>
                  <a:schemeClr val="accent1"/>
                </a:solidFill>
                <a:latin typeface="Consolas" pitchFamily="49" charset="0"/>
                <a:cs typeface="Consolas" pitchFamily="49" charset="0"/>
              </a:rPr>
              <a:t> </a:t>
            </a:r>
            <a:r>
              <a:rPr lang="en-US" sz="1600" dirty="0" smtClean="0">
                <a:latin typeface="Consolas" pitchFamily="49" charset="0"/>
                <a:cs typeface="Consolas" pitchFamily="49" charset="0"/>
              </a:rPr>
              <a:t>predecessor; </a:t>
            </a:r>
            <a:r>
              <a:rPr lang="en-US" sz="1600" dirty="0" smtClean="0">
                <a:latin typeface="Consolas" pitchFamily="49" charset="0"/>
                <a:cs typeface="Consolas" pitchFamily="49" charset="0"/>
              </a:rPr>
              <a:t>}</a:t>
            </a:r>
          </a:p>
          <a:p>
            <a:pPr marL="0" indent="0">
              <a:buNone/>
            </a:pPr>
            <a:endParaRPr lang="en-US" sz="1600" b="1" dirty="0" smtClean="0">
              <a:solidFill>
                <a:schemeClr val="accent1"/>
              </a:solidFill>
              <a:latin typeface="Consolas" pitchFamily="49" charset="0"/>
              <a:cs typeface="Consolas" pitchFamily="49" charset="0"/>
            </a:endParaRPr>
          </a:p>
          <a:p>
            <a:pPr marL="0" indent="0">
              <a:buNone/>
            </a:pPr>
            <a:r>
              <a:rPr lang="en-US" sz="1600" dirty="0" smtClean="0">
                <a:latin typeface="Consolas" pitchFamily="49" charset="0"/>
                <a:cs typeface="Consolas" pitchFamily="49" charset="0"/>
              </a:rPr>
              <a:t>Collection&lt;</a:t>
            </a:r>
            <a:r>
              <a:rPr lang="en-US" sz="1600" dirty="0" err="1" smtClean="0">
                <a:latin typeface="Consolas" pitchFamily="49" charset="0"/>
                <a:cs typeface="Consolas" pitchFamily="49" charset="0"/>
              </a:rPr>
              <a:t>NodeDist</a:t>
            </a:r>
            <a:r>
              <a:rPr lang="en-US" sz="1600" dirty="0" smtClean="0">
                <a:latin typeface="Consolas" pitchFamily="49" charset="0"/>
                <a:cs typeface="Consolas" pitchFamily="49" charset="0"/>
              </a:rPr>
              <a:t>&gt; nodes = { (s,0,s) }; </a:t>
            </a:r>
            <a:r>
              <a:rPr lang="en-US" sz="1600" dirty="0">
                <a:solidFill>
                  <a:schemeClr val="accent3"/>
                </a:solidFill>
                <a:latin typeface="Consolas" pitchFamily="49" charset="0"/>
                <a:cs typeface="Consolas" pitchFamily="49" charset="0"/>
              </a:rPr>
              <a:t>/* </a:t>
            </a:r>
            <a:r>
              <a:rPr lang="en-US" sz="1600" dirty="0" smtClean="0">
                <a:solidFill>
                  <a:schemeClr val="accent3"/>
                </a:solidFill>
                <a:latin typeface="Consolas" pitchFamily="49" charset="0"/>
                <a:cs typeface="Consolas" pitchFamily="49" charset="0"/>
              </a:rPr>
              <a:t>Source node. */ </a:t>
            </a:r>
            <a:endParaRPr lang="en-US" sz="1600" dirty="0" smtClean="0">
              <a:latin typeface="Consolas" pitchFamily="49" charset="0"/>
              <a:cs typeface="Consolas" pitchFamily="49" charset="0"/>
            </a:endParaRPr>
          </a:p>
          <a:p>
            <a:pPr marL="0" indent="0">
              <a:buNone/>
            </a:pPr>
            <a:r>
              <a:rPr lang="en-US" sz="1600" dirty="0" smtClean="0">
                <a:latin typeface="Consolas" pitchFamily="49" charset="0"/>
                <a:cs typeface="Consolas" pitchFamily="49" charset="0"/>
              </a:rPr>
              <a:t>Collection&lt;Edge&gt; </a:t>
            </a:r>
            <a:r>
              <a:rPr lang="en-US" sz="1600" dirty="0" smtClean="0">
                <a:latin typeface="Consolas" pitchFamily="49" charset="0"/>
                <a:cs typeface="Consolas" pitchFamily="49" charset="0"/>
              </a:rPr>
              <a:t>edges </a:t>
            </a:r>
            <a:r>
              <a:rPr lang="en-US" sz="1600" dirty="0" smtClean="0">
                <a:latin typeface="Consolas" pitchFamily="49" charset="0"/>
                <a:cs typeface="Consolas" pitchFamily="49" charset="0"/>
              </a:rPr>
              <a:t>= </a:t>
            </a:r>
            <a:r>
              <a:rPr lang="en-US" sz="1600" dirty="0" smtClean="0">
                <a:solidFill>
                  <a:schemeClr val="accent3"/>
                </a:solidFill>
                <a:latin typeface="Consolas" pitchFamily="49" charset="0"/>
                <a:cs typeface="Consolas" pitchFamily="49" charset="0"/>
              </a:rPr>
              <a:t>/* Weighted edge set. */</a:t>
            </a:r>
            <a:endParaRPr lang="en-US" sz="1600" dirty="0">
              <a:solidFill>
                <a:schemeClr val="accent3"/>
              </a:solidFill>
              <a:latin typeface="Consolas" pitchFamily="49" charset="0"/>
              <a:cs typeface="Consolas" pitchFamily="49" charset="0"/>
            </a:endParaRPr>
          </a:p>
          <a:p>
            <a:pPr marL="0" indent="0">
              <a:buNone/>
            </a:pPr>
            <a:endParaRPr lang="en-US" sz="1600" b="1" dirty="0">
              <a:solidFill>
                <a:schemeClr val="accent1"/>
              </a:solidFill>
              <a:latin typeface="Consolas" pitchFamily="49" charset="0"/>
              <a:cs typeface="Consolas" pitchFamily="49" charset="0"/>
            </a:endParaRPr>
          </a:p>
          <a:p>
            <a:pPr marL="0" indent="0">
              <a:buNone/>
            </a:pPr>
            <a:r>
              <a:rPr lang="en-US" sz="1600" b="1" dirty="0" smtClean="0">
                <a:solidFill>
                  <a:schemeClr val="accent1"/>
                </a:solidFill>
                <a:latin typeface="Consolas" pitchFamily="49" charset="0"/>
                <a:cs typeface="Consolas" pitchFamily="49" charset="0"/>
              </a:rPr>
              <a:t>return</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nodes.FixedPoint</a:t>
            </a:r>
            <a:r>
              <a:rPr lang="en-US" sz="1600" dirty="0" smtClean="0">
                <a:latin typeface="Consolas" pitchFamily="49" charset="0"/>
                <a:cs typeface="Consolas" pitchFamily="49" charset="0"/>
              </a:rPr>
              <a:t>(</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x =&gt; </a:t>
            </a:r>
            <a:r>
              <a:rPr lang="en-US" sz="1600" dirty="0" err="1" smtClean="0">
                <a:latin typeface="Consolas" pitchFamily="49" charset="0"/>
                <a:cs typeface="Consolas" pitchFamily="49" charset="0"/>
              </a:rPr>
              <a:t>x.Join</a:t>
            </a:r>
            <a:r>
              <a:rPr lang="en-US" sz="1600" dirty="0" smtClean="0">
                <a:latin typeface="Consolas" pitchFamily="49" charset="0"/>
                <a:cs typeface="Consolas" pitchFamily="49" charset="0"/>
              </a:rPr>
              <a:t>(edges, n =&gt; n.id, e =&gt; </a:t>
            </a:r>
            <a:r>
              <a:rPr lang="en-US" sz="1600" dirty="0" err="1" smtClean="0">
                <a:latin typeface="Consolas" pitchFamily="49" charset="0"/>
                <a:cs typeface="Consolas" pitchFamily="49" charset="0"/>
              </a:rPr>
              <a:t>e.src</a:t>
            </a:r>
            <a:r>
              <a:rPr lang="en-US" sz="1600" dirty="0" smtClean="0">
                <a:latin typeface="Consolas" pitchFamily="49" charset="0"/>
                <a:cs typeface="Consolas" pitchFamily="49" charset="0"/>
              </a:rPr>
              <a:t>,</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(n, e) =&gt; </a:t>
            </a:r>
            <a:r>
              <a:rPr lang="en-US" sz="1600" b="1" dirty="0" smtClean="0">
                <a:solidFill>
                  <a:schemeClr val="accent1"/>
                </a:solidFill>
                <a:latin typeface="Consolas" pitchFamily="49" charset="0"/>
                <a:cs typeface="Consolas" pitchFamily="49" charset="0"/>
              </a:rPr>
              <a:t>new</a:t>
            </a:r>
            <a:r>
              <a:rPr lang="en-US" sz="1600" dirty="0" smtClean="0">
                <a:solidFill>
                  <a:schemeClr val="accent1"/>
                </a:solidFill>
                <a:latin typeface="Consolas" pitchFamily="49" charset="0"/>
                <a:cs typeface="Consolas" pitchFamily="49" charset="0"/>
              </a:rPr>
              <a:t> </a:t>
            </a:r>
            <a:r>
              <a:rPr lang="en-US" sz="1600" dirty="0" err="1" smtClean="0">
                <a:latin typeface="Consolas" pitchFamily="49" charset="0"/>
                <a:cs typeface="Consolas" pitchFamily="49" charset="0"/>
              </a:rPr>
              <a:t>NodeDist</a:t>
            </a:r>
            <a:r>
              <a:rPr lang="en-US" sz="1600" dirty="0" smtClean="0">
                <a:latin typeface="Consolas" pitchFamily="49" charset="0"/>
                <a:cs typeface="Consolas" pitchFamily="49" charset="0"/>
              </a:rPr>
              <a:t>(</a:t>
            </a:r>
            <a:r>
              <a:rPr lang="en-US" sz="1600" dirty="0" err="1" smtClean="0">
                <a:latin typeface="Consolas" pitchFamily="49" charset="0"/>
                <a:cs typeface="Consolas" pitchFamily="49" charset="0"/>
              </a:rPr>
              <a:t>e.dst</a:t>
            </a:r>
            <a:r>
              <a:rPr lang="en-US" sz="1600" dirty="0" smtClean="0">
                <a:latin typeface="Consolas" pitchFamily="49" charset="0"/>
                <a:cs typeface="Consolas" pitchFamily="49" charset="0"/>
              </a:rPr>
              <a:t>, </a:t>
            </a:r>
            <a:r>
              <a:rPr lang="en-US" sz="1600" dirty="0" err="1">
                <a:latin typeface="Consolas" pitchFamily="49" charset="0"/>
                <a:cs typeface="Consolas" pitchFamily="49" charset="0"/>
              </a:rPr>
              <a:t>n.dist</a:t>
            </a:r>
            <a:r>
              <a:rPr lang="en-US" sz="1600" dirty="0">
                <a:latin typeface="Consolas" pitchFamily="49" charset="0"/>
                <a:cs typeface="Consolas" pitchFamily="49" charset="0"/>
              </a:rPr>
              <a:t> + </a:t>
            </a:r>
            <a:r>
              <a:rPr lang="en-US" sz="1600" dirty="0" err="1">
                <a:latin typeface="Consolas" pitchFamily="49" charset="0"/>
                <a:cs typeface="Consolas" pitchFamily="49" charset="0"/>
              </a:rPr>
              <a:t>e.weight</a:t>
            </a:r>
            <a:r>
              <a:rPr lang="en-US" sz="1600" dirty="0">
                <a:latin typeface="Consolas" pitchFamily="49" charset="0"/>
                <a:cs typeface="Consolas" pitchFamily="49" charset="0"/>
              </a:rPr>
              <a:t>, </a:t>
            </a:r>
            <a:r>
              <a:rPr lang="en-US" sz="1600" dirty="0" err="1" smtClean="0">
                <a:latin typeface="Consolas" pitchFamily="49" charset="0"/>
                <a:cs typeface="Consolas" pitchFamily="49" charset="0"/>
              </a:rPr>
              <a:t>e.src</a:t>
            </a:r>
            <a:r>
              <a:rPr lang="en-US" sz="1600" dirty="0" smtClean="0">
                <a:latin typeface="Consolas" pitchFamily="49" charset="0"/>
                <a:cs typeface="Consolas" pitchFamily="49" charset="0"/>
              </a:rPr>
              <a:t>))</a:t>
            </a:r>
            <a:endParaRPr lang="en-US" sz="1600" dirty="0" smtClean="0">
              <a:latin typeface="Consolas" pitchFamily="49" charset="0"/>
              <a:cs typeface="Consolas" pitchFamily="49" charset="0"/>
            </a:endParaRP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a:t>
            </a:r>
            <a:r>
              <a:rPr lang="en-US" sz="1600" dirty="0" err="1" smtClean="0">
                <a:latin typeface="Consolas" pitchFamily="49" charset="0"/>
                <a:cs typeface="Consolas" pitchFamily="49" charset="0"/>
              </a:rPr>
              <a:t>Concat</a:t>
            </a:r>
            <a:r>
              <a:rPr lang="en-US" sz="1600" dirty="0" smtClean="0">
                <a:latin typeface="Consolas" pitchFamily="49" charset="0"/>
                <a:cs typeface="Consolas" pitchFamily="49" charset="0"/>
              </a:rPr>
              <a:t>(nodes)</a:t>
            </a:r>
          </a:p>
          <a:p>
            <a:pPr marL="0" indent="0">
              <a:buNone/>
            </a:pPr>
            <a:r>
              <a:rPr lang="en-US" sz="1600" dirty="0">
                <a:latin typeface="Consolas" pitchFamily="49" charset="0"/>
                <a:cs typeface="Consolas" pitchFamily="49" charset="0"/>
              </a:rPr>
              <a:t> </a:t>
            </a:r>
            <a:r>
              <a:rPr lang="en-US" sz="1600" dirty="0" smtClean="0">
                <a:latin typeface="Consolas" pitchFamily="49" charset="0"/>
                <a:cs typeface="Consolas" pitchFamily="49" charset="0"/>
              </a:rPr>
              <a:t>         .Min(n =&gt; n.id, n =&gt; </a:t>
            </a:r>
            <a:r>
              <a:rPr lang="en-US" sz="1600" dirty="0" err="1" smtClean="0">
                <a:latin typeface="Consolas" pitchFamily="49" charset="0"/>
                <a:cs typeface="Consolas" pitchFamily="49" charset="0"/>
              </a:rPr>
              <a:t>n.dist</a:t>
            </a:r>
            <a:r>
              <a:rPr lang="en-US" sz="1600" dirty="0" smtClean="0">
                <a:latin typeface="Consolas" pitchFamily="49" charset="0"/>
                <a:cs typeface="Consolas" pitchFamily="49" charset="0"/>
              </a:rPr>
              <a:t>)</a:t>
            </a:r>
          </a:p>
          <a:p>
            <a:pPr marL="0" indent="0">
              <a:buNone/>
            </a:pPr>
            <a:r>
              <a:rPr lang="en-US" sz="1600" dirty="0" smtClean="0">
                <a:latin typeface="Consolas" pitchFamily="49" charset="0"/>
                <a:cs typeface="Consolas" pitchFamily="49" charset="0"/>
              </a:rPr>
              <a:t>);</a:t>
            </a:r>
            <a:endParaRPr lang="en-US" sz="1600" dirty="0">
              <a:latin typeface="Consolas" pitchFamily="49" charset="0"/>
              <a:cs typeface="Consolas" pitchFamily="49" charset="0"/>
            </a:endParaRPr>
          </a:p>
        </p:txBody>
      </p:sp>
    </p:spTree>
    <p:extLst>
      <p:ext uri="{BB962C8B-B14F-4D97-AF65-F5344CB8AC3E}">
        <p14:creationId xmlns:p14="http://schemas.microsoft.com/office/powerpoint/2010/main" val="326622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05979"/>
            <a:ext cx="4572000" cy="85725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b="1" dirty="0" smtClean="0"/>
              <a:t>Terminate when</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874514"/>
                <a:ext cx="8229600" cy="3394472"/>
              </a:xfrm>
            </p:spPr>
            <p:txBody>
              <a:bodyPr anchor="ctr" anchorCtr="0">
                <a:normAutofit/>
              </a:bodyPr>
              <a:lstStyle/>
              <a:p>
                <a:pPr marL="0" indent="0">
                  <a:buNone/>
                </a:pPr>
                <a14:m>
                  <m:oMathPara xmlns:m="http://schemas.openxmlformats.org/officeDocument/2006/math">
                    <m:oMathParaPr>
                      <m:jc m:val="centerGroup"/>
                    </m:oMathParaPr>
                    <m:oMath xmlns:m="http://schemas.openxmlformats.org/officeDocument/2006/math">
                      <m:sSup>
                        <m:sSupPr>
                          <m:ctrlPr>
                            <a:rPr lang="en-US" sz="6600" b="0" i="1" smtClean="0">
                              <a:latin typeface="Cambria Math"/>
                            </a:rPr>
                          </m:ctrlPr>
                        </m:sSupPr>
                        <m:e>
                          <m:r>
                            <a:rPr lang="en-US" sz="6600" b="0" i="1" smtClean="0">
                              <a:latin typeface="Cambria Math"/>
                            </a:rPr>
                            <m:t>𝑓</m:t>
                          </m:r>
                        </m:e>
                        <m:sup>
                          <m:r>
                            <a:rPr lang="en-US" sz="6600" b="0" i="1" smtClean="0">
                              <a:latin typeface="Cambria Math"/>
                            </a:rPr>
                            <m:t>𝑁</m:t>
                          </m:r>
                        </m:sup>
                      </m:sSup>
                      <m:d>
                        <m:dPr>
                          <m:ctrlPr>
                            <a:rPr lang="en-US" sz="6600" b="0" i="1" smtClean="0">
                              <a:latin typeface="Cambria Math"/>
                            </a:rPr>
                          </m:ctrlPr>
                        </m:dPr>
                        <m:e>
                          <m:r>
                            <a:rPr lang="en-US" sz="6600" b="0" i="1" smtClean="0">
                              <a:latin typeface="Cambria Math"/>
                            </a:rPr>
                            <m:t>𝑥</m:t>
                          </m:r>
                        </m:e>
                      </m:d>
                      <m:r>
                        <a:rPr lang="en-US" sz="6600" b="0" i="1" smtClean="0">
                          <a:latin typeface="Cambria Math"/>
                        </a:rPr>
                        <m:t>=</m:t>
                      </m:r>
                      <m:sSup>
                        <m:sSupPr>
                          <m:ctrlPr>
                            <a:rPr lang="en-US" sz="6600" b="0" i="1" smtClean="0">
                              <a:latin typeface="Cambria Math"/>
                            </a:rPr>
                          </m:ctrlPr>
                        </m:sSupPr>
                        <m:e>
                          <m:r>
                            <a:rPr lang="en-US" sz="6600" b="0" i="1" smtClean="0">
                              <a:latin typeface="Cambria Math"/>
                            </a:rPr>
                            <m:t>𝑓</m:t>
                          </m:r>
                        </m:e>
                        <m:sup>
                          <m:r>
                            <a:rPr lang="en-US" sz="6600" b="0" i="1" smtClean="0">
                              <a:latin typeface="Cambria Math"/>
                            </a:rPr>
                            <m:t>𝑁</m:t>
                          </m:r>
                          <m:r>
                            <a:rPr lang="en-US" sz="6600" b="0" i="1" smtClean="0">
                              <a:latin typeface="Cambria Math"/>
                            </a:rPr>
                            <m:t>−1</m:t>
                          </m:r>
                        </m:sup>
                      </m:sSup>
                      <m:d>
                        <m:dPr>
                          <m:ctrlPr>
                            <a:rPr lang="en-US" sz="6600" b="0" i="1" smtClean="0">
                              <a:latin typeface="Cambria Math"/>
                            </a:rPr>
                          </m:ctrlPr>
                        </m:dPr>
                        <m:e>
                          <m:r>
                            <a:rPr lang="en-US" sz="6600" b="0" i="1" smtClean="0">
                              <a:latin typeface="Cambria Math"/>
                            </a:rPr>
                            <m:t>𝑥</m:t>
                          </m:r>
                        </m:e>
                      </m:d>
                    </m:oMath>
                  </m:oMathPara>
                </a14:m>
                <a:endParaRPr lang="en-US" sz="6600" b="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874514"/>
                <a:ext cx="8229600" cy="3394472"/>
              </a:xfr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168046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05979"/>
            <a:ext cx="4572000" cy="85725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b="1" dirty="0" smtClean="0"/>
              <a:t>Terminate when</a:t>
            </a: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874514"/>
                <a:ext cx="8229600" cy="3394472"/>
              </a:xfrm>
            </p:spPr>
            <p:txBody>
              <a:bodyPr anchor="ctr" anchorCtr="0"/>
              <a:lstStyle/>
              <a:p>
                <a:pPr marL="0" indent="0">
                  <a:buNone/>
                </a:pPr>
                <a14:m>
                  <m:oMathPara xmlns:m="http://schemas.openxmlformats.org/officeDocument/2006/math">
                    <m:oMathParaPr>
                      <m:jc m:val="centerGroup"/>
                    </m:oMathParaPr>
                    <m:oMath xmlns:m="http://schemas.openxmlformats.org/officeDocument/2006/math">
                      <m:sSup>
                        <m:sSupPr>
                          <m:ctrlPr>
                            <a:rPr lang="en-US" sz="6600" b="0" i="1" smtClean="0">
                              <a:latin typeface="Cambria Math"/>
                            </a:rPr>
                          </m:ctrlPr>
                        </m:sSupPr>
                        <m:e>
                          <m:r>
                            <a:rPr lang="en-US" sz="6600" b="0" i="1" smtClean="0">
                              <a:latin typeface="Cambria Math"/>
                            </a:rPr>
                            <m:t>𝑓</m:t>
                          </m:r>
                        </m:e>
                        <m:sup>
                          <m:r>
                            <a:rPr lang="en-US" sz="6600" b="0" i="1" smtClean="0">
                              <a:latin typeface="Cambria Math"/>
                            </a:rPr>
                            <m:t>𝑁</m:t>
                          </m:r>
                        </m:sup>
                      </m:sSup>
                      <m:d>
                        <m:dPr>
                          <m:ctrlPr>
                            <a:rPr lang="en-US" sz="6600" b="0" i="1" smtClean="0">
                              <a:latin typeface="Cambria Math"/>
                            </a:rPr>
                          </m:ctrlPr>
                        </m:dPr>
                        <m:e>
                          <m:r>
                            <a:rPr lang="en-US" sz="6600" b="0" i="1" smtClean="0">
                              <a:latin typeface="Cambria Math"/>
                            </a:rPr>
                            <m:t>𝑥</m:t>
                          </m:r>
                        </m:e>
                      </m:d>
                      <m:r>
                        <a:rPr lang="en-US" sz="6600" b="0" i="1" smtClean="0">
                          <a:latin typeface="Cambria Math"/>
                        </a:rPr>
                        <m:t>−</m:t>
                      </m:r>
                      <m:sSup>
                        <m:sSupPr>
                          <m:ctrlPr>
                            <a:rPr lang="en-US" sz="6600" b="0" i="1" smtClean="0">
                              <a:latin typeface="Cambria Math"/>
                            </a:rPr>
                          </m:ctrlPr>
                        </m:sSupPr>
                        <m:e>
                          <m:r>
                            <a:rPr lang="en-US" sz="6600" b="0" i="1" smtClean="0">
                              <a:latin typeface="Cambria Math"/>
                            </a:rPr>
                            <m:t>𝑓</m:t>
                          </m:r>
                        </m:e>
                        <m:sup>
                          <m:r>
                            <a:rPr lang="en-US" sz="6600" b="0" i="1" smtClean="0">
                              <a:latin typeface="Cambria Math"/>
                            </a:rPr>
                            <m:t>𝑁</m:t>
                          </m:r>
                          <m:r>
                            <a:rPr lang="en-US" sz="6600" b="0" i="1" smtClean="0">
                              <a:latin typeface="Cambria Math"/>
                            </a:rPr>
                            <m:t>−1</m:t>
                          </m:r>
                        </m:sup>
                      </m:sSup>
                      <m:d>
                        <m:dPr>
                          <m:ctrlPr>
                            <a:rPr lang="en-US" sz="6600" b="0" i="1" smtClean="0">
                              <a:latin typeface="Cambria Math"/>
                            </a:rPr>
                          </m:ctrlPr>
                        </m:dPr>
                        <m:e>
                          <m:r>
                            <a:rPr lang="en-US" sz="6600" b="0" i="1" smtClean="0">
                              <a:latin typeface="Cambria Math"/>
                            </a:rPr>
                            <m:t>𝑥</m:t>
                          </m:r>
                        </m:e>
                      </m:d>
                      <m:r>
                        <a:rPr lang="en-US" sz="6600" b="0" i="1" smtClean="0">
                          <a:latin typeface="Cambria Math"/>
                        </a:rPr>
                        <m:t>=0</m:t>
                      </m:r>
                    </m:oMath>
                  </m:oMathPara>
                </a14:m>
                <a:endParaRPr lang="en-US" sz="6600" b="0"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874514"/>
                <a:ext cx="8229600" cy="3394472"/>
              </a:xfr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235576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550"/>
            <a:ext cx="8229600" cy="857250"/>
          </a:xfrm>
        </p:spPr>
        <p:txBody>
          <a:bodyPr/>
          <a:lstStyle/>
          <a:p>
            <a:r>
              <a:rPr lang="en-US" dirty="0" smtClean="0"/>
              <a:t>The more it iterates…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1264891"/>
              </p:ext>
            </p:extLst>
          </p:nvPr>
        </p:nvGraphicFramePr>
        <p:xfrm>
          <a:off x="457200" y="1200150"/>
          <a:ext cx="8229600" cy="3394075"/>
        </p:xfrm>
        <a:graphic>
          <a:graphicData uri="http://schemas.openxmlformats.org/drawingml/2006/chart">
            <c:chart xmlns:c="http://schemas.openxmlformats.org/drawingml/2006/chart" xmlns:r="http://schemas.openxmlformats.org/officeDocument/2006/relationships" r:id="rId3"/>
          </a:graphicData>
        </a:graphic>
      </p:graphicFrame>
      <p:grpSp>
        <p:nvGrpSpPr>
          <p:cNvPr id="64" name="Group 63"/>
          <p:cNvGrpSpPr/>
          <p:nvPr/>
        </p:nvGrpSpPr>
        <p:grpSpPr>
          <a:xfrm>
            <a:off x="8321048" y="-152400"/>
            <a:ext cx="975352" cy="361950"/>
            <a:chOff x="8260081" y="0"/>
            <a:chExt cx="975352" cy="361950"/>
          </a:xfrm>
        </p:grpSpPr>
        <p:sp>
          <p:nvSpPr>
            <p:cNvPr id="3" name="Rectangle 2"/>
            <p:cNvSpPr/>
            <p:nvPr/>
          </p:nvSpPr>
          <p:spPr>
            <a:xfrm>
              <a:off x="8260081"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 name="Rectangle 4"/>
            <p:cNvSpPr/>
            <p:nvPr/>
          </p:nvSpPr>
          <p:spPr>
            <a:xfrm>
              <a:off x="8305800"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0" name="Rectangle 49"/>
            <p:cNvSpPr/>
            <p:nvPr/>
          </p:nvSpPr>
          <p:spPr>
            <a:xfrm>
              <a:off x="8382000"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1" name="Rectangle 50"/>
            <p:cNvSpPr/>
            <p:nvPr/>
          </p:nvSpPr>
          <p:spPr>
            <a:xfrm>
              <a:off x="8427719"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2" name="Rectangle 51"/>
            <p:cNvSpPr/>
            <p:nvPr/>
          </p:nvSpPr>
          <p:spPr>
            <a:xfrm>
              <a:off x="8503919"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3" name="Rectangle 52"/>
            <p:cNvSpPr/>
            <p:nvPr/>
          </p:nvSpPr>
          <p:spPr>
            <a:xfrm>
              <a:off x="8549638"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4" name="Rectangle 53"/>
            <p:cNvSpPr/>
            <p:nvPr/>
          </p:nvSpPr>
          <p:spPr>
            <a:xfrm>
              <a:off x="8625838"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5" name="Rectangle 54"/>
            <p:cNvSpPr/>
            <p:nvPr/>
          </p:nvSpPr>
          <p:spPr>
            <a:xfrm>
              <a:off x="8671557"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6" name="Rectangle 55"/>
            <p:cNvSpPr/>
            <p:nvPr/>
          </p:nvSpPr>
          <p:spPr>
            <a:xfrm>
              <a:off x="8747757"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7" name="Rectangle 56"/>
            <p:cNvSpPr/>
            <p:nvPr/>
          </p:nvSpPr>
          <p:spPr>
            <a:xfrm>
              <a:off x="8793476"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Rectangle 57"/>
            <p:cNvSpPr/>
            <p:nvPr/>
          </p:nvSpPr>
          <p:spPr>
            <a:xfrm>
              <a:off x="8869676"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59" name="Rectangle 58"/>
            <p:cNvSpPr/>
            <p:nvPr/>
          </p:nvSpPr>
          <p:spPr>
            <a:xfrm>
              <a:off x="8915395"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0" name="Rectangle 59"/>
            <p:cNvSpPr/>
            <p:nvPr/>
          </p:nvSpPr>
          <p:spPr>
            <a:xfrm>
              <a:off x="8991595"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1" name="Rectangle 60"/>
            <p:cNvSpPr/>
            <p:nvPr/>
          </p:nvSpPr>
          <p:spPr>
            <a:xfrm>
              <a:off x="9037314"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Rectangle 61"/>
            <p:cNvSpPr/>
            <p:nvPr/>
          </p:nvSpPr>
          <p:spPr>
            <a:xfrm>
              <a:off x="9113514" y="0"/>
              <a:ext cx="45719" cy="3619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3" name="Rectangle 62"/>
            <p:cNvSpPr/>
            <p:nvPr/>
          </p:nvSpPr>
          <p:spPr>
            <a:xfrm>
              <a:off x="9159233" y="0"/>
              <a:ext cx="76200" cy="3619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Tree>
    <p:extLst>
      <p:ext uri="{BB962C8B-B14F-4D97-AF65-F5344CB8AC3E}">
        <p14:creationId xmlns:p14="http://schemas.microsoft.com/office/powerpoint/2010/main" val="1875331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4">
                                            <p:graphicEl>
                                              <a:chart seriesIdx="2" categoryIdx="-4" bldStep="series"/>
                                            </p:graphicEl>
                                          </p:spTgt>
                                        </p:tgtEl>
                                        <p:attrNameLst>
                                          <p:attrName>style.visibility</p:attrName>
                                        </p:attrNameLst>
                                      </p:cBhvr>
                                      <p:to>
                                        <p:strVal val="visible"/>
                                      </p:to>
                                    </p:set>
                                    <p:anim calcmode="lin" valueType="num">
                                      <p:cBhvr>
                                        <p:cTn id="15" dur="500" fill="hold"/>
                                        <p:tgtEl>
                                          <p:spTgt spid="4">
                                            <p:graphicEl>
                                              <a:chart seriesIdx="2" categoryIdx="-4" bldStep="series"/>
                                            </p:graphicEl>
                                          </p:spTgt>
                                        </p:tgtEl>
                                        <p:attrNameLst>
                                          <p:attrName>ppt_w</p:attrName>
                                        </p:attrNameLst>
                                      </p:cBhvr>
                                      <p:tavLst>
                                        <p:tav tm="0">
                                          <p:val>
                                            <p:fltVal val="0"/>
                                          </p:val>
                                        </p:tav>
                                        <p:tav tm="100000">
                                          <p:val>
                                            <p:strVal val="#ppt_w"/>
                                          </p:val>
                                        </p:tav>
                                      </p:tavLst>
                                    </p:anim>
                                    <p:anim calcmode="lin" valueType="num">
                                      <p:cBhvr>
                                        <p:cTn id="16" dur="500" fill="hold"/>
                                        <p:tgtEl>
                                          <p:spTgt spid="4">
                                            <p:graphicEl>
                                              <a:chart seriesIdx="2" categoryIdx="-4" bldStep="series"/>
                                            </p:graphicEl>
                                          </p:spTgt>
                                        </p:tgtEl>
                                        <p:attrNameLst>
                                          <p:attrName>ppt_h</p:attrName>
                                        </p:attrNameLst>
                                      </p:cBhvr>
                                      <p:tavLst>
                                        <p:tav tm="0">
                                          <p:val>
                                            <p:fltVal val="0"/>
                                          </p:val>
                                        </p:tav>
                                        <p:tav tm="100000">
                                          <p:val>
                                            <p:strVal val="#ppt_h"/>
                                          </p:val>
                                        </p:tav>
                                      </p:tavLst>
                                    </p:anim>
                                    <p:animEffect transition="in" filter="fade">
                                      <p:cBhvr>
                                        <p:cTn id="17" dur="500"/>
                                        <p:tgtEl>
                                          <p:spTgt spid="4">
                                            <p:graphicEl>
                                              <a:chart seriesIdx="2"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4">
                                            <p:graphicEl>
                                              <a:chart seriesIdx="3" categoryIdx="-4" bldStep="series"/>
                                            </p:graphicEl>
                                          </p:spTgt>
                                        </p:tgtEl>
                                        <p:attrNameLst>
                                          <p:attrName>style.visibility</p:attrName>
                                        </p:attrNameLst>
                                      </p:cBhvr>
                                      <p:to>
                                        <p:strVal val="visible"/>
                                      </p:to>
                                    </p:set>
                                    <p:anim calcmode="lin" valueType="num">
                                      <p:cBhvr>
                                        <p:cTn id="22" dur="500" fill="hold"/>
                                        <p:tgtEl>
                                          <p:spTgt spid="4">
                                            <p:graphicEl>
                                              <a:chart seriesIdx="3" categoryIdx="-4" bldStep="series"/>
                                            </p:graphicEl>
                                          </p:spTgt>
                                        </p:tgtEl>
                                        <p:attrNameLst>
                                          <p:attrName>ppt_w</p:attrName>
                                        </p:attrNameLst>
                                      </p:cBhvr>
                                      <p:tavLst>
                                        <p:tav tm="0">
                                          <p:val>
                                            <p:fltVal val="0"/>
                                          </p:val>
                                        </p:tav>
                                        <p:tav tm="100000">
                                          <p:val>
                                            <p:strVal val="#ppt_w"/>
                                          </p:val>
                                        </p:tav>
                                      </p:tavLst>
                                    </p:anim>
                                    <p:anim calcmode="lin" valueType="num">
                                      <p:cBhvr>
                                        <p:cTn id="23" dur="500" fill="hold"/>
                                        <p:tgtEl>
                                          <p:spTgt spid="4">
                                            <p:graphicEl>
                                              <a:chart seriesIdx="3" categoryIdx="-4" bldStep="series"/>
                                            </p:graphicEl>
                                          </p:spTgt>
                                        </p:tgtEl>
                                        <p:attrNameLst>
                                          <p:attrName>ppt_h</p:attrName>
                                        </p:attrNameLst>
                                      </p:cBhvr>
                                      <p:tavLst>
                                        <p:tav tm="0">
                                          <p:val>
                                            <p:fltVal val="0"/>
                                          </p:val>
                                        </p:tav>
                                        <p:tav tm="100000">
                                          <p:val>
                                            <p:strVal val="#ppt_h"/>
                                          </p:val>
                                        </p:tav>
                                      </p:tavLst>
                                    </p:anim>
                                    <p:animEffect transition="in" filter="fade">
                                      <p:cBhvr>
                                        <p:cTn id="24" dur="500"/>
                                        <p:tgtEl>
                                          <p:spTgt spid="4">
                                            <p:graphicEl>
                                              <a:chart seriesIdx="3" categoryIdx="-4" bldStep="series"/>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4">
                                            <p:graphicEl>
                                              <a:chart seriesIdx="4" categoryIdx="-4" bldStep="series"/>
                                            </p:graphicEl>
                                          </p:spTgt>
                                        </p:tgtEl>
                                        <p:attrNameLst>
                                          <p:attrName>style.visibility</p:attrName>
                                        </p:attrNameLst>
                                      </p:cBhvr>
                                      <p:to>
                                        <p:strVal val="visible"/>
                                      </p:to>
                                    </p:set>
                                    <p:anim calcmode="lin" valueType="num">
                                      <p:cBhvr>
                                        <p:cTn id="29" dur="500" fill="hold"/>
                                        <p:tgtEl>
                                          <p:spTgt spid="4">
                                            <p:graphicEl>
                                              <a:chart seriesIdx="4" categoryIdx="-4" bldStep="series"/>
                                            </p:graphicEl>
                                          </p:spTgt>
                                        </p:tgtEl>
                                        <p:attrNameLst>
                                          <p:attrName>ppt_w</p:attrName>
                                        </p:attrNameLst>
                                      </p:cBhvr>
                                      <p:tavLst>
                                        <p:tav tm="0">
                                          <p:val>
                                            <p:fltVal val="0"/>
                                          </p:val>
                                        </p:tav>
                                        <p:tav tm="100000">
                                          <p:val>
                                            <p:strVal val="#ppt_w"/>
                                          </p:val>
                                        </p:tav>
                                      </p:tavLst>
                                    </p:anim>
                                    <p:anim calcmode="lin" valueType="num">
                                      <p:cBhvr>
                                        <p:cTn id="30" dur="500" fill="hold"/>
                                        <p:tgtEl>
                                          <p:spTgt spid="4">
                                            <p:graphicEl>
                                              <a:chart seriesIdx="4" categoryIdx="-4" bldStep="series"/>
                                            </p:graphicEl>
                                          </p:spTgt>
                                        </p:tgtEl>
                                        <p:attrNameLst>
                                          <p:attrName>ppt_h</p:attrName>
                                        </p:attrNameLst>
                                      </p:cBhvr>
                                      <p:tavLst>
                                        <p:tav tm="0">
                                          <p:val>
                                            <p:fltVal val="0"/>
                                          </p:val>
                                        </p:tav>
                                        <p:tav tm="100000">
                                          <p:val>
                                            <p:strVal val="#ppt_h"/>
                                          </p:val>
                                        </p:tav>
                                      </p:tavLst>
                                    </p:anim>
                                    <p:animEffect transition="in" filter="fade">
                                      <p:cBhvr>
                                        <p:cTn id="31" dur="500"/>
                                        <p:tgtEl>
                                          <p:spTgt spid="4">
                                            <p:graphicEl>
                                              <a:chart seriesIdx="4" categoryIdx="-4" bldStep="series"/>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4">
                                            <p:graphicEl>
                                              <a:chart seriesIdx="5" categoryIdx="-4" bldStep="series"/>
                                            </p:graphicEl>
                                          </p:spTgt>
                                        </p:tgtEl>
                                        <p:attrNameLst>
                                          <p:attrName>style.visibility</p:attrName>
                                        </p:attrNameLst>
                                      </p:cBhvr>
                                      <p:to>
                                        <p:strVal val="visible"/>
                                      </p:to>
                                    </p:set>
                                    <p:anim calcmode="lin" valueType="num">
                                      <p:cBhvr>
                                        <p:cTn id="36" dur="500" fill="hold"/>
                                        <p:tgtEl>
                                          <p:spTgt spid="4">
                                            <p:graphicEl>
                                              <a:chart seriesIdx="5" categoryIdx="-4" bldStep="series"/>
                                            </p:graphicEl>
                                          </p:spTgt>
                                        </p:tgtEl>
                                        <p:attrNameLst>
                                          <p:attrName>ppt_w</p:attrName>
                                        </p:attrNameLst>
                                      </p:cBhvr>
                                      <p:tavLst>
                                        <p:tav tm="0">
                                          <p:val>
                                            <p:fltVal val="0"/>
                                          </p:val>
                                        </p:tav>
                                        <p:tav tm="100000">
                                          <p:val>
                                            <p:strVal val="#ppt_w"/>
                                          </p:val>
                                        </p:tav>
                                      </p:tavLst>
                                    </p:anim>
                                    <p:anim calcmode="lin" valueType="num">
                                      <p:cBhvr>
                                        <p:cTn id="37" dur="500" fill="hold"/>
                                        <p:tgtEl>
                                          <p:spTgt spid="4">
                                            <p:graphicEl>
                                              <a:chart seriesIdx="5" categoryIdx="-4" bldStep="series"/>
                                            </p:graphicEl>
                                          </p:spTgt>
                                        </p:tgtEl>
                                        <p:attrNameLst>
                                          <p:attrName>ppt_h</p:attrName>
                                        </p:attrNameLst>
                                      </p:cBhvr>
                                      <p:tavLst>
                                        <p:tav tm="0">
                                          <p:val>
                                            <p:fltVal val="0"/>
                                          </p:val>
                                        </p:tav>
                                        <p:tav tm="100000">
                                          <p:val>
                                            <p:strVal val="#ppt_h"/>
                                          </p:val>
                                        </p:tav>
                                      </p:tavLst>
                                    </p:anim>
                                    <p:animEffect transition="in" filter="fade">
                                      <p:cBhvr>
                                        <p:cTn id="38" dur="500"/>
                                        <p:tgtEl>
                                          <p:spTgt spid="4">
                                            <p:graphicEl>
                                              <a:chart seriesIdx="5" categoryIdx="-4" bldStep="series"/>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4">
                                            <p:graphicEl>
                                              <a:chart seriesIdx="6" categoryIdx="-4" bldStep="series"/>
                                            </p:graphicEl>
                                          </p:spTgt>
                                        </p:tgtEl>
                                        <p:attrNameLst>
                                          <p:attrName>style.visibility</p:attrName>
                                        </p:attrNameLst>
                                      </p:cBhvr>
                                      <p:to>
                                        <p:strVal val="visible"/>
                                      </p:to>
                                    </p:set>
                                    <p:anim calcmode="lin" valueType="num">
                                      <p:cBhvr>
                                        <p:cTn id="43" dur="500" fill="hold"/>
                                        <p:tgtEl>
                                          <p:spTgt spid="4">
                                            <p:graphicEl>
                                              <a:chart seriesIdx="6" categoryIdx="-4" bldStep="series"/>
                                            </p:graphicEl>
                                          </p:spTgt>
                                        </p:tgtEl>
                                        <p:attrNameLst>
                                          <p:attrName>ppt_w</p:attrName>
                                        </p:attrNameLst>
                                      </p:cBhvr>
                                      <p:tavLst>
                                        <p:tav tm="0">
                                          <p:val>
                                            <p:fltVal val="0"/>
                                          </p:val>
                                        </p:tav>
                                        <p:tav tm="100000">
                                          <p:val>
                                            <p:strVal val="#ppt_w"/>
                                          </p:val>
                                        </p:tav>
                                      </p:tavLst>
                                    </p:anim>
                                    <p:anim calcmode="lin" valueType="num">
                                      <p:cBhvr>
                                        <p:cTn id="44" dur="500" fill="hold"/>
                                        <p:tgtEl>
                                          <p:spTgt spid="4">
                                            <p:graphicEl>
                                              <a:chart seriesIdx="6" categoryIdx="-4" bldStep="series"/>
                                            </p:graphicEl>
                                          </p:spTgt>
                                        </p:tgtEl>
                                        <p:attrNameLst>
                                          <p:attrName>ppt_h</p:attrName>
                                        </p:attrNameLst>
                                      </p:cBhvr>
                                      <p:tavLst>
                                        <p:tav tm="0">
                                          <p:val>
                                            <p:fltVal val="0"/>
                                          </p:val>
                                        </p:tav>
                                        <p:tav tm="100000">
                                          <p:val>
                                            <p:strVal val="#ppt_h"/>
                                          </p:val>
                                        </p:tav>
                                      </p:tavLst>
                                    </p:anim>
                                    <p:animEffect transition="in" filter="fade">
                                      <p:cBhvr>
                                        <p:cTn id="45" dur="500"/>
                                        <p:tgtEl>
                                          <p:spTgt spid="4">
                                            <p:graphicEl>
                                              <a:chart seriesIdx="6" categoryIdx="-4" bldStep="series"/>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4">
                                            <p:graphicEl>
                                              <a:chart seriesIdx="7" categoryIdx="-4" bldStep="series"/>
                                            </p:graphicEl>
                                          </p:spTgt>
                                        </p:tgtEl>
                                        <p:attrNameLst>
                                          <p:attrName>style.visibility</p:attrName>
                                        </p:attrNameLst>
                                      </p:cBhvr>
                                      <p:to>
                                        <p:strVal val="visible"/>
                                      </p:to>
                                    </p:set>
                                    <p:anim calcmode="lin" valueType="num">
                                      <p:cBhvr>
                                        <p:cTn id="50" dur="500" fill="hold"/>
                                        <p:tgtEl>
                                          <p:spTgt spid="4">
                                            <p:graphicEl>
                                              <a:chart seriesIdx="7" categoryIdx="-4" bldStep="series"/>
                                            </p:graphicEl>
                                          </p:spTgt>
                                        </p:tgtEl>
                                        <p:attrNameLst>
                                          <p:attrName>ppt_w</p:attrName>
                                        </p:attrNameLst>
                                      </p:cBhvr>
                                      <p:tavLst>
                                        <p:tav tm="0">
                                          <p:val>
                                            <p:fltVal val="0"/>
                                          </p:val>
                                        </p:tav>
                                        <p:tav tm="100000">
                                          <p:val>
                                            <p:strVal val="#ppt_w"/>
                                          </p:val>
                                        </p:tav>
                                      </p:tavLst>
                                    </p:anim>
                                    <p:anim calcmode="lin" valueType="num">
                                      <p:cBhvr>
                                        <p:cTn id="51" dur="500" fill="hold"/>
                                        <p:tgtEl>
                                          <p:spTgt spid="4">
                                            <p:graphicEl>
                                              <a:chart seriesIdx="7" categoryIdx="-4" bldStep="series"/>
                                            </p:graphicEl>
                                          </p:spTgt>
                                        </p:tgtEl>
                                        <p:attrNameLst>
                                          <p:attrName>ppt_h</p:attrName>
                                        </p:attrNameLst>
                                      </p:cBhvr>
                                      <p:tavLst>
                                        <p:tav tm="0">
                                          <p:val>
                                            <p:fltVal val="0"/>
                                          </p:val>
                                        </p:tav>
                                        <p:tav tm="100000">
                                          <p:val>
                                            <p:strVal val="#ppt_h"/>
                                          </p:val>
                                        </p:tav>
                                      </p:tavLst>
                                    </p:anim>
                                    <p:animEffect transition="in" filter="fade">
                                      <p:cBhvr>
                                        <p:cTn id="52" dur="500"/>
                                        <p:tgtEl>
                                          <p:spTgt spid="4">
                                            <p:graphicEl>
                                              <a:chart seriesIdx="7" categoryIdx="-4" bldStep="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4">
                                            <p:graphicEl>
                                              <a:chart seriesIdx="8" categoryIdx="-4" bldStep="series"/>
                                            </p:graphicEl>
                                          </p:spTgt>
                                        </p:tgtEl>
                                        <p:attrNameLst>
                                          <p:attrName>style.visibility</p:attrName>
                                        </p:attrNameLst>
                                      </p:cBhvr>
                                      <p:to>
                                        <p:strVal val="visible"/>
                                      </p:to>
                                    </p:set>
                                    <p:anim calcmode="lin" valueType="num">
                                      <p:cBhvr>
                                        <p:cTn id="57" dur="500" fill="hold"/>
                                        <p:tgtEl>
                                          <p:spTgt spid="4">
                                            <p:graphicEl>
                                              <a:chart seriesIdx="8" categoryIdx="-4" bldStep="series"/>
                                            </p:graphicEl>
                                          </p:spTgt>
                                        </p:tgtEl>
                                        <p:attrNameLst>
                                          <p:attrName>ppt_w</p:attrName>
                                        </p:attrNameLst>
                                      </p:cBhvr>
                                      <p:tavLst>
                                        <p:tav tm="0">
                                          <p:val>
                                            <p:fltVal val="0"/>
                                          </p:val>
                                        </p:tav>
                                        <p:tav tm="100000">
                                          <p:val>
                                            <p:strVal val="#ppt_w"/>
                                          </p:val>
                                        </p:tav>
                                      </p:tavLst>
                                    </p:anim>
                                    <p:anim calcmode="lin" valueType="num">
                                      <p:cBhvr>
                                        <p:cTn id="58" dur="500" fill="hold"/>
                                        <p:tgtEl>
                                          <p:spTgt spid="4">
                                            <p:graphicEl>
                                              <a:chart seriesIdx="8" categoryIdx="-4" bldStep="series"/>
                                            </p:graphicEl>
                                          </p:spTgt>
                                        </p:tgtEl>
                                        <p:attrNameLst>
                                          <p:attrName>ppt_h</p:attrName>
                                        </p:attrNameLst>
                                      </p:cBhvr>
                                      <p:tavLst>
                                        <p:tav tm="0">
                                          <p:val>
                                            <p:fltVal val="0"/>
                                          </p:val>
                                        </p:tav>
                                        <p:tav tm="100000">
                                          <p:val>
                                            <p:strVal val="#ppt_h"/>
                                          </p:val>
                                        </p:tav>
                                      </p:tavLst>
                                    </p:anim>
                                    <p:animEffect transition="in" filter="fade">
                                      <p:cBhvr>
                                        <p:cTn id="59" dur="500"/>
                                        <p:tgtEl>
                                          <p:spTgt spid="4">
                                            <p:graphicEl>
                                              <a:chart seriesIdx="8" categoryIdx="-4" bldStep="series"/>
                                            </p:graphicEl>
                                          </p:spTgt>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nodeType="clickEffect">
                                  <p:stCondLst>
                                    <p:cond delay="0"/>
                                  </p:stCondLst>
                                  <p:childTnLst>
                                    <p:set>
                                      <p:cBhvr>
                                        <p:cTn id="63" dur="1" fill="hold">
                                          <p:stCondLst>
                                            <p:cond delay="0"/>
                                          </p:stCondLst>
                                        </p:cTn>
                                        <p:tgtEl>
                                          <p:spTgt spid="64"/>
                                        </p:tgtEl>
                                        <p:attrNameLst>
                                          <p:attrName>style.visibility</p:attrName>
                                        </p:attrNameLst>
                                      </p:cBhvr>
                                      <p:to>
                                        <p:strVal val="visible"/>
                                      </p:to>
                                    </p:set>
                                    <p:anim calcmode="lin" valueType="num">
                                      <p:cBhvr additive="base">
                                        <p:cTn id="64" dur="500" fill="hold"/>
                                        <p:tgtEl>
                                          <p:spTgt spid="64"/>
                                        </p:tgtEl>
                                        <p:attrNameLst>
                                          <p:attrName>ppt_x</p:attrName>
                                        </p:attrNameLst>
                                      </p:cBhvr>
                                      <p:tavLst>
                                        <p:tav tm="0">
                                          <p:val>
                                            <p:strVal val="1+#ppt_w/2"/>
                                          </p:val>
                                        </p:tav>
                                        <p:tav tm="100000">
                                          <p:val>
                                            <p:strVal val="#ppt_x"/>
                                          </p:val>
                                        </p:tav>
                                      </p:tavLst>
                                    </p:anim>
                                    <p:anim calcmode="lin" valueType="num">
                                      <p:cBhvr additive="base">
                                        <p:cTn id="65" dur="500" fill="hold"/>
                                        <p:tgtEl>
                                          <p:spTgt spid="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animBg="0"/>
        </p:bldSub>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egoe">
      <a:majorFont>
        <a:latin typeface="Segoe"/>
        <a:ea typeface=""/>
        <a:cs typeface=""/>
      </a:majorFont>
      <a:minorFont>
        <a:latin typeface="Segoe U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3001</TotalTime>
  <Words>2991</Words>
  <Application>Microsoft Office PowerPoint</Application>
  <PresentationFormat>On-screen Show (16:9)</PresentationFormat>
  <Paragraphs>464</Paragraphs>
  <Slides>35</Slides>
  <Notes>22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Naiad Iterative and Incremental Data-Parallel Computation</vt:lpstr>
      <vt:lpstr>Outline</vt:lpstr>
      <vt:lpstr>Starting point</vt:lpstr>
      <vt:lpstr>Problem</vt:lpstr>
      <vt:lpstr>Iterative algorithms</vt:lpstr>
      <vt:lpstr>Single-source shortest paths</vt:lpstr>
      <vt:lpstr>Terminate when</vt:lpstr>
      <vt:lpstr>Terminate when</vt:lpstr>
      <vt:lpstr>The more it iterates…</vt:lpstr>
      <vt:lpstr>Differential data model</vt:lpstr>
      <vt:lpstr>PowerPoint Presentation</vt:lpstr>
      <vt:lpstr>Data-parallel execution model</vt:lpstr>
      <vt:lpstr>PowerPoint Presentation</vt:lpstr>
      <vt:lpstr>Naiad operators</vt:lpstr>
      <vt:lpstr>Incremental unary operator</vt:lpstr>
      <vt:lpstr>Stateless unary operator</vt:lpstr>
      <vt:lpstr>Stateful unary operator</vt:lpstr>
      <vt:lpstr>Fixed-point operator</vt:lpstr>
      <vt:lpstr>Scheduling in cyclic graphs</vt:lpstr>
      <vt:lpstr>Detecting termination</vt:lpstr>
      <vt:lpstr>Incremental fixed-point</vt:lpstr>
      <vt:lpstr>Composability</vt:lpstr>
      <vt:lpstr>Prioritization</vt:lpstr>
      <vt:lpstr>Implementation</vt:lpstr>
      <vt:lpstr>Sample programs</vt:lpstr>
      <vt:lpstr>Some numbers</vt:lpstr>
      <vt:lpstr>Scaling</vt:lpstr>
      <vt:lpstr>Comparison with OpenMP</vt:lpstr>
      <vt:lpstr>Bellman-Ford using OpenMP</vt:lpstr>
      <vt:lpstr>Bellman-Ford in NaiadLINQ</vt:lpstr>
      <vt:lpstr>Incremental updates</vt:lpstr>
      <vt:lpstr>Prioritized execution</vt:lpstr>
      <vt:lpstr>Naiad future work</vt:lpstr>
      <vt:lpstr>Naiad future work</vt:lpstr>
      <vt:lpstr>Conclusions</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Naiad and NaiadLINQ</dc:title>
  <dc:creator>Derek Murray</dc:creator>
  <cp:lastModifiedBy>Michael Isard</cp:lastModifiedBy>
  <cp:revision>79</cp:revision>
  <dcterms:created xsi:type="dcterms:W3CDTF">2011-12-07T01:50:25Z</dcterms:created>
  <dcterms:modified xsi:type="dcterms:W3CDTF">2012-01-23T17:03:18Z</dcterms:modified>
</cp:coreProperties>
</file>