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47.xml" ContentType="application/vnd.openxmlformats-officedocument.presentationml.tags+xml"/>
  <Override PartName="/ppt/notesSlides/notesSlide14.xml" ContentType="application/vnd.openxmlformats-officedocument.presentationml.notesSlide+xml"/>
  <Override PartName="/ppt/tags/tag48.xml" ContentType="application/vnd.openxmlformats-officedocument.presentationml.tags+xml"/>
  <Override PartName="/ppt/charts/chart1.xml" ContentType="application/vnd.openxmlformats-officedocument.drawingml.chart+xml"/>
  <Override PartName="/ppt/tags/tag49.xml" ContentType="application/vnd.openxmlformats-officedocument.presentationml.tags+xml"/>
  <Override PartName="/ppt/notesSlides/notesSlide15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7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tags/tag70.xml" ContentType="application/vnd.openxmlformats-officedocument.presentationml.tags+xml"/>
  <Override PartName="/ppt/notesSlides/notesSlide19.xml" ContentType="application/vnd.openxmlformats-officedocument.presentationml.notesSlide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tags/tag72.xml" ContentType="application/vnd.openxmlformats-officedocument.presentationml.tags+xml"/>
  <Override PartName="/ppt/notesSlides/notesSlide2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tags/tag76.xml" ContentType="application/vnd.openxmlformats-officedocument.presentationml.tags+xml"/>
  <Override PartName="/ppt/notesSlides/notesSlide25.xml" ContentType="application/vnd.openxmlformats-officedocument.presentationml.notesSlide+xml"/>
  <Override PartName="/ppt/tags/tag77.xml" ContentType="application/vnd.openxmlformats-officedocument.presentationml.tags+xml"/>
  <Override PartName="/ppt/notesSlides/notesSlide26.xml" ContentType="application/vnd.openxmlformats-officedocument.presentationml.notesSlide+xml"/>
  <Override PartName="/ppt/tags/tag78.xml" ContentType="application/vnd.openxmlformats-officedocument.presentationml.tags+xml"/>
  <Override PartName="/ppt/notesSlides/notesSlide27.xml" ContentType="application/vnd.openxmlformats-officedocument.presentationml.notesSlide+xml"/>
  <Override PartName="/ppt/tags/tag79.xml" ContentType="application/vnd.openxmlformats-officedocument.presentationml.tags+xml"/>
  <Override PartName="/ppt/notesSlides/notesSlide28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9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86.xml" ContentType="application/vnd.openxmlformats-officedocument.presentationml.tags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notesSlides/notesSlide3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4.xml" ContentType="application/vnd.openxmlformats-officedocument.presentationml.notesSlide+xml"/>
  <Override PartName="/ppt/charts/chart8.xml" ContentType="application/vnd.openxmlformats-officedocument.drawingml.chart+xml"/>
  <Override PartName="/ppt/notesSlides/notesSlide35.xml" ContentType="application/vnd.openxmlformats-officedocument.presentationml.notesSlide+xml"/>
  <Override PartName="/ppt/tags/tag8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7"/>
  </p:notesMasterIdLst>
  <p:handoutMasterIdLst>
    <p:handoutMasterId r:id="rId108"/>
  </p:handoutMasterIdLst>
  <p:sldIdLst>
    <p:sldId id="358" r:id="rId3"/>
    <p:sldId id="299" r:id="rId4"/>
    <p:sldId id="300" r:id="rId5"/>
    <p:sldId id="301" r:id="rId6"/>
    <p:sldId id="302" r:id="rId7"/>
    <p:sldId id="296" r:id="rId8"/>
    <p:sldId id="362" r:id="rId9"/>
    <p:sldId id="259" r:id="rId10"/>
    <p:sldId id="359" r:id="rId11"/>
    <p:sldId id="363" r:id="rId12"/>
    <p:sldId id="364" r:id="rId13"/>
    <p:sldId id="367" r:id="rId14"/>
    <p:sldId id="368" r:id="rId15"/>
    <p:sldId id="371" r:id="rId16"/>
    <p:sldId id="466" r:id="rId17"/>
    <p:sldId id="260" r:id="rId18"/>
    <p:sldId id="261" r:id="rId19"/>
    <p:sldId id="304" r:id="rId20"/>
    <p:sldId id="264" r:id="rId21"/>
    <p:sldId id="262" r:id="rId22"/>
    <p:sldId id="280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4" r:id="rId32"/>
    <p:sldId id="316" r:id="rId33"/>
    <p:sldId id="317" r:id="rId34"/>
    <p:sldId id="319" r:id="rId35"/>
    <p:sldId id="320" r:id="rId36"/>
    <p:sldId id="321" r:id="rId37"/>
    <p:sldId id="325" r:id="rId38"/>
    <p:sldId id="464" r:id="rId39"/>
    <p:sldId id="323" r:id="rId40"/>
    <p:sldId id="449" r:id="rId41"/>
    <p:sldId id="324" r:id="rId42"/>
    <p:sldId id="373" r:id="rId43"/>
    <p:sldId id="475" r:id="rId44"/>
    <p:sldId id="281" r:id="rId45"/>
    <p:sldId id="467" r:id="rId46"/>
    <p:sldId id="329" r:id="rId47"/>
    <p:sldId id="330" r:id="rId48"/>
    <p:sldId id="331" r:id="rId49"/>
    <p:sldId id="465" r:id="rId50"/>
    <p:sldId id="343" r:id="rId51"/>
    <p:sldId id="334" r:id="rId52"/>
    <p:sldId id="448" r:id="rId53"/>
    <p:sldId id="468" r:id="rId54"/>
    <p:sldId id="344" r:id="rId55"/>
    <p:sldId id="470" r:id="rId56"/>
    <p:sldId id="374" r:id="rId57"/>
    <p:sldId id="376" r:id="rId58"/>
    <p:sldId id="377" r:id="rId59"/>
    <p:sldId id="282" r:id="rId60"/>
    <p:sldId id="482" r:id="rId61"/>
    <p:sldId id="484" r:id="rId62"/>
    <p:sldId id="479" r:id="rId63"/>
    <p:sldId id="480" r:id="rId64"/>
    <p:sldId id="392" r:id="rId65"/>
    <p:sldId id="393" r:id="rId66"/>
    <p:sldId id="397" r:id="rId67"/>
    <p:sldId id="451" r:id="rId68"/>
    <p:sldId id="398" r:id="rId69"/>
    <p:sldId id="399" r:id="rId70"/>
    <p:sldId id="450" r:id="rId71"/>
    <p:sldId id="401" r:id="rId72"/>
    <p:sldId id="476" r:id="rId73"/>
    <p:sldId id="403" r:id="rId74"/>
    <p:sldId id="405" r:id="rId75"/>
    <p:sldId id="406" r:id="rId76"/>
    <p:sldId id="407" r:id="rId77"/>
    <p:sldId id="471" r:id="rId78"/>
    <p:sldId id="474" r:id="rId79"/>
    <p:sldId id="408" r:id="rId80"/>
    <p:sldId id="472" r:id="rId81"/>
    <p:sldId id="473" r:id="rId82"/>
    <p:sldId id="410" r:id="rId83"/>
    <p:sldId id="423" r:id="rId84"/>
    <p:sldId id="477" r:id="rId85"/>
    <p:sldId id="427" r:id="rId86"/>
    <p:sldId id="429" r:id="rId87"/>
    <p:sldId id="430" r:id="rId88"/>
    <p:sldId id="432" r:id="rId89"/>
    <p:sldId id="433" r:id="rId90"/>
    <p:sldId id="436" r:id="rId91"/>
    <p:sldId id="438" r:id="rId92"/>
    <p:sldId id="440" r:id="rId93"/>
    <p:sldId id="441" r:id="rId94"/>
    <p:sldId id="442" r:id="rId95"/>
    <p:sldId id="444" r:id="rId96"/>
    <p:sldId id="446" r:id="rId97"/>
    <p:sldId id="455" r:id="rId98"/>
    <p:sldId id="483" r:id="rId99"/>
    <p:sldId id="454" r:id="rId100"/>
    <p:sldId id="456" r:id="rId101"/>
    <p:sldId id="460" r:id="rId102"/>
    <p:sldId id="458" r:id="rId103"/>
    <p:sldId id="461" r:id="rId104"/>
    <p:sldId id="457" r:id="rId105"/>
    <p:sldId id="462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889" autoAdjust="0"/>
  </p:normalViewPr>
  <p:slideViewPr>
    <p:cSldViewPr snapToGrid="0" snapToObjects="1">
      <p:cViewPr varScale="1">
        <p:scale>
          <a:sx n="74" d="100"/>
          <a:sy n="74" d="100"/>
        </p:scale>
        <p:origin x="-25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handoutMaster" Target="handoutMasters/handoutMaster1.xml"/><Relationship Id="rId109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10" Type="http://schemas.openxmlformats.org/officeDocument/2006/relationships/presProps" Target="presProps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Without Pruning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  <c:pt idx="3">
                  <c:v>20.0</c:v>
                </c:pt>
                <c:pt idx="4">
                  <c:v>30.0</c:v>
                </c:pt>
                <c:pt idx="5">
                  <c:v>50.0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250.96</c:v>
                </c:pt>
                <c:pt idx="1">
                  <c:v>168.53</c:v>
                </c:pt>
                <c:pt idx="2">
                  <c:v>112.23</c:v>
                </c:pt>
                <c:pt idx="3">
                  <c:v>135.93</c:v>
                </c:pt>
                <c:pt idx="4">
                  <c:v>179.47</c:v>
                </c:pt>
                <c:pt idx="5">
                  <c:v>292.87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Pruning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  <c:pt idx="3">
                  <c:v>20.0</c:v>
                </c:pt>
                <c:pt idx="4">
                  <c:v>30.0</c:v>
                </c:pt>
                <c:pt idx="5">
                  <c:v>50.0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227.79</c:v>
                </c:pt>
                <c:pt idx="1">
                  <c:v>113.02</c:v>
                </c:pt>
                <c:pt idx="2">
                  <c:v>95.53</c:v>
                </c:pt>
                <c:pt idx="3">
                  <c:v>97.47</c:v>
                </c:pt>
                <c:pt idx="4">
                  <c:v>100.71</c:v>
                </c:pt>
                <c:pt idx="5">
                  <c:v>93.48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762952"/>
        <c:axId val="-2101035992"/>
      </c:scatterChart>
      <c:valAx>
        <c:axId val="-2100762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Splash Size (Messages)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1035992"/>
        <c:crosses val="autoZero"/>
        <c:crossBetween val="midCat"/>
      </c:valAx>
      <c:valAx>
        <c:axId val="-21010359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Running Time (Seconds)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0762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xVal>
            <c:numRef>
              <c:f>Sheet1!$A$2:$A$65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Sheet1!$B$2:$B$65</c:f>
              <c:numCache>
                <c:formatCode>General</c:formatCode>
                <c:ptCount val="64"/>
                <c:pt idx="0">
                  <c:v>1.2862217E7</c:v>
                </c:pt>
                <c:pt idx="1">
                  <c:v>666804.0</c:v>
                </c:pt>
                <c:pt idx="2">
                  <c:v>159879.0</c:v>
                </c:pt>
                <c:pt idx="3">
                  <c:v>93991.0</c:v>
                </c:pt>
                <c:pt idx="4">
                  <c:v>111466.0</c:v>
                </c:pt>
                <c:pt idx="5">
                  <c:v>133899.0</c:v>
                </c:pt>
                <c:pt idx="6">
                  <c:v>137839.0</c:v>
                </c:pt>
                <c:pt idx="7">
                  <c:v>154630.0</c:v>
                </c:pt>
                <c:pt idx="8">
                  <c:v>173874.0</c:v>
                </c:pt>
                <c:pt idx="9">
                  <c:v>208319.0</c:v>
                </c:pt>
                <c:pt idx="10">
                  <c:v>272781.0</c:v>
                </c:pt>
                <c:pt idx="11">
                  <c:v>310416.0</c:v>
                </c:pt>
                <c:pt idx="12">
                  <c:v>372840.0</c:v>
                </c:pt>
                <c:pt idx="13">
                  <c:v>885289.0</c:v>
                </c:pt>
                <c:pt idx="14">
                  <c:v>676474.0</c:v>
                </c:pt>
                <c:pt idx="15">
                  <c:v>604419.0</c:v>
                </c:pt>
                <c:pt idx="16">
                  <c:v>633925.0</c:v>
                </c:pt>
                <c:pt idx="17">
                  <c:v>653573.0</c:v>
                </c:pt>
                <c:pt idx="18">
                  <c:v>662725.0</c:v>
                </c:pt>
                <c:pt idx="19">
                  <c:v>677578.0</c:v>
                </c:pt>
                <c:pt idx="20">
                  <c:v>685395.0</c:v>
                </c:pt>
                <c:pt idx="21">
                  <c:v>635978.0</c:v>
                </c:pt>
                <c:pt idx="22">
                  <c:v>603023.0</c:v>
                </c:pt>
                <c:pt idx="23">
                  <c:v>548655.0</c:v>
                </c:pt>
                <c:pt idx="24">
                  <c:v>556559.0</c:v>
                </c:pt>
                <c:pt idx="25">
                  <c:v>443679.0</c:v>
                </c:pt>
                <c:pt idx="26">
                  <c:v>396303.0</c:v>
                </c:pt>
                <c:pt idx="27">
                  <c:v>279793.0</c:v>
                </c:pt>
                <c:pt idx="28">
                  <c:v>245435.0</c:v>
                </c:pt>
                <c:pt idx="29">
                  <c:v>224772.0</c:v>
                </c:pt>
                <c:pt idx="30">
                  <c:v>174282.0</c:v>
                </c:pt>
                <c:pt idx="31">
                  <c:v>79238.0</c:v>
                </c:pt>
                <c:pt idx="32">
                  <c:v>89700.0</c:v>
                </c:pt>
                <c:pt idx="33">
                  <c:v>30371.0</c:v>
                </c:pt>
                <c:pt idx="34">
                  <c:v>17897.0</c:v>
                </c:pt>
                <c:pt idx="35">
                  <c:v>11786.0</c:v>
                </c:pt>
                <c:pt idx="36">
                  <c:v>8049.0</c:v>
                </c:pt>
                <c:pt idx="37">
                  <c:v>5281.0</c:v>
                </c:pt>
                <c:pt idx="38">
                  <c:v>3657.0</c:v>
                </c:pt>
                <c:pt idx="39">
                  <c:v>2312.0</c:v>
                </c:pt>
                <c:pt idx="40">
                  <c:v>1569.0</c:v>
                </c:pt>
                <c:pt idx="41">
                  <c:v>1069.0</c:v>
                </c:pt>
                <c:pt idx="42">
                  <c:v>805.0</c:v>
                </c:pt>
                <c:pt idx="43">
                  <c:v>571.0</c:v>
                </c:pt>
                <c:pt idx="44">
                  <c:v>396.0</c:v>
                </c:pt>
                <c:pt idx="45">
                  <c:v>261.0</c:v>
                </c:pt>
                <c:pt idx="46">
                  <c:v>161.0</c:v>
                </c:pt>
                <c:pt idx="47">
                  <c:v>127.0</c:v>
                </c:pt>
                <c:pt idx="48">
                  <c:v>89.0</c:v>
                </c:pt>
                <c:pt idx="49">
                  <c:v>62.0</c:v>
                </c:pt>
                <c:pt idx="50">
                  <c:v>40.0</c:v>
                </c:pt>
                <c:pt idx="51">
                  <c:v>28.0</c:v>
                </c:pt>
                <c:pt idx="52">
                  <c:v>21.0</c:v>
                </c:pt>
                <c:pt idx="53">
                  <c:v>16.0</c:v>
                </c:pt>
                <c:pt idx="54">
                  <c:v>9.0</c:v>
                </c:pt>
                <c:pt idx="55">
                  <c:v>4.0</c:v>
                </c:pt>
                <c:pt idx="56">
                  <c:v>2.0</c:v>
                </c:pt>
                <c:pt idx="57">
                  <c:v>4.0</c:v>
                </c:pt>
                <c:pt idx="58">
                  <c:v>3.0</c:v>
                </c:pt>
                <c:pt idx="59">
                  <c:v>3.0</c:v>
                </c:pt>
                <c:pt idx="60">
                  <c:v>0.0</c:v>
                </c:pt>
                <c:pt idx="61">
                  <c:v>1.0</c:v>
                </c:pt>
                <c:pt idx="62">
                  <c:v>0.0</c:v>
                </c:pt>
                <c:pt idx="63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6675608"/>
        <c:axId val="-2056594408"/>
      </c:scatterChart>
      <c:valAx>
        <c:axId val="-2056675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Number of Updates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6594408"/>
        <c:crosses val="autoZero"/>
        <c:crossBetween val="midCat"/>
      </c:valAx>
      <c:valAx>
        <c:axId val="-2056594408"/>
        <c:scaling>
          <c:logBase val="10.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Num</a:t>
                </a:r>
                <a:r>
                  <a:rPr lang="en-US" baseline="0" dirty="0" smtClean="0"/>
                  <a:t>-Vertices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667560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598007772435"/>
          <c:y val="0.065055206612269"/>
          <c:w val="0.772824296797129"/>
          <c:h val="0.717996956614456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Large</c:v>
                </c:pt>
              </c:strCache>
            </c:strRef>
          </c:tx>
          <c:spPr>
            <a:ln w="38100"/>
          </c:spPr>
          <c:xVal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12.0</c:v>
                </c:pt>
                <c:pt idx="5">
                  <c:v>16.0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1.0</c:v>
                </c:pt>
                <c:pt idx="1">
                  <c:v>1.9</c:v>
                </c:pt>
                <c:pt idx="2">
                  <c:v>3.88</c:v>
                </c:pt>
                <c:pt idx="3">
                  <c:v>7.87</c:v>
                </c:pt>
                <c:pt idx="4">
                  <c:v>11.42</c:v>
                </c:pt>
                <c:pt idx="5">
                  <c:v>15.37000000000002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Sheet1!$D$1</c:f>
              <c:strCache>
                <c:ptCount val="1"/>
                <c:pt idx="0">
                  <c:v>Linear</c:v>
                </c:pt>
              </c:strCache>
            </c:strRef>
          </c:tx>
          <c:spPr>
            <a:ln w="25400" cap="flat" cmpd="sng" algn="ctr">
              <a:solidFill>
                <a:schemeClr val="dk1"/>
              </a:solidFill>
              <a:prstDash val="dash"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12.0</c:v>
                </c:pt>
                <c:pt idx="5">
                  <c:v>16.0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12.0</c:v>
                </c:pt>
                <c:pt idx="5">
                  <c:v>16.0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6627624"/>
        <c:axId val="-2056621864"/>
      </c:scatterChart>
      <c:valAx>
        <c:axId val="-2056627624"/>
        <c:scaling>
          <c:orientation val="minMax"/>
          <c:max val="16.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Number</a:t>
                </a:r>
                <a:r>
                  <a:rPr lang="en-US" sz="2000" baseline="0" dirty="0" smtClean="0"/>
                  <a:t> of CPUs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350002609101395"/>
              <c:y val="0.8688541828296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6621864"/>
        <c:crosses val="autoZero"/>
        <c:crossBetween val="midCat"/>
        <c:majorUnit val="2.0"/>
      </c:valAx>
      <c:valAx>
        <c:axId val="-2056621864"/>
        <c:scaling>
          <c:orientation val="minMax"/>
          <c:max val="16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Speedup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0500886791090468"/>
              <c:y val="0.349668503661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6627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547231829666"/>
          <c:y val="0.0720156770944174"/>
          <c:w val="0.688917506806976"/>
          <c:h val="0.698463557439935"/>
        </c:manualLayout>
      </c:layout>
      <c:scatterChart>
        <c:scatterStyle val="line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a = 1.8</c:v>
                </c:pt>
              </c:strCache>
            </c:strRef>
          </c:tx>
          <c:spPr>
            <a:ln w="73025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Sheet1!$A$2:$A$128</c:f>
              <c:numCache>
                <c:formatCode>General</c:formatCode>
                <c:ptCount val="127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  <c:pt idx="8">
                  <c:v>10.0</c:v>
                </c:pt>
                <c:pt idx="9">
                  <c:v>11.0</c:v>
                </c:pt>
                <c:pt idx="10">
                  <c:v>12.0</c:v>
                </c:pt>
                <c:pt idx="11">
                  <c:v>13.0</c:v>
                </c:pt>
                <c:pt idx="12">
                  <c:v>14.0</c:v>
                </c:pt>
                <c:pt idx="13">
                  <c:v>15.0</c:v>
                </c:pt>
                <c:pt idx="14">
                  <c:v>16.0</c:v>
                </c:pt>
                <c:pt idx="15">
                  <c:v>17.0</c:v>
                </c:pt>
                <c:pt idx="16">
                  <c:v>18.0</c:v>
                </c:pt>
                <c:pt idx="17">
                  <c:v>19.0</c:v>
                </c:pt>
                <c:pt idx="18">
                  <c:v>20.0</c:v>
                </c:pt>
                <c:pt idx="19">
                  <c:v>21.0</c:v>
                </c:pt>
                <c:pt idx="20">
                  <c:v>22.0</c:v>
                </c:pt>
                <c:pt idx="21">
                  <c:v>23.0</c:v>
                </c:pt>
                <c:pt idx="22">
                  <c:v>24.0</c:v>
                </c:pt>
                <c:pt idx="23">
                  <c:v>25.0</c:v>
                </c:pt>
                <c:pt idx="24">
                  <c:v>26.0</c:v>
                </c:pt>
                <c:pt idx="25">
                  <c:v>27.0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32.0</c:v>
                </c:pt>
                <c:pt idx="31">
                  <c:v>33.0</c:v>
                </c:pt>
                <c:pt idx="32">
                  <c:v>34.0</c:v>
                </c:pt>
                <c:pt idx="33">
                  <c:v>35.0</c:v>
                </c:pt>
                <c:pt idx="34">
                  <c:v>36.0</c:v>
                </c:pt>
                <c:pt idx="35">
                  <c:v>37.0</c:v>
                </c:pt>
                <c:pt idx="36">
                  <c:v>38.0</c:v>
                </c:pt>
                <c:pt idx="37">
                  <c:v>39.0</c:v>
                </c:pt>
                <c:pt idx="38">
                  <c:v>40.0</c:v>
                </c:pt>
                <c:pt idx="39">
                  <c:v>41.0</c:v>
                </c:pt>
                <c:pt idx="40">
                  <c:v>42.0</c:v>
                </c:pt>
                <c:pt idx="41">
                  <c:v>43.0</c:v>
                </c:pt>
                <c:pt idx="42">
                  <c:v>44.0</c:v>
                </c:pt>
                <c:pt idx="43">
                  <c:v>45.0</c:v>
                </c:pt>
                <c:pt idx="44">
                  <c:v>46.0</c:v>
                </c:pt>
                <c:pt idx="45">
                  <c:v>47.0</c:v>
                </c:pt>
                <c:pt idx="46">
                  <c:v>48.0</c:v>
                </c:pt>
                <c:pt idx="47">
                  <c:v>49.0</c:v>
                </c:pt>
                <c:pt idx="48">
                  <c:v>50.0</c:v>
                </c:pt>
                <c:pt idx="49">
                  <c:v>51.0</c:v>
                </c:pt>
                <c:pt idx="50">
                  <c:v>52.0</c:v>
                </c:pt>
                <c:pt idx="51">
                  <c:v>53.0</c:v>
                </c:pt>
                <c:pt idx="52">
                  <c:v>54.0</c:v>
                </c:pt>
                <c:pt idx="53">
                  <c:v>55.0</c:v>
                </c:pt>
                <c:pt idx="54">
                  <c:v>56.0</c:v>
                </c:pt>
                <c:pt idx="55">
                  <c:v>57.0</c:v>
                </c:pt>
                <c:pt idx="56">
                  <c:v>58.0</c:v>
                </c:pt>
                <c:pt idx="57">
                  <c:v>59.0</c:v>
                </c:pt>
                <c:pt idx="58">
                  <c:v>60.0</c:v>
                </c:pt>
                <c:pt idx="59">
                  <c:v>61.0</c:v>
                </c:pt>
                <c:pt idx="60">
                  <c:v>62.0</c:v>
                </c:pt>
                <c:pt idx="61">
                  <c:v>63.0</c:v>
                </c:pt>
                <c:pt idx="62">
                  <c:v>64.0</c:v>
                </c:pt>
                <c:pt idx="63">
                  <c:v>65.0</c:v>
                </c:pt>
                <c:pt idx="64">
                  <c:v>66.0</c:v>
                </c:pt>
                <c:pt idx="65">
                  <c:v>67.0</c:v>
                </c:pt>
                <c:pt idx="66">
                  <c:v>68.0</c:v>
                </c:pt>
                <c:pt idx="67">
                  <c:v>69.0</c:v>
                </c:pt>
                <c:pt idx="68">
                  <c:v>70.0</c:v>
                </c:pt>
                <c:pt idx="69">
                  <c:v>71.0</c:v>
                </c:pt>
                <c:pt idx="70">
                  <c:v>72.0</c:v>
                </c:pt>
                <c:pt idx="71">
                  <c:v>73.0</c:v>
                </c:pt>
                <c:pt idx="72">
                  <c:v>74.0</c:v>
                </c:pt>
                <c:pt idx="73">
                  <c:v>75.0</c:v>
                </c:pt>
                <c:pt idx="74">
                  <c:v>76.0</c:v>
                </c:pt>
                <c:pt idx="75">
                  <c:v>77.0</c:v>
                </c:pt>
                <c:pt idx="76">
                  <c:v>78.0</c:v>
                </c:pt>
                <c:pt idx="77">
                  <c:v>79.0</c:v>
                </c:pt>
                <c:pt idx="78">
                  <c:v>80.0</c:v>
                </c:pt>
                <c:pt idx="79">
                  <c:v>81.0</c:v>
                </c:pt>
                <c:pt idx="80">
                  <c:v>82.0</c:v>
                </c:pt>
                <c:pt idx="81">
                  <c:v>83.0</c:v>
                </c:pt>
                <c:pt idx="82">
                  <c:v>84.0</c:v>
                </c:pt>
                <c:pt idx="83">
                  <c:v>85.0</c:v>
                </c:pt>
                <c:pt idx="84">
                  <c:v>86.0</c:v>
                </c:pt>
                <c:pt idx="85">
                  <c:v>87.0</c:v>
                </c:pt>
                <c:pt idx="86">
                  <c:v>88.0</c:v>
                </c:pt>
                <c:pt idx="87">
                  <c:v>89.0</c:v>
                </c:pt>
                <c:pt idx="88">
                  <c:v>90.0</c:v>
                </c:pt>
                <c:pt idx="89">
                  <c:v>91.0</c:v>
                </c:pt>
                <c:pt idx="90">
                  <c:v>92.0</c:v>
                </c:pt>
                <c:pt idx="91">
                  <c:v>93.0</c:v>
                </c:pt>
                <c:pt idx="92">
                  <c:v>94.0</c:v>
                </c:pt>
                <c:pt idx="93">
                  <c:v>95.0</c:v>
                </c:pt>
                <c:pt idx="94">
                  <c:v>96.0</c:v>
                </c:pt>
                <c:pt idx="95">
                  <c:v>97.0</c:v>
                </c:pt>
                <c:pt idx="96">
                  <c:v>98.0</c:v>
                </c:pt>
                <c:pt idx="97">
                  <c:v>99.0</c:v>
                </c:pt>
                <c:pt idx="98">
                  <c:v>100.0</c:v>
                </c:pt>
                <c:pt idx="99">
                  <c:v>101.0</c:v>
                </c:pt>
                <c:pt idx="100">
                  <c:v>102.0</c:v>
                </c:pt>
                <c:pt idx="101">
                  <c:v>103.0</c:v>
                </c:pt>
                <c:pt idx="102">
                  <c:v>104.0</c:v>
                </c:pt>
                <c:pt idx="103">
                  <c:v>105.0</c:v>
                </c:pt>
                <c:pt idx="104">
                  <c:v>106.0</c:v>
                </c:pt>
                <c:pt idx="105">
                  <c:v>107.0</c:v>
                </c:pt>
                <c:pt idx="106">
                  <c:v>108.0</c:v>
                </c:pt>
                <c:pt idx="107">
                  <c:v>109.0</c:v>
                </c:pt>
                <c:pt idx="108">
                  <c:v>110.0</c:v>
                </c:pt>
                <c:pt idx="109">
                  <c:v>111.0</c:v>
                </c:pt>
                <c:pt idx="110">
                  <c:v>112.0</c:v>
                </c:pt>
                <c:pt idx="111">
                  <c:v>113.0</c:v>
                </c:pt>
                <c:pt idx="112">
                  <c:v>114.0</c:v>
                </c:pt>
                <c:pt idx="113">
                  <c:v>115.0</c:v>
                </c:pt>
                <c:pt idx="114">
                  <c:v>116.0</c:v>
                </c:pt>
                <c:pt idx="115">
                  <c:v>117.0</c:v>
                </c:pt>
                <c:pt idx="116">
                  <c:v>118.0</c:v>
                </c:pt>
                <c:pt idx="117">
                  <c:v>119.0</c:v>
                </c:pt>
                <c:pt idx="118">
                  <c:v>120.0</c:v>
                </c:pt>
                <c:pt idx="119">
                  <c:v>121.0</c:v>
                </c:pt>
                <c:pt idx="120">
                  <c:v>122.0</c:v>
                </c:pt>
                <c:pt idx="121">
                  <c:v>123.0</c:v>
                </c:pt>
                <c:pt idx="122">
                  <c:v>124.0</c:v>
                </c:pt>
                <c:pt idx="123">
                  <c:v>125.0</c:v>
                </c:pt>
                <c:pt idx="124">
                  <c:v>126.0</c:v>
                </c:pt>
                <c:pt idx="125">
                  <c:v>127.0</c:v>
                </c:pt>
                <c:pt idx="126">
                  <c:v>128.0</c:v>
                </c:pt>
              </c:numCache>
            </c:numRef>
          </c:xVal>
          <c:yVal>
            <c:numRef>
              <c:f>Sheet1!$D$2:$D$128</c:f>
              <c:numCache>
                <c:formatCode>General</c:formatCode>
                <c:ptCount val="127"/>
                <c:pt idx="0">
                  <c:v>88.018</c:v>
                </c:pt>
                <c:pt idx="1">
                  <c:v>69.278</c:v>
                </c:pt>
                <c:pt idx="2">
                  <c:v>58.986</c:v>
                </c:pt>
                <c:pt idx="3">
                  <c:v>52.328</c:v>
                </c:pt>
                <c:pt idx="4">
                  <c:v>47.6</c:v>
                </c:pt>
                <c:pt idx="5">
                  <c:v>44.03</c:v>
                </c:pt>
                <c:pt idx="6">
                  <c:v>41.219</c:v>
                </c:pt>
                <c:pt idx="7">
                  <c:v>38.934</c:v>
                </c:pt>
                <c:pt idx="8">
                  <c:v>37.03</c:v>
                </c:pt>
                <c:pt idx="9">
                  <c:v>35.414</c:v>
                </c:pt>
                <c:pt idx="10">
                  <c:v>34.02</c:v>
                </c:pt>
                <c:pt idx="11">
                  <c:v>32.802</c:v>
                </c:pt>
                <c:pt idx="12">
                  <c:v>31.72599999999994</c:v>
                </c:pt>
                <c:pt idx="13">
                  <c:v>30.76599999999991</c:v>
                </c:pt>
                <c:pt idx="14">
                  <c:v>29.90299999999992</c:v>
                </c:pt>
                <c:pt idx="15">
                  <c:v>29.123</c:v>
                </c:pt>
                <c:pt idx="16">
                  <c:v>28.412</c:v>
                </c:pt>
                <c:pt idx="17">
                  <c:v>27.75999999999999</c:v>
                </c:pt>
                <c:pt idx="18">
                  <c:v>27.161</c:v>
                </c:pt>
                <c:pt idx="19">
                  <c:v>26.60700000000003</c:v>
                </c:pt>
                <c:pt idx="20">
                  <c:v>26.093</c:v>
                </c:pt>
                <c:pt idx="21">
                  <c:v>25.61400000000007</c:v>
                </c:pt>
                <c:pt idx="22">
                  <c:v>25.16700000000003</c:v>
                </c:pt>
                <c:pt idx="23">
                  <c:v>24.74799999999999</c:v>
                </c:pt>
                <c:pt idx="24">
                  <c:v>24.355</c:v>
                </c:pt>
                <c:pt idx="25">
                  <c:v>23.98399999999992</c:v>
                </c:pt>
                <c:pt idx="26">
                  <c:v>23.63300000000003</c:v>
                </c:pt>
                <c:pt idx="27">
                  <c:v>23.302</c:v>
                </c:pt>
                <c:pt idx="28">
                  <c:v>22.98799999999997</c:v>
                </c:pt>
                <c:pt idx="29">
                  <c:v>22.69</c:v>
                </c:pt>
                <c:pt idx="30">
                  <c:v>22.40599999999992</c:v>
                </c:pt>
                <c:pt idx="31">
                  <c:v>22.13500000000003</c:v>
                </c:pt>
                <c:pt idx="32">
                  <c:v>21.87700000000003</c:v>
                </c:pt>
                <c:pt idx="33">
                  <c:v>21.63000000000003</c:v>
                </c:pt>
                <c:pt idx="34">
                  <c:v>21.39399999999999</c:v>
                </c:pt>
                <c:pt idx="35">
                  <c:v>21.16700000000003</c:v>
                </c:pt>
                <c:pt idx="36">
                  <c:v>20.95</c:v>
                </c:pt>
                <c:pt idx="37">
                  <c:v>20.741</c:v>
                </c:pt>
                <c:pt idx="38">
                  <c:v>20.54</c:v>
                </c:pt>
                <c:pt idx="39">
                  <c:v>20.347</c:v>
                </c:pt>
                <c:pt idx="40">
                  <c:v>20.16</c:v>
                </c:pt>
                <c:pt idx="41">
                  <c:v>19.98099999999992</c:v>
                </c:pt>
                <c:pt idx="42">
                  <c:v>19.80700000000003</c:v>
                </c:pt>
                <c:pt idx="43">
                  <c:v>19.64</c:v>
                </c:pt>
                <c:pt idx="44">
                  <c:v>19.47799999999999</c:v>
                </c:pt>
                <c:pt idx="45">
                  <c:v>19.32100000000003</c:v>
                </c:pt>
                <c:pt idx="46">
                  <c:v>19.169</c:v>
                </c:pt>
                <c:pt idx="47">
                  <c:v>19.02199999999999</c:v>
                </c:pt>
                <c:pt idx="48">
                  <c:v>18.879</c:v>
                </c:pt>
                <c:pt idx="49">
                  <c:v>18.741</c:v>
                </c:pt>
                <c:pt idx="50">
                  <c:v>18.60600000000003</c:v>
                </c:pt>
                <c:pt idx="51">
                  <c:v>18.47599999999994</c:v>
                </c:pt>
                <c:pt idx="52">
                  <c:v>18.349</c:v>
                </c:pt>
                <c:pt idx="53">
                  <c:v>18.22499999999999</c:v>
                </c:pt>
                <c:pt idx="54">
                  <c:v>18.105</c:v>
                </c:pt>
                <c:pt idx="55">
                  <c:v>17.98799999999997</c:v>
                </c:pt>
                <c:pt idx="56">
                  <c:v>17.87400000000003</c:v>
                </c:pt>
                <c:pt idx="57">
                  <c:v>17.76299999999992</c:v>
                </c:pt>
                <c:pt idx="58">
                  <c:v>17.655</c:v>
                </c:pt>
                <c:pt idx="59">
                  <c:v>17.54899999999997</c:v>
                </c:pt>
                <c:pt idx="60">
                  <c:v>17.44599999999992</c:v>
                </c:pt>
                <c:pt idx="61">
                  <c:v>17.346</c:v>
                </c:pt>
                <c:pt idx="62">
                  <c:v>17.247</c:v>
                </c:pt>
                <c:pt idx="63">
                  <c:v>17.15100000000005</c:v>
                </c:pt>
                <c:pt idx="64">
                  <c:v>17.058</c:v>
                </c:pt>
                <c:pt idx="65">
                  <c:v>16.96599999999992</c:v>
                </c:pt>
                <c:pt idx="66">
                  <c:v>16.876</c:v>
                </c:pt>
                <c:pt idx="67">
                  <c:v>16.78799999999999</c:v>
                </c:pt>
                <c:pt idx="68">
                  <c:v>16.70199999999999</c:v>
                </c:pt>
                <c:pt idx="69">
                  <c:v>16.61800000000003</c:v>
                </c:pt>
                <c:pt idx="70">
                  <c:v>16.536</c:v>
                </c:pt>
                <c:pt idx="71">
                  <c:v>16.45499999999999</c:v>
                </c:pt>
                <c:pt idx="72">
                  <c:v>16.376</c:v>
                </c:pt>
                <c:pt idx="73">
                  <c:v>16.29799999999999</c:v>
                </c:pt>
                <c:pt idx="74">
                  <c:v>16.22199999999999</c:v>
                </c:pt>
                <c:pt idx="75">
                  <c:v>16.148</c:v>
                </c:pt>
                <c:pt idx="76">
                  <c:v>16.075</c:v>
                </c:pt>
                <c:pt idx="77">
                  <c:v>16.003</c:v>
                </c:pt>
                <c:pt idx="78">
                  <c:v>15.932</c:v>
                </c:pt>
                <c:pt idx="79">
                  <c:v>15.86300000000002</c:v>
                </c:pt>
                <c:pt idx="80">
                  <c:v>15.795</c:v>
                </c:pt>
                <c:pt idx="81">
                  <c:v>15.729</c:v>
                </c:pt>
                <c:pt idx="82">
                  <c:v>15.663</c:v>
                </c:pt>
                <c:pt idx="83">
                  <c:v>15.599</c:v>
                </c:pt>
                <c:pt idx="84">
                  <c:v>15.535</c:v>
                </c:pt>
                <c:pt idx="85">
                  <c:v>15.473</c:v>
                </c:pt>
                <c:pt idx="86">
                  <c:v>15.412</c:v>
                </c:pt>
                <c:pt idx="87">
                  <c:v>15.35200000000003</c:v>
                </c:pt>
                <c:pt idx="88">
                  <c:v>15.293</c:v>
                </c:pt>
                <c:pt idx="89">
                  <c:v>15.234</c:v>
                </c:pt>
                <c:pt idx="90">
                  <c:v>15.177</c:v>
                </c:pt>
                <c:pt idx="91">
                  <c:v>15.121</c:v>
                </c:pt>
                <c:pt idx="92">
                  <c:v>15.06500000000002</c:v>
                </c:pt>
                <c:pt idx="93">
                  <c:v>15.011</c:v>
                </c:pt>
                <c:pt idx="94">
                  <c:v>14.957</c:v>
                </c:pt>
                <c:pt idx="95">
                  <c:v>14.904</c:v>
                </c:pt>
                <c:pt idx="96">
                  <c:v>14.851</c:v>
                </c:pt>
                <c:pt idx="97">
                  <c:v>14.8</c:v>
                </c:pt>
                <c:pt idx="98">
                  <c:v>14.749</c:v>
                </c:pt>
                <c:pt idx="99">
                  <c:v>14.699</c:v>
                </c:pt>
                <c:pt idx="100">
                  <c:v>14.65</c:v>
                </c:pt>
                <c:pt idx="101">
                  <c:v>14.602</c:v>
                </c:pt>
                <c:pt idx="102">
                  <c:v>14.554</c:v>
                </c:pt>
                <c:pt idx="103">
                  <c:v>14.506</c:v>
                </c:pt>
                <c:pt idx="104">
                  <c:v>14.46</c:v>
                </c:pt>
                <c:pt idx="105">
                  <c:v>14.414</c:v>
                </c:pt>
                <c:pt idx="106">
                  <c:v>14.36900000000003</c:v>
                </c:pt>
                <c:pt idx="107">
                  <c:v>14.324</c:v>
                </c:pt>
                <c:pt idx="108">
                  <c:v>14.28</c:v>
                </c:pt>
                <c:pt idx="109">
                  <c:v>14.236</c:v>
                </c:pt>
                <c:pt idx="110">
                  <c:v>14.193</c:v>
                </c:pt>
                <c:pt idx="111">
                  <c:v>14.151</c:v>
                </c:pt>
                <c:pt idx="112">
                  <c:v>14.109</c:v>
                </c:pt>
                <c:pt idx="113">
                  <c:v>14.068</c:v>
                </c:pt>
                <c:pt idx="114">
                  <c:v>14.027</c:v>
                </c:pt>
                <c:pt idx="115">
                  <c:v>13.987</c:v>
                </c:pt>
                <c:pt idx="116">
                  <c:v>13.947</c:v>
                </c:pt>
                <c:pt idx="117">
                  <c:v>13.908</c:v>
                </c:pt>
                <c:pt idx="118">
                  <c:v>13.86900000000003</c:v>
                </c:pt>
                <c:pt idx="119">
                  <c:v>13.83</c:v>
                </c:pt>
                <c:pt idx="120">
                  <c:v>13.793</c:v>
                </c:pt>
                <c:pt idx="121">
                  <c:v>13.755</c:v>
                </c:pt>
                <c:pt idx="122">
                  <c:v>13.718</c:v>
                </c:pt>
                <c:pt idx="123">
                  <c:v>13.681</c:v>
                </c:pt>
                <c:pt idx="124">
                  <c:v>13.645</c:v>
                </c:pt>
                <c:pt idx="125">
                  <c:v>13.609</c:v>
                </c:pt>
                <c:pt idx="126">
                  <c:v>13.574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0462216"/>
        <c:axId val="-2030457240"/>
      </c:scatterChart>
      <c:valAx>
        <c:axId val="-2030462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Machines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0457240"/>
        <c:crosses val="autoZero"/>
        <c:crossBetween val="midCat"/>
      </c:valAx>
      <c:valAx>
        <c:axId val="-2030457240"/>
        <c:scaling>
          <c:logBase val="10.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Reduction in</a:t>
                </a:r>
                <a:br>
                  <a:rPr lang="en-US" dirty="0" smtClean="0"/>
                </a:br>
                <a:r>
                  <a:rPr lang="en-US" dirty="0" smtClean="0"/>
                  <a:t>Comm.</a:t>
                </a:r>
                <a:r>
                  <a:rPr lang="en-US" baseline="0" dirty="0" smtClean="0"/>
                  <a:t> and Storage</a:t>
                </a:r>
              </a:p>
            </c:rich>
          </c:tx>
          <c:layout>
            <c:manualLayout>
              <c:xMode val="edge"/>
              <c:yMode val="edge"/>
              <c:x val="0.0"/>
              <c:y val="0.1273604381183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3046221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485138075689"/>
          <c:y val="0.0414942843256975"/>
          <c:w val="0.640311819996859"/>
          <c:h val="0.728735394784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Random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PageRank</c:v>
                </c:pt>
                <c:pt idx="1">
                  <c:v>Collaborative Filtering</c:v>
                </c:pt>
                <c:pt idx="2">
                  <c:v>Shortest Path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Greedy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PageRank</c:v>
                </c:pt>
                <c:pt idx="1">
                  <c:v>Collaborative Filtering</c:v>
                </c:pt>
                <c:pt idx="2">
                  <c:v>Shortest Path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0.5</c:v>
                </c:pt>
                <c:pt idx="1">
                  <c:v>0.3</c:v>
                </c:pt>
                <c:pt idx="2">
                  <c:v>0.55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0145032"/>
        <c:axId val="-2030142088"/>
      </c:barChart>
      <c:catAx>
        <c:axId val="-2030145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 anchor="b" anchorCtr="0"/>
          <a:lstStyle/>
          <a:p>
            <a:pPr>
              <a:defRPr sz="2000"/>
            </a:pPr>
            <a:endParaRPr lang="en-US"/>
          </a:p>
        </c:txPr>
        <c:crossAx val="-2030142088"/>
        <c:crosses val="autoZero"/>
        <c:auto val="1"/>
        <c:lblAlgn val="ctr"/>
        <c:lblOffset val="100"/>
        <c:noMultiLvlLbl val="0"/>
      </c:catAx>
      <c:valAx>
        <c:axId val="-2030142088"/>
        <c:scaling>
          <c:orientation val="minMax"/>
          <c:max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 dirty="0" smtClean="0"/>
                  <a:t>Runtime Relative</a:t>
                </a:r>
                <a:r>
                  <a:rPr lang="en-US" sz="2800" baseline="0" dirty="0" smtClean="0"/>
                  <a:t> </a:t>
                </a:r>
                <a:br>
                  <a:rPr lang="en-US" sz="2800" baseline="0" dirty="0" smtClean="0"/>
                </a:br>
                <a:r>
                  <a:rPr lang="en-US" sz="2800" dirty="0" smtClean="0"/>
                  <a:t>to Random</a:t>
                </a:r>
                <a:endParaRPr lang="en-US" sz="2800" dirty="0"/>
              </a:p>
            </c:rich>
          </c:tx>
          <c:layout>
            <c:manualLayout>
              <c:xMode val="edge"/>
              <c:yMode val="edge"/>
              <c:x val="0.00142450142450142"/>
              <c:y val="0.10828595271537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30145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589474392624"/>
          <c:y val="0.080565639405719"/>
          <c:w val="0.221730152320704"/>
          <c:h val="0.296115051881855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Runtime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Sheet1!$A$2:$A$4</c:f>
              <c:strCache>
                <c:ptCount val="3"/>
                <c:pt idx="0">
                  <c:v>GraphLab</c:v>
                </c:pt>
                <c:pt idx="1">
                  <c:v>Pregel (Piccolo)</c:v>
                </c:pt>
                <c:pt idx="2">
                  <c:v>PowerGraph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63.42</c:v>
                </c:pt>
                <c:pt idx="1">
                  <c:v>30.8</c:v>
                </c:pt>
                <c:pt idx="2">
                  <c:v>5.119999999999997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1030968"/>
        <c:axId val="-2031027992"/>
      </c:barChart>
      <c:catAx>
        <c:axId val="-203103096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31027992"/>
        <c:crosses val="autoZero"/>
        <c:auto val="1"/>
        <c:lblAlgn val="ctr"/>
        <c:lblOffset val="100"/>
        <c:noMultiLvlLbl val="0"/>
      </c:catAx>
      <c:valAx>
        <c:axId val="-2031027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31030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Comm (GB)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Sheet1!$A$2:$A$4</c:f>
              <c:strCache>
                <c:ptCount val="3"/>
                <c:pt idx="0">
                  <c:v>GraphLab</c:v>
                </c:pt>
                <c:pt idx="1">
                  <c:v>Pregel (Piccolo)</c:v>
                </c:pt>
                <c:pt idx="2">
                  <c:v>PowerGraph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33.6397413627</c:v>
                </c:pt>
                <c:pt idx="1">
                  <c:v>14.9379806636</c:v>
                </c:pt>
                <c:pt idx="2">
                  <c:v>6.712975451299967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1055144"/>
        <c:axId val="-2031052168"/>
      </c:barChart>
      <c:catAx>
        <c:axId val="-2031055144"/>
        <c:scaling>
          <c:orientation val="minMax"/>
        </c:scaling>
        <c:delete val="0"/>
        <c:axPos val="b"/>
        <c:majorTickMark val="out"/>
        <c:minorTickMark val="none"/>
        <c:tickLblPos val="nextTo"/>
        <c:crossAx val="-2031052168"/>
        <c:crosses val="autoZero"/>
        <c:auto val="1"/>
        <c:lblAlgn val="ctr"/>
        <c:lblOffset val="100"/>
        <c:noMultiLvlLbl val="0"/>
      </c:catAx>
      <c:valAx>
        <c:axId val="-2031052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31055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Million </a:t>
            </a:r>
            <a:r>
              <a:rPr lang="en-US" dirty="0"/>
              <a:t>Tokens Per Second</a:t>
            </a:r>
          </a:p>
        </c:rich>
      </c:tx>
      <c:layout>
        <c:manualLayout>
          <c:xMode val="edge"/>
          <c:yMode val="edge"/>
          <c:x val="0.324300352607439"/>
          <c:y val="0.042222222222222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Million Tokens Per Second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Sheet1!$A$2:$A$3</c:f>
              <c:strCache>
                <c:ptCount val="2"/>
                <c:pt idx="0">
                  <c:v>Smola et al.</c:v>
                </c:pt>
                <c:pt idx="1">
                  <c:v>PowerGraph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150.0</c:v>
                </c:pt>
                <c:pt idx="1">
                  <c:v>110.0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029881160"/>
        <c:axId val="-2029878184"/>
      </c:barChart>
      <c:catAx>
        <c:axId val="-2029881160"/>
        <c:scaling>
          <c:orientation val="maxMin"/>
        </c:scaling>
        <c:delete val="0"/>
        <c:axPos val="l"/>
        <c:majorTickMark val="out"/>
        <c:minorTickMark val="none"/>
        <c:tickLblPos val="nextTo"/>
        <c:crossAx val="-2029878184"/>
        <c:crosses val="autoZero"/>
        <c:auto val="1"/>
        <c:lblAlgn val="ctr"/>
        <c:lblOffset val="100"/>
        <c:noMultiLvlLbl val="0"/>
      </c:catAx>
      <c:valAx>
        <c:axId val="-2029878184"/>
        <c:scaling>
          <c:orientation val="minMax"/>
          <c:max val="160.0"/>
          <c:min val="0.0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-2029881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9272D-FC00-014F-BAC8-BC16B8B942FE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1948C-8B19-0043-9EFA-2E6E74998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96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DF55F-11F6-1F47-8E6A-711CF72B4395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4028C-66E1-814B-9570-4168240C8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00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0F1E5-AD06-4561-BD73-71867974E0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260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940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6D470-C10E-414C-905E-BBE6EFAB880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7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6D470-C10E-414C-905E-BBE6EFAB880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0F1E5-AD06-4561-BD73-71867974E0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159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23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59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5F6D-BA34-F541-9DBB-DD8D7132CE4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921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5F6D-BA34-F541-9DBB-DD8D7132CE4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921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2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9404">
              <a:defRPr/>
            </a:pPr>
            <a:r>
              <a:rPr lang="en-US" dirty="0" smtClean="0"/>
              <a:t>Belief propagation is a message passing algorithm in which messages are</a:t>
            </a:r>
            <a:r>
              <a:rPr lang="en-US" baseline="0" dirty="0" smtClean="0"/>
              <a:t> sent &lt;click&gt; from variable to factor and then &lt;click&gt; from factor to variable and the processes is repeated.  At each phase the new messages are computed using the old message from the previous phase leading to a naturally parallel algorithm k</a:t>
            </a:r>
            <a:r>
              <a:rPr lang="en-US" dirty="0" smtClean="0"/>
              <a:t>nown as synchronous Belief</a:t>
            </a:r>
            <a:r>
              <a:rPr lang="en-US" baseline="0" dirty="0" smtClean="0"/>
              <a:t> Propagation.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19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55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89AEB-C4A3-6646-B595-940E0655BE6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25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4028C-66E1-814B-9570-4168240C853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6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940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5BF8-25FD-433C-B671-01541186FB7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9262F-7BEA-DC45-859F-92C3BA499973}" type="datetime1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4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1062-A73F-D842-884C-20B1EDB867D4}" type="datetime1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76F79-8C6F-4E4D-A40D-06D5D993B480}" type="datetime1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09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7600-CE42-284C-B68B-E98CBB983D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38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549F-A33D-5846-8282-504E749389D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27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2ACAD-EC17-2C42-87C5-443B5AF1D60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268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43E1-ABE7-F545-B9F3-AABF7B89CFB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40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63C9-E4DA-D44A-90CE-8513435885A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816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8A90-93F9-9041-97B1-EFA7F41DC98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48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B7D7-B2EF-754D-B707-A5E5102E05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904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138C-8248-994D-9596-6EACF594CB2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12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028E-DDD5-2746-A259-AE22E7E54079}" type="datetime1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7F48-275C-8940-9BE7-A703BDF787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544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A843-1A55-6545-A4AE-1B3E4397578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605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39C6-F84A-A44C-9CE2-975624A94CE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24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4858-A9AB-6A40-B60A-00FE58DF8AD1}" type="datetime1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4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F22D-41DF-6E46-AB0A-FF13EE415B91}" type="datetime1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4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4853-CB08-CC4B-BCDD-0D2DE5FB5927}" type="datetime1">
              <a:rPr lang="en-US" smtClean="0"/>
              <a:t>11/29/12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7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45EA-82CB-5A42-B98C-6E8C479D51AB}" type="datetime1">
              <a:rPr lang="en-US" smtClean="0"/>
              <a:t>11/29/12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65D3-17D3-9F4B-92B8-276192AA7656}" type="datetime1">
              <a:rPr lang="en-US" smtClean="0"/>
              <a:t>11/29/12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6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3C76-69C0-DF4E-87AC-C6419597A519}" type="datetime1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2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200C6-F51F-D546-85D9-CCDE71857232}" type="datetime1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9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E460E-2719-174A-97D0-B5C257AABA60}" type="datetime1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1E5EB-FB30-6D42-92F7-56862BADE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C38385-D190-884D-8200-9913D531FDA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11/29/12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9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microsoft.com/office/2007/relationships/hdphoto" Target="../media/hdphoto1.wdp"/><Relationship Id="rId8" Type="http://schemas.openxmlformats.org/officeDocument/2006/relationships/image" Target="../media/image6.jpeg"/><Relationship Id="rId9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tiff"/><Relationship Id="rId3" Type="http://schemas.openxmlformats.org/officeDocument/2006/relationships/image" Target="../media/image81.tif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jpeg"/><Relationship Id="rId12" Type="http://schemas.openxmlformats.org/officeDocument/2006/relationships/image" Target="../media/image87.png"/><Relationship Id="rId13" Type="http://schemas.openxmlformats.org/officeDocument/2006/relationships/image" Target="../media/image88.jpeg"/><Relationship Id="rId14" Type="http://schemas.microsoft.com/office/2007/relationships/hdphoto" Target="../media/hdphoto5.wdp"/><Relationship Id="rId15" Type="http://schemas.openxmlformats.org/officeDocument/2006/relationships/image" Target="../media/image89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82.jpeg"/><Relationship Id="rId6" Type="http://schemas.openxmlformats.org/officeDocument/2006/relationships/image" Target="../media/image3.jpeg"/><Relationship Id="rId7" Type="http://schemas.openxmlformats.org/officeDocument/2006/relationships/image" Target="../media/image83.jpeg"/><Relationship Id="rId8" Type="http://schemas.openxmlformats.org/officeDocument/2006/relationships/image" Target="../media/image4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15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1" Type="http://schemas.openxmlformats.org/officeDocument/2006/relationships/image" Target="../media/image11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4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9.jpe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0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20" Type="http://schemas.openxmlformats.org/officeDocument/2006/relationships/notesSlide" Target="../notesSlides/notesSlide9.xml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24" Type="http://schemas.openxmlformats.org/officeDocument/2006/relationships/image" Target="../media/image34.png"/><Relationship Id="rId25" Type="http://schemas.openxmlformats.org/officeDocument/2006/relationships/image" Target="../media/image35.png"/><Relationship Id="rId26" Type="http://schemas.openxmlformats.org/officeDocument/2006/relationships/image" Target="../media/image36.png"/><Relationship Id="rId27" Type="http://schemas.openxmlformats.org/officeDocument/2006/relationships/image" Target="../media/image37.png"/><Relationship Id="rId28" Type="http://schemas.openxmlformats.org/officeDocument/2006/relationships/image" Target="../media/image38.png"/><Relationship Id="rId29" Type="http://schemas.openxmlformats.org/officeDocument/2006/relationships/image" Target="../media/image39.png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30" Type="http://schemas.openxmlformats.org/officeDocument/2006/relationships/image" Target="../media/image40.png"/><Relationship Id="rId31" Type="http://schemas.openxmlformats.org/officeDocument/2006/relationships/image" Target="../media/image41.png"/><Relationship Id="rId32" Type="http://schemas.openxmlformats.org/officeDocument/2006/relationships/image" Target="../media/image42.png"/><Relationship Id="rId9" Type="http://schemas.openxmlformats.org/officeDocument/2006/relationships/tags" Target="../tags/tag32.xml"/><Relationship Id="rId6" Type="http://schemas.openxmlformats.org/officeDocument/2006/relationships/tags" Target="../tags/tag29.xml"/><Relationship Id="rId7" Type="http://schemas.openxmlformats.org/officeDocument/2006/relationships/tags" Target="../tags/tag30.xml"/><Relationship Id="rId8" Type="http://schemas.openxmlformats.org/officeDocument/2006/relationships/tags" Target="../tags/tag31.xml"/><Relationship Id="rId33" Type="http://schemas.openxmlformats.org/officeDocument/2006/relationships/image" Target="../media/image43.png"/><Relationship Id="rId34" Type="http://schemas.openxmlformats.org/officeDocument/2006/relationships/image" Target="../media/image44.png"/><Relationship Id="rId35" Type="http://schemas.openxmlformats.org/officeDocument/2006/relationships/image" Target="../media/image45.png"/><Relationship Id="rId36" Type="http://schemas.openxmlformats.org/officeDocument/2006/relationships/image" Target="../media/image46.png"/><Relationship Id="rId10" Type="http://schemas.openxmlformats.org/officeDocument/2006/relationships/tags" Target="../tags/tag33.xml"/><Relationship Id="rId11" Type="http://schemas.openxmlformats.org/officeDocument/2006/relationships/tags" Target="../tags/tag34.xml"/><Relationship Id="rId12" Type="http://schemas.openxmlformats.org/officeDocument/2006/relationships/tags" Target="../tags/tag35.xml"/><Relationship Id="rId13" Type="http://schemas.openxmlformats.org/officeDocument/2006/relationships/tags" Target="../tags/tag36.xml"/><Relationship Id="rId14" Type="http://schemas.openxmlformats.org/officeDocument/2006/relationships/tags" Target="../tags/tag37.xml"/><Relationship Id="rId15" Type="http://schemas.openxmlformats.org/officeDocument/2006/relationships/tags" Target="../tags/tag38.xml"/><Relationship Id="rId16" Type="http://schemas.openxmlformats.org/officeDocument/2006/relationships/tags" Target="../tags/tag39.xml"/><Relationship Id="rId17" Type="http://schemas.openxmlformats.org/officeDocument/2006/relationships/tags" Target="../tags/tag40.xml"/><Relationship Id="rId18" Type="http://schemas.openxmlformats.org/officeDocument/2006/relationships/tags" Target="../tags/tag41.xml"/><Relationship Id="rId19" Type="http://schemas.openxmlformats.org/officeDocument/2006/relationships/slideLayout" Target="../slideLayouts/slideLayout13.xml"/><Relationship Id="rId37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8.png"/><Relationship Id="rId1" Type="http://schemas.openxmlformats.org/officeDocument/2006/relationships/tags" Target="../tags/tag42.xml"/><Relationship Id="rId2" Type="http://schemas.openxmlformats.org/officeDocument/2006/relationships/tags" Target="../tags/tag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44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slideLayout" Target="../slideLayouts/slideLayout17.xml"/><Relationship Id="rId3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jegonzal/Documents/svn/thesis/proposal_presentation/updates.avi" TargetMode="Externa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1" Type="http://schemas.openxmlformats.org/officeDocument/2006/relationships/tags" Target="../tags/tag49.xml"/><Relationship Id="rId2" Type="http://schemas.microsoft.com/office/2007/relationships/media" Target="file://localhost/Users/jegonzal/Documents/svn/thesis/proposal_presentation/updates.avi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50.xml"/><Relationship Id="rId2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52.xml"/><Relationship Id="rId2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53.xml"/><Relationship Id="rId2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54.xml"/><Relationship Id="rId2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55.xml"/><Relationship Id="rId2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56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57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59.xml"/><Relationship Id="rId2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57.png"/><Relationship Id="rId1" Type="http://schemas.openxmlformats.org/officeDocument/2006/relationships/tags" Target="../tags/tag60.xml"/><Relationship Id="rId2" Type="http://schemas.openxmlformats.org/officeDocument/2006/relationships/tags" Target="../tags/tag6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62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58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63.xml"/><Relationship Id="rId2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tags" Target="../tags/tag64.xml"/><Relationship Id="rId2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65.xml"/><Relationship Id="rId2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66.xml"/><Relationship Id="rId2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67.xml"/><Relationship Id="rId2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15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1" Type="http://schemas.openxmlformats.org/officeDocument/2006/relationships/image" Target="../media/image11.jpeg"/><Relationship Id="rId1" Type="http://schemas.openxmlformats.org/officeDocument/2006/relationships/tags" Target="../tags/tag68.xml"/><Relationship Id="rId2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69.x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ags" Target="../tags/tag71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tags" Target="../tags/tag72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tags" Target="../tags/tag73.xml"/><Relationship Id="rId2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tags" Target="../tags/tag74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chart" Target="../charts/chart3.xml"/><Relationship Id="rId1" Type="http://schemas.openxmlformats.org/officeDocument/2006/relationships/tags" Target="../tags/tag75.xml"/><Relationship Id="rId2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tags" Target="../tags/tag76.xml"/><Relationship Id="rId2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71.png"/><Relationship Id="rId1" Type="http://schemas.openxmlformats.org/officeDocument/2006/relationships/tags" Target="../tags/tag77.xml"/><Relationship Id="rId2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72.emf"/><Relationship Id="rId1" Type="http://schemas.openxmlformats.org/officeDocument/2006/relationships/tags" Target="../tags/tag78.xml"/><Relationship Id="rId2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73.png"/><Relationship Id="rId5" Type="http://schemas.microsoft.com/office/2007/relationships/hdphoto" Target="../media/hdphoto3.wdp"/><Relationship Id="rId1" Type="http://schemas.openxmlformats.org/officeDocument/2006/relationships/tags" Target="../tags/tag79.xml"/><Relationship Id="rId2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tags" Target="../tags/tag80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tags" Target="../tags/tag81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tags" Target="../tags/tag82.xml"/><Relationship Id="rId2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tags" Target="../tags/tag83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7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15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1" Type="http://schemas.openxmlformats.org/officeDocument/2006/relationships/image" Target="../media/image11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tags" Target="../tags/tag84.xml"/><Relationship Id="rId2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tags" Target="../tags/tag85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tags" Target="../tags/tag86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6.xml"/><Relationship Id="rId3" Type="http://schemas.openxmlformats.org/officeDocument/2006/relationships/chart" Target="../charts/char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png"/><Relationship Id="rId5" Type="http://schemas.microsoft.com/office/2007/relationships/hdphoto" Target="../media/hdphoto4.wdp"/><Relationship Id="rId1" Type="http://schemas.openxmlformats.org/officeDocument/2006/relationships/tags" Target="../tags/tag87.xml"/><Relationship Id="rId2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5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dirty="0" smtClean="0"/>
              <a:t>Parallel and Distributed Systems</a:t>
            </a:r>
            <a:br>
              <a:rPr lang="en-US" dirty="0" smtClean="0"/>
            </a:br>
            <a:r>
              <a:rPr lang="en-US" dirty="0" smtClean="0"/>
              <a:t>for Probabilistic Reasoning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Joseph E. Gonzalez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1000" y="3412710"/>
            <a:ext cx="8229600" cy="762000"/>
            <a:chOff x="381000" y="3429000"/>
            <a:chExt cx="8229600" cy="762000"/>
          </a:xfrm>
        </p:grpSpPr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381000" y="3429000"/>
              <a:ext cx="63246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32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18" charset="0"/>
                </a:rPr>
                <a:t>Thesis Committee:</a:t>
              </a:r>
              <a:endPara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57200" y="3962400"/>
              <a:ext cx="8153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1447800" y="152400"/>
            <a:ext cx="6324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Thesis Defense</a:t>
            </a: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63" y="5698710"/>
            <a:ext cx="2045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Carlos </a:t>
            </a:r>
            <a:r>
              <a:rPr lang="en-US" b="1" dirty="0" err="1" smtClean="0"/>
              <a:t>Guestrin</a:t>
            </a:r>
            <a:endParaRPr lang="en-US" b="1" dirty="0" smtClean="0"/>
          </a:p>
          <a:p>
            <a:pPr algn="ctr"/>
            <a:r>
              <a:rPr lang="en-US" dirty="0" smtClean="0"/>
              <a:t>University of </a:t>
            </a:r>
            <a:br>
              <a:rPr lang="en-US" dirty="0" smtClean="0"/>
            </a:br>
            <a:r>
              <a:rPr lang="en-US" dirty="0" smtClean="0"/>
              <a:t>Washington &amp; CMU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90934" y="5698710"/>
            <a:ext cx="137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Guy </a:t>
            </a:r>
            <a:r>
              <a:rPr lang="en-US" b="1" dirty="0" err="1" smtClean="0"/>
              <a:t>Blelloch</a:t>
            </a:r>
            <a:endParaRPr lang="en-US" b="1" dirty="0" smtClean="0"/>
          </a:p>
          <a:p>
            <a:pPr algn="ctr"/>
            <a:r>
              <a:rPr lang="en-US" dirty="0" smtClean="0"/>
              <a:t>CMU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3444" y="5698710"/>
            <a:ext cx="1818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David </a:t>
            </a:r>
            <a:r>
              <a:rPr lang="en-US" b="1" dirty="0" err="1" smtClean="0"/>
              <a:t>O’Hallaron</a:t>
            </a:r>
            <a:endParaRPr lang="en-US" b="1" dirty="0" smtClean="0"/>
          </a:p>
          <a:p>
            <a:pPr algn="ctr"/>
            <a:r>
              <a:rPr lang="en-US" dirty="0" smtClean="0"/>
              <a:t>CMU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05751" y="5698710"/>
            <a:ext cx="1580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Alex </a:t>
            </a:r>
            <a:r>
              <a:rPr lang="en-US" b="1" dirty="0" err="1" smtClean="0"/>
              <a:t>Smola</a:t>
            </a:r>
            <a:endParaRPr lang="en-US" b="1" dirty="0" smtClean="0"/>
          </a:p>
          <a:p>
            <a:pPr algn="ctr"/>
            <a:r>
              <a:rPr lang="en-US" dirty="0" smtClean="0"/>
              <a:t>CMU &amp; Google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35016" y="5698710"/>
            <a:ext cx="1422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Jeff </a:t>
            </a:r>
            <a:r>
              <a:rPr lang="en-US" b="1" dirty="0" err="1" smtClean="0"/>
              <a:t>Bilmes</a:t>
            </a:r>
            <a:endParaRPr lang="en-US" b="1" dirty="0" smtClean="0"/>
          </a:p>
          <a:p>
            <a:pPr algn="ctr"/>
            <a:r>
              <a:rPr lang="en-US" dirty="0" smtClean="0"/>
              <a:t>University of </a:t>
            </a:r>
          </a:p>
          <a:p>
            <a:pPr algn="ctr"/>
            <a:r>
              <a:rPr lang="en-US" dirty="0" smtClean="0"/>
              <a:t>Washington</a:t>
            </a:r>
            <a:endParaRPr lang="en-US" dirty="0"/>
          </a:p>
        </p:txBody>
      </p:sp>
      <p:pic>
        <p:nvPicPr>
          <p:cNvPr id="15" name="Picture 5" descr="Z:\Documents\svn\select\www\people\images\guestr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040" y="4250910"/>
            <a:ext cx="102076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http://www.cs.cmu.edu/~guyb/guy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250910"/>
            <a:ext cx="97668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http://www.cs.cmu.edu/~droh/dave-ohallaro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250910"/>
            <a:ext cx="10287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546" name="Picture 2" descr="Jeff Bilmes photo"/>
          <p:cNvPicPr>
            <a:picLocks noChangeAspect="1" noChangeArrowheads="1"/>
          </p:cNvPicPr>
          <p:nvPr/>
        </p:nvPicPr>
        <p:blipFill>
          <a:blip r:embed="rId5" cstate="print"/>
          <a:srcRect l="7770" t="10803"/>
          <a:stretch>
            <a:fillRect/>
          </a:stretch>
        </p:blipFill>
        <p:spPr bwMode="auto">
          <a:xfrm>
            <a:off x="7620000" y="4250910"/>
            <a:ext cx="1014074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550" name="Picture 6" descr="http://alex.smola.org/images/alex_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3750" t="36577" r="54375" b="42790"/>
          <a:stretch>
            <a:fillRect/>
          </a:stretch>
        </p:blipFill>
        <p:spPr bwMode="auto">
          <a:xfrm>
            <a:off x="5943600" y="4250910"/>
            <a:ext cx="1184564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894010" y="2253532"/>
            <a:ext cx="1564189" cy="147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"/>
    </mc:Choice>
    <mc:Fallback xmlns="">
      <p:transition xmlns:p14="http://schemas.microsoft.com/office/powerpoint/2010/main" spd="slow" advTm="71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" y="1279953"/>
            <a:ext cx="8532191" cy="550074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Factor </a:t>
            </a:r>
            <a:r>
              <a:rPr lang="en-US" sz="2800" b="1" dirty="0" smtClean="0"/>
              <a:t>statistical</a:t>
            </a:r>
            <a:r>
              <a:rPr lang="en-US" sz="2800" dirty="0" smtClean="0"/>
              <a:t> and </a:t>
            </a:r>
            <a:r>
              <a:rPr lang="en-US" sz="2800" b="1" dirty="0" smtClean="0"/>
              <a:t>computational</a:t>
            </a:r>
            <a:r>
              <a:rPr lang="en-US" sz="2800" dirty="0" smtClean="0"/>
              <a:t> dependencies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dirty="0" smtClean="0"/>
              <a:t>Improves </a:t>
            </a:r>
            <a:r>
              <a:rPr lang="en-US" b="1" dirty="0" smtClean="0"/>
              <a:t>computational</a:t>
            </a:r>
            <a:r>
              <a:rPr lang="en-US" dirty="0" smtClean="0"/>
              <a:t> and </a:t>
            </a:r>
            <a:r>
              <a:rPr lang="en-US" b="1" dirty="0" smtClean="0"/>
              <a:t>statistical</a:t>
            </a:r>
            <a:r>
              <a:rPr lang="en-US" dirty="0" smtClean="0"/>
              <a:t> efficiency</a:t>
            </a:r>
          </a:p>
          <a:p>
            <a:r>
              <a:rPr lang="en-US" dirty="0" smtClean="0"/>
              <a:t>Increases </a:t>
            </a:r>
            <a:r>
              <a:rPr lang="en-US" b="1" dirty="0" smtClean="0"/>
              <a:t>parallelism</a:t>
            </a:r>
            <a:endParaRPr lang="en-US" b="1" dirty="0"/>
          </a:p>
        </p:txBody>
      </p:sp>
      <p:grpSp>
        <p:nvGrpSpPr>
          <p:cNvPr id="150" name="Group 149"/>
          <p:cNvGrpSpPr/>
          <p:nvPr/>
        </p:nvGrpSpPr>
        <p:grpSpPr>
          <a:xfrm>
            <a:off x="3332739" y="2935314"/>
            <a:ext cx="1462988" cy="1194646"/>
            <a:chOff x="3332739" y="2935314"/>
            <a:chExt cx="1462988" cy="1194646"/>
          </a:xfrm>
        </p:grpSpPr>
        <p:sp>
          <p:nvSpPr>
            <p:cNvPr id="148" name="Freeform 147"/>
            <p:cNvSpPr/>
            <p:nvPr/>
          </p:nvSpPr>
          <p:spPr>
            <a:xfrm>
              <a:off x="3332739" y="2935314"/>
              <a:ext cx="1462988" cy="1194646"/>
            </a:xfrm>
            <a:custGeom>
              <a:avLst/>
              <a:gdLst>
                <a:gd name="connsiteX0" fmla="*/ 535256 w 1437665"/>
                <a:gd name="connsiteY0" fmla="*/ 214130 h 1194934"/>
                <a:gd name="connsiteX1" fmla="*/ 334395 w 1437665"/>
                <a:gd name="connsiteY1" fmla="*/ 298 h 1194934"/>
                <a:gd name="connsiteX2" fmla="*/ 29865 w 1437665"/>
                <a:gd name="connsiteY2" fmla="*/ 175252 h 1194934"/>
                <a:gd name="connsiteX3" fmla="*/ 36345 w 1437665"/>
                <a:gd name="connsiteY3" fmla="*/ 486279 h 1194934"/>
                <a:gd name="connsiteX4" fmla="*/ 250164 w 1437665"/>
                <a:gd name="connsiteY4" fmla="*/ 589955 h 1194934"/>
                <a:gd name="connsiteX5" fmla="*/ 373272 w 1437665"/>
                <a:gd name="connsiteY5" fmla="*/ 790827 h 1194934"/>
                <a:gd name="connsiteX6" fmla="*/ 360313 w 1437665"/>
                <a:gd name="connsiteY6" fmla="*/ 1024098 h 1194934"/>
                <a:gd name="connsiteX7" fmla="*/ 496380 w 1437665"/>
                <a:gd name="connsiteY7" fmla="*/ 1173132 h 1194934"/>
                <a:gd name="connsiteX8" fmla="*/ 736116 w 1437665"/>
                <a:gd name="connsiteY8" fmla="*/ 1186092 h 1194934"/>
                <a:gd name="connsiteX9" fmla="*/ 891621 w 1437665"/>
                <a:gd name="connsiteY9" fmla="*/ 1095375 h 1194934"/>
                <a:gd name="connsiteX10" fmla="*/ 852744 w 1437665"/>
                <a:gd name="connsiteY10" fmla="*/ 913942 h 1194934"/>
                <a:gd name="connsiteX11" fmla="*/ 820348 w 1437665"/>
                <a:gd name="connsiteY11" fmla="*/ 771388 h 1194934"/>
                <a:gd name="connsiteX12" fmla="*/ 729637 w 1437665"/>
                <a:gd name="connsiteY12" fmla="*/ 596435 h 1194934"/>
                <a:gd name="connsiteX13" fmla="*/ 625967 w 1437665"/>
                <a:gd name="connsiteY13" fmla="*/ 505719 h 1194934"/>
                <a:gd name="connsiteX14" fmla="*/ 846265 w 1437665"/>
                <a:gd name="connsiteY14" fmla="*/ 492759 h 1194934"/>
                <a:gd name="connsiteX15" fmla="*/ 982332 w 1437665"/>
                <a:gd name="connsiteY15" fmla="*/ 589955 h 1194934"/>
                <a:gd name="connsiteX16" fmla="*/ 1293341 w 1437665"/>
                <a:gd name="connsiteY16" fmla="*/ 602915 h 1194934"/>
                <a:gd name="connsiteX17" fmla="*/ 1435887 w 1437665"/>
                <a:gd name="connsiteY17" fmla="*/ 389083 h 1194934"/>
                <a:gd name="connsiteX18" fmla="*/ 1371093 w 1437665"/>
                <a:gd name="connsiteY18" fmla="*/ 233569 h 1194934"/>
                <a:gd name="connsiteX19" fmla="*/ 1338697 w 1437665"/>
                <a:gd name="connsiteY19" fmla="*/ 58616 h 1194934"/>
                <a:gd name="connsiteX20" fmla="*/ 1021208 w 1437665"/>
                <a:gd name="connsiteY20" fmla="*/ 26217 h 1194934"/>
                <a:gd name="connsiteX21" fmla="*/ 885141 w 1437665"/>
                <a:gd name="connsiteY21" fmla="*/ 162292 h 1194934"/>
                <a:gd name="connsiteX22" fmla="*/ 768513 w 1437665"/>
                <a:gd name="connsiteY22" fmla="*/ 207650 h 1194934"/>
                <a:gd name="connsiteX23" fmla="*/ 535256 w 1437665"/>
                <a:gd name="connsiteY23" fmla="*/ 214130 h 1194934"/>
                <a:gd name="connsiteX0" fmla="*/ 535256 w 1436885"/>
                <a:gd name="connsiteY0" fmla="*/ 214130 h 1194934"/>
                <a:gd name="connsiteX1" fmla="*/ 334395 w 1436885"/>
                <a:gd name="connsiteY1" fmla="*/ 298 h 1194934"/>
                <a:gd name="connsiteX2" fmla="*/ 29865 w 1436885"/>
                <a:gd name="connsiteY2" fmla="*/ 175252 h 1194934"/>
                <a:gd name="connsiteX3" fmla="*/ 36345 w 1436885"/>
                <a:gd name="connsiteY3" fmla="*/ 486279 h 1194934"/>
                <a:gd name="connsiteX4" fmla="*/ 250164 w 1436885"/>
                <a:gd name="connsiteY4" fmla="*/ 589955 h 1194934"/>
                <a:gd name="connsiteX5" fmla="*/ 373272 w 1436885"/>
                <a:gd name="connsiteY5" fmla="*/ 790827 h 1194934"/>
                <a:gd name="connsiteX6" fmla="*/ 360313 w 1436885"/>
                <a:gd name="connsiteY6" fmla="*/ 1024098 h 1194934"/>
                <a:gd name="connsiteX7" fmla="*/ 496380 w 1436885"/>
                <a:gd name="connsiteY7" fmla="*/ 1173132 h 1194934"/>
                <a:gd name="connsiteX8" fmla="*/ 736116 w 1436885"/>
                <a:gd name="connsiteY8" fmla="*/ 1186092 h 1194934"/>
                <a:gd name="connsiteX9" fmla="*/ 891621 w 1436885"/>
                <a:gd name="connsiteY9" fmla="*/ 1095375 h 1194934"/>
                <a:gd name="connsiteX10" fmla="*/ 852744 w 1436885"/>
                <a:gd name="connsiteY10" fmla="*/ 913942 h 1194934"/>
                <a:gd name="connsiteX11" fmla="*/ 820348 w 1436885"/>
                <a:gd name="connsiteY11" fmla="*/ 771388 h 1194934"/>
                <a:gd name="connsiteX12" fmla="*/ 729637 w 1436885"/>
                <a:gd name="connsiteY12" fmla="*/ 596435 h 1194934"/>
                <a:gd name="connsiteX13" fmla="*/ 625967 w 1436885"/>
                <a:gd name="connsiteY13" fmla="*/ 505719 h 1194934"/>
                <a:gd name="connsiteX14" fmla="*/ 846265 w 1436885"/>
                <a:gd name="connsiteY14" fmla="*/ 492759 h 1194934"/>
                <a:gd name="connsiteX15" fmla="*/ 982332 w 1436885"/>
                <a:gd name="connsiteY15" fmla="*/ 589955 h 1194934"/>
                <a:gd name="connsiteX16" fmla="*/ 1293341 w 1436885"/>
                <a:gd name="connsiteY16" fmla="*/ 602915 h 1194934"/>
                <a:gd name="connsiteX17" fmla="*/ 1435887 w 1436885"/>
                <a:gd name="connsiteY17" fmla="*/ 389083 h 1194934"/>
                <a:gd name="connsiteX18" fmla="*/ 1338697 w 1436885"/>
                <a:gd name="connsiteY18" fmla="*/ 58616 h 1194934"/>
                <a:gd name="connsiteX19" fmla="*/ 1021208 w 1436885"/>
                <a:gd name="connsiteY19" fmla="*/ 26217 h 1194934"/>
                <a:gd name="connsiteX20" fmla="*/ 885141 w 1436885"/>
                <a:gd name="connsiteY20" fmla="*/ 162292 h 1194934"/>
                <a:gd name="connsiteX21" fmla="*/ 768513 w 1436885"/>
                <a:gd name="connsiteY21" fmla="*/ 207650 h 1194934"/>
                <a:gd name="connsiteX22" fmla="*/ 535256 w 1436885"/>
                <a:gd name="connsiteY22" fmla="*/ 214130 h 1194934"/>
                <a:gd name="connsiteX0" fmla="*/ 535256 w 1436885"/>
                <a:gd name="connsiteY0" fmla="*/ 214130 h 1194934"/>
                <a:gd name="connsiteX1" fmla="*/ 334395 w 1436885"/>
                <a:gd name="connsiteY1" fmla="*/ 298 h 1194934"/>
                <a:gd name="connsiteX2" fmla="*/ 29865 w 1436885"/>
                <a:gd name="connsiteY2" fmla="*/ 175252 h 1194934"/>
                <a:gd name="connsiteX3" fmla="*/ 36345 w 1436885"/>
                <a:gd name="connsiteY3" fmla="*/ 486279 h 1194934"/>
                <a:gd name="connsiteX4" fmla="*/ 250164 w 1436885"/>
                <a:gd name="connsiteY4" fmla="*/ 589955 h 1194934"/>
                <a:gd name="connsiteX5" fmla="*/ 373272 w 1436885"/>
                <a:gd name="connsiteY5" fmla="*/ 790827 h 1194934"/>
                <a:gd name="connsiteX6" fmla="*/ 360313 w 1436885"/>
                <a:gd name="connsiteY6" fmla="*/ 1024098 h 1194934"/>
                <a:gd name="connsiteX7" fmla="*/ 496380 w 1436885"/>
                <a:gd name="connsiteY7" fmla="*/ 1173132 h 1194934"/>
                <a:gd name="connsiteX8" fmla="*/ 736116 w 1436885"/>
                <a:gd name="connsiteY8" fmla="*/ 1186092 h 1194934"/>
                <a:gd name="connsiteX9" fmla="*/ 891621 w 1436885"/>
                <a:gd name="connsiteY9" fmla="*/ 1095375 h 1194934"/>
                <a:gd name="connsiteX10" fmla="*/ 852744 w 1436885"/>
                <a:gd name="connsiteY10" fmla="*/ 913942 h 1194934"/>
                <a:gd name="connsiteX11" fmla="*/ 820348 w 1436885"/>
                <a:gd name="connsiteY11" fmla="*/ 771388 h 1194934"/>
                <a:gd name="connsiteX12" fmla="*/ 684281 w 1436885"/>
                <a:gd name="connsiteY12" fmla="*/ 641793 h 1194934"/>
                <a:gd name="connsiteX13" fmla="*/ 625967 w 1436885"/>
                <a:gd name="connsiteY13" fmla="*/ 505719 h 1194934"/>
                <a:gd name="connsiteX14" fmla="*/ 846265 w 1436885"/>
                <a:gd name="connsiteY14" fmla="*/ 492759 h 1194934"/>
                <a:gd name="connsiteX15" fmla="*/ 982332 w 1436885"/>
                <a:gd name="connsiteY15" fmla="*/ 589955 h 1194934"/>
                <a:gd name="connsiteX16" fmla="*/ 1293341 w 1436885"/>
                <a:gd name="connsiteY16" fmla="*/ 602915 h 1194934"/>
                <a:gd name="connsiteX17" fmla="*/ 1435887 w 1436885"/>
                <a:gd name="connsiteY17" fmla="*/ 389083 h 1194934"/>
                <a:gd name="connsiteX18" fmla="*/ 1338697 w 1436885"/>
                <a:gd name="connsiteY18" fmla="*/ 58616 h 1194934"/>
                <a:gd name="connsiteX19" fmla="*/ 1021208 w 1436885"/>
                <a:gd name="connsiteY19" fmla="*/ 26217 h 1194934"/>
                <a:gd name="connsiteX20" fmla="*/ 885141 w 1436885"/>
                <a:gd name="connsiteY20" fmla="*/ 162292 h 1194934"/>
                <a:gd name="connsiteX21" fmla="*/ 768513 w 1436885"/>
                <a:gd name="connsiteY21" fmla="*/ 207650 h 1194934"/>
                <a:gd name="connsiteX22" fmla="*/ 535256 w 1436885"/>
                <a:gd name="connsiteY22" fmla="*/ 214130 h 1194934"/>
                <a:gd name="connsiteX0" fmla="*/ 535256 w 1436885"/>
                <a:gd name="connsiteY0" fmla="*/ 214130 h 1194934"/>
                <a:gd name="connsiteX1" fmla="*/ 334395 w 1436885"/>
                <a:gd name="connsiteY1" fmla="*/ 298 h 1194934"/>
                <a:gd name="connsiteX2" fmla="*/ 29865 w 1436885"/>
                <a:gd name="connsiteY2" fmla="*/ 175252 h 1194934"/>
                <a:gd name="connsiteX3" fmla="*/ 36345 w 1436885"/>
                <a:gd name="connsiteY3" fmla="*/ 486279 h 1194934"/>
                <a:gd name="connsiteX4" fmla="*/ 250164 w 1436885"/>
                <a:gd name="connsiteY4" fmla="*/ 589955 h 1194934"/>
                <a:gd name="connsiteX5" fmla="*/ 373272 w 1436885"/>
                <a:gd name="connsiteY5" fmla="*/ 790827 h 1194934"/>
                <a:gd name="connsiteX6" fmla="*/ 360313 w 1436885"/>
                <a:gd name="connsiteY6" fmla="*/ 1024098 h 1194934"/>
                <a:gd name="connsiteX7" fmla="*/ 496380 w 1436885"/>
                <a:gd name="connsiteY7" fmla="*/ 1173132 h 1194934"/>
                <a:gd name="connsiteX8" fmla="*/ 736116 w 1436885"/>
                <a:gd name="connsiteY8" fmla="*/ 1186092 h 1194934"/>
                <a:gd name="connsiteX9" fmla="*/ 891621 w 1436885"/>
                <a:gd name="connsiteY9" fmla="*/ 1095375 h 1194934"/>
                <a:gd name="connsiteX10" fmla="*/ 820348 w 1436885"/>
                <a:gd name="connsiteY10" fmla="*/ 771388 h 1194934"/>
                <a:gd name="connsiteX11" fmla="*/ 684281 w 1436885"/>
                <a:gd name="connsiteY11" fmla="*/ 641793 h 1194934"/>
                <a:gd name="connsiteX12" fmla="*/ 625967 w 1436885"/>
                <a:gd name="connsiteY12" fmla="*/ 505719 h 1194934"/>
                <a:gd name="connsiteX13" fmla="*/ 846265 w 1436885"/>
                <a:gd name="connsiteY13" fmla="*/ 492759 h 1194934"/>
                <a:gd name="connsiteX14" fmla="*/ 982332 w 1436885"/>
                <a:gd name="connsiteY14" fmla="*/ 589955 h 1194934"/>
                <a:gd name="connsiteX15" fmla="*/ 1293341 w 1436885"/>
                <a:gd name="connsiteY15" fmla="*/ 602915 h 1194934"/>
                <a:gd name="connsiteX16" fmla="*/ 1435887 w 1436885"/>
                <a:gd name="connsiteY16" fmla="*/ 389083 h 1194934"/>
                <a:gd name="connsiteX17" fmla="*/ 1338697 w 1436885"/>
                <a:gd name="connsiteY17" fmla="*/ 58616 h 1194934"/>
                <a:gd name="connsiteX18" fmla="*/ 1021208 w 1436885"/>
                <a:gd name="connsiteY18" fmla="*/ 26217 h 1194934"/>
                <a:gd name="connsiteX19" fmla="*/ 885141 w 1436885"/>
                <a:gd name="connsiteY19" fmla="*/ 162292 h 1194934"/>
                <a:gd name="connsiteX20" fmla="*/ 768513 w 1436885"/>
                <a:gd name="connsiteY20" fmla="*/ 207650 h 1194934"/>
                <a:gd name="connsiteX21" fmla="*/ 535256 w 1436885"/>
                <a:gd name="connsiteY21" fmla="*/ 214130 h 1194934"/>
                <a:gd name="connsiteX0" fmla="*/ 535256 w 1436885"/>
                <a:gd name="connsiteY0" fmla="*/ 214130 h 1194934"/>
                <a:gd name="connsiteX1" fmla="*/ 334395 w 1436885"/>
                <a:gd name="connsiteY1" fmla="*/ 298 h 1194934"/>
                <a:gd name="connsiteX2" fmla="*/ 29865 w 1436885"/>
                <a:gd name="connsiteY2" fmla="*/ 175252 h 1194934"/>
                <a:gd name="connsiteX3" fmla="*/ 36345 w 1436885"/>
                <a:gd name="connsiteY3" fmla="*/ 486279 h 1194934"/>
                <a:gd name="connsiteX4" fmla="*/ 250164 w 1436885"/>
                <a:gd name="connsiteY4" fmla="*/ 589955 h 1194934"/>
                <a:gd name="connsiteX5" fmla="*/ 373272 w 1436885"/>
                <a:gd name="connsiteY5" fmla="*/ 790827 h 1194934"/>
                <a:gd name="connsiteX6" fmla="*/ 360313 w 1436885"/>
                <a:gd name="connsiteY6" fmla="*/ 1024098 h 1194934"/>
                <a:gd name="connsiteX7" fmla="*/ 496380 w 1436885"/>
                <a:gd name="connsiteY7" fmla="*/ 1173132 h 1194934"/>
                <a:gd name="connsiteX8" fmla="*/ 736116 w 1436885"/>
                <a:gd name="connsiteY8" fmla="*/ 1186092 h 1194934"/>
                <a:gd name="connsiteX9" fmla="*/ 891621 w 1436885"/>
                <a:gd name="connsiteY9" fmla="*/ 1095375 h 1194934"/>
                <a:gd name="connsiteX10" fmla="*/ 891621 w 1436885"/>
                <a:gd name="connsiteY10" fmla="*/ 868584 h 1194934"/>
                <a:gd name="connsiteX11" fmla="*/ 684281 w 1436885"/>
                <a:gd name="connsiteY11" fmla="*/ 641793 h 1194934"/>
                <a:gd name="connsiteX12" fmla="*/ 625967 w 1436885"/>
                <a:gd name="connsiteY12" fmla="*/ 505719 h 1194934"/>
                <a:gd name="connsiteX13" fmla="*/ 846265 w 1436885"/>
                <a:gd name="connsiteY13" fmla="*/ 492759 h 1194934"/>
                <a:gd name="connsiteX14" fmla="*/ 982332 w 1436885"/>
                <a:gd name="connsiteY14" fmla="*/ 589955 h 1194934"/>
                <a:gd name="connsiteX15" fmla="*/ 1293341 w 1436885"/>
                <a:gd name="connsiteY15" fmla="*/ 602915 h 1194934"/>
                <a:gd name="connsiteX16" fmla="*/ 1435887 w 1436885"/>
                <a:gd name="connsiteY16" fmla="*/ 389083 h 1194934"/>
                <a:gd name="connsiteX17" fmla="*/ 1338697 w 1436885"/>
                <a:gd name="connsiteY17" fmla="*/ 58616 h 1194934"/>
                <a:gd name="connsiteX18" fmla="*/ 1021208 w 1436885"/>
                <a:gd name="connsiteY18" fmla="*/ 26217 h 1194934"/>
                <a:gd name="connsiteX19" fmla="*/ 885141 w 1436885"/>
                <a:gd name="connsiteY19" fmla="*/ 162292 h 1194934"/>
                <a:gd name="connsiteX20" fmla="*/ 768513 w 1436885"/>
                <a:gd name="connsiteY20" fmla="*/ 207650 h 1194934"/>
                <a:gd name="connsiteX21" fmla="*/ 535256 w 1436885"/>
                <a:gd name="connsiteY21" fmla="*/ 214130 h 1194934"/>
                <a:gd name="connsiteX0" fmla="*/ 534585 w 1436214"/>
                <a:gd name="connsiteY0" fmla="*/ 214130 h 1194934"/>
                <a:gd name="connsiteX1" fmla="*/ 333724 w 1436214"/>
                <a:gd name="connsiteY1" fmla="*/ 298 h 1194934"/>
                <a:gd name="connsiteX2" fmla="*/ 29194 w 1436214"/>
                <a:gd name="connsiteY2" fmla="*/ 175252 h 1194934"/>
                <a:gd name="connsiteX3" fmla="*/ 35674 w 1436214"/>
                <a:gd name="connsiteY3" fmla="*/ 486279 h 1194934"/>
                <a:gd name="connsiteX4" fmla="*/ 236535 w 1436214"/>
                <a:gd name="connsiteY4" fmla="*/ 615874 h 1194934"/>
                <a:gd name="connsiteX5" fmla="*/ 372601 w 1436214"/>
                <a:gd name="connsiteY5" fmla="*/ 790827 h 1194934"/>
                <a:gd name="connsiteX6" fmla="*/ 359642 w 1436214"/>
                <a:gd name="connsiteY6" fmla="*/ 1024098 h 1194934"/>
                <a:gd name="connsiteX7" fmla="*/ 495709 w 1436214"/>
                <a:gd name="connsiteY7" fmla="*/ 1173132 h 1194934"/>
                <a:gd name="connsiteX8" fmla="*/ 735445 w 1436214"/>
                <a:gd name="connsiteY8" fmla="*/ 1186092 h 1194934"/>
                <a:gd name="connsiteX9" fmla="*/ 890950 w 1436214"/>
                <a:gd name="connsiteY9" fmla="*/ 1095375 h 1194934"/>
                <a:gd name="connsiteX10" fmla="*/ 890950 w 1436214"/>
                <a:gd name="connsiteY10" fmla="*/ 868584 h 1194934"/>
                <a:gd name="connsiteX11" fmla="*/ 683610 w 1436214"/>
                <a:gd name="connsiteY11" fmla="*/ 641793 h 1194934"/>
                <a:gd name="connsiteX12" fmla="*/ 625296 w 1436214"/>
                <a:gd name="connsiteY12" fmla="*/ 505719 h 1194934"/>
                <a:gd name="connsiteX13" fmla="*/ 845594 w 1436214"/>
                <a:gd name="connsiteY13" fmla="*/ 492759 h 1194934"/>
                <a:gd name="connsiteX14" fmla="*/ 981661 w 1436214"/>
                <a:gd name="connsiteY14" fmla="*/ 589955 h 1194934"/>
                <a:gd name="connsiteX15" fmla="*/ 1292670 w 1436214"/>
                <a:gd name="connsiteY15" fmla="*/ 602915 h 1194934"/>
                <a:gd name="connsiteX16" fmla="*/ 1435216 w 1436214"/>
                <a:gd name="connsiteY16" fmla="*/ 389083 h 1194934"/>
                <a:gd name="connsiteX17" fmla="*/ 1338026 w 1436214"/>
                <a:gd name="connsiteY17" fmla="*/ 58616 h 1194934"/>
                <a:gd name="connsiteX18" fmla="*/ 1020537 w 1436214"/>
                <a:gd name="connsiteY18" fmla="*/ 26217 h 1194934"/>
                <a:gd name="connsiteX19" fmla="*/ 884470 w 1436214"/>
                <a:gd name="connsiteY19" fmla="*/ 162292 h 1194934"/>
                <a:gd name="connsiteX20" fmla="*/ 767842 w 1436214"/>
                <a:gd name="connsiteY20" fmla="*/ 207650 h 1194934"/>
                <a:gd name="connsiteX21" fmla="*/ 534585 w 1436214"/>
                <a:gd name="connsiteY21" fmla="*/ 214130 h 1194934"/>
                <a:gd name="connsiteX0" fmla="*/ 547543 w 1436214"/>
                <a:gd name="connsiteY0" fmla="*/ 181443 h 1194646"/>
                <a:gd name="connsiteX1" fmla="*/ 333724 w 1436214"/>
                <a:gd name="connsiteY1" fmla="*/ 10 h 1194646"/>
                <a:gd name="connsiteX2" fmla="*/ 29194 w 1436214"/>
                <a:gd name="connsiteY2" fmla="*/ 174964 h 1194646"/>
                <a:gd name="connsiteX3" fmla="*/ 35674 w 1436214"/>
                <a:gd name="connsiteY3" fmla="*/ 485991 h 1194646"/>
                <a:gd name="connsiteX4" fmla="*/ 236535 w 1436214"/>
                <a:gd name="connsiteY4" fmla="*/ 615586 h 1194646"/>
                <a:gd name="connsiteX5" fmla="*/ 372601 w 1436214"/>
                <a:gd name="connsiteY5" fmla="*/ 790539 h 1194646"/>
                <a:gd name="connsiteX6" fmla="*/ 359642 w 1436214"/>
                <a:gd name="connsiteY6" fmla="*/ 1023810 h 1194646"/>
                <a:gd name="connsiteX7" fmla="*/ 495709 w 1436214"/>
                <a:gd name="connsiteY7" fmla="*/ 1172844 h 1194646"/>
                <a:gd name="connsiteX8" fmla="*/ 735445 w 1436214"/>
                <a:gd name="connsiteY8" fmla="*/ 1185804 h 1194646"/>
                <a:gd name="connsiteX9" fmla="*/ 890950 w 1436214"/>
                <a:gd name="connsiteY9" fmla="*/ 1095087 h 1194646"/>
                <a:gd name="connsiteX10" fmla="*/ 890950 w 1436214"/>
                <a:gd name="connsiteY10" fmla="*/ 868296 h 1194646"/>
                <a:gd name="connsiteX11" fmla="*/ 683610 w 1436214"/>
                <a:gd name="connsiteY11" fmla="*/ 641505 h 1194646"/>
                <a:gd name="connsiteX12" fmla="*/ 625296 w 1436214"/>
                <a:gd name="connsiteY12" fmla="*/ 505431 h 1194646"/>
                <a:gd name="connsiteX13" fmla="*/ 845594 w 1436214"/>
                <a:gd name="connsiteY13" fmla="*/ 492471 h 1194646"/>
                <a:gd name="connsiteX14" fmla="*/ 981661 w 1436214"/>
                <a:gd name="connsiteY14" fmla="*/ 589667 h 1194646"/>
                <a:gd name="connsiteX15" fmla="*/ 1292670 w 1436214"/>
                <a:gd name="connsiteY15" fmla="*/ 602627 h 1194646"/>
                <a:gd name="connsiteX16" fmla="*/ 1435216 w 1436214"/>
                <a:gd name="connsiteY16" fmla="*/ 388795 h 1194646"/>
                <a:gd name="connsiteX17" fmla="*/ 1338026 w 1436214"/>
                <a:gd name="connsiteY17" fmla="*/ 58328 h 1194646"/>
                <a:gd name="connsiteX18" fmla="*/ 1020537 w 1436214"/>
                <a:gd name="connsiteY18" fmla="*/ 25929 h 1194646"/>
                <a:gd name="connsiteX19" fmla="*/ 884470 w 1436214"/>
                <a:gd name="connsiteY19" fmla="*/ 162004 h 1194646"/>
                <a:gd name="connsiteX20" fmla="*/ 767842 w 1436214"/>
                <a:gd name="connsiteY20" fmla="*/ 207362 h 1194646"/>
                <a:gd name="connsiteX21" fmla="*/ 547543 w 1436214"/>
                <a:gd name="connsiteY21" fmla="*/ 181443 h 1194646"/>
                <a:gd name="connsiteX0" fmla="*/ 575273 w 1463944"/>
                <a:gd name="connsiteY0" fmla="*/ 181443 h 1194646"/>
                <a:gd name="connsiteX1" fmla="*/ 361454 w 1463944"/>
                <a:gd name="connsiteY1" fmla="*/ 10 h 1194646"/>
                <a:gd name="connsiteX2" fmla="*/ 56924 w 1463944"/>
                <a:gd name="connsiteY2" fmla="*/ 174964 h 1194646"/>
                <a:gd name="connsiteX3" fmla="*/ 18049 w 1463944"/>
                <a:gd name="connsiteY3" fmla="*/ 498951 h 1194646"/>
                <a:gd name="connsiteX4" fmla="*/ 264265 w 1463944"/>
                <a:gd name="connsiteY4" fmla="*/ 615586 h 1194646"/>
                <a:gd name="connsiteX5" fmla="*/ 400331 w 1463944"/>
                <a:gd name="connsiteY5" fmla="*/ 790539 h 1194646"/>
                <a:gd name="connsiteX6" fmla="*/ 387372 w 1463944"/>
                <a:gd name="connsiteY6" fmla="*/ 1023810 h 1194646"/>
                <a:gd name="connsiteX7" fmla="*/ 523439 w 1463944"/>
                <a:gd name="connsiteY7" fmla="*/ 1172844 h 1194646"/>
                <a:gd name="connsiteX8" fmla="*/ 763175 w 1463944"/>
                <a:gd name="connsiteY8" fmla="*/ 1185804 h 1194646"/>
                <a:gd name="connsiteX9" fmla="*/ 918680 w 1463944"/>
                <a:gd name="connsiteY9" fmla="*/ 1095087 h 1194646"/>
                <a:gd name="connsiteX10" fmla="*/ 918680 w 1463944"/>
                <a:gd name="connsiteY10" fmla="*/ 868296 h 1194646"/>
                <a:gd name="connsiteX11" fmla="*/ 711340 w 1463944"/>
                <a:gd name="connsiteY11" fmla="*/ 641505 h 1194646"/>
                <a:gd name="connsiteX12" fmla="*/ 653026 w 1463944"/>
                <a:gd name="connsiteY12" fmla="*/ 505431 h 1194646"/>
                <a:gd name="connsiteX13" fmla="*/ 873324 w 1463944"/>
                <a:gd name="connsiteY13" fmla="*/ 492471 h 1194646"/>
                <a:gd name="connsiteX14" fmla="*/ 1009391 w 1463944"/>
                <a:gd name="connsiteY14" fmla="*/ 589667 h 1194646"/>
                <a:gd name="connsiteX15" fmla="*/ 1320400 w 1463944"/>
                <a:gd name="connsiteY15" fmla="*/ 602627 h 1194646"/>
                <a:gd name="connsiteX16" fmla="*/ 1462946 w 1463944"/>
                <a:gd name="connsiteY16" fmla="*/ 388795 h 1194646"/>
                <a:gd name="connsiteX17" fmla="*/ 1365756 w 1463944"/>
                <a:gd name="connsiteY17" fmla="*/ 58328 h 1194646"/>
                <a:gd name="connsiteX18" fmla="*/ 1048267 w 1463944"/>
                <a:gd name="connsiteY18" fmla="*/ 25929 h 1194646"/>
                <a:gd name="connsiteX19" fmla="*/ 912200 w 1463944"/>
                <a:gd name="connsiteY19" fmla="*/ 162004 h 1194646"/>
                <a:gd name="connsiteX20" fmla="*/ 795572 w 1463944"/>
                <a:gd name="connsiteY20" fmla="*/ 207362 h 1194646"/>
                <a:gd name="connsiteX21" fmla="*/ 575273 w 1463944"/>
                <a:gd name="connsiteY21" fmla="*/ 181443 h 1194646"/>
                <a:gd name="connsiteX0" fmla="*/ 574317 w 1462988"/>
                <a:gd name="connsiteY0" fmla="*/ 181443 h 1194646"/>
                <a:gd name="connsiteX1" fmla="*/ 360498 w 1462988"/>
                <a:gd name="connsiteY1" fmla="*/ 10 h 1194646"/>
                <a:gd name="connsiteX2" fmla="*/ 55968 w 1462988"/>
                <a:gd name="connsiteY2" fmla="*/ 174964 h 1194646"/>
                <a:gd name="connsiteX3" fmla="*/ 17093 w 1462988"/>
                <a:gd name="connsiteY3" fmla="*/ 498951 h 1194646"/>
                <a:gd name="connsiteX4" fmla="*/ 250351 w 1462988"/>
                <a:gd name="connsiteY4" fmla="*/ 654465 h 1194646"/>
                <a:gd name="connsiteX5" fmla="*/ 399375 w 1462988"/>
                <a:gd name="connsiteY5" fmla="*/ 790539 h 1194646"/>
                <a:gd name="connsiteX6" fmla="*/ 386416 w 1462988"/>
                <a:gd name="connsiteY6" fmla="*/ 1023810 h 1194646"/>
                <a:gd name="connsiteX7" fmla="*/ 522483 w 1462988"/>
                <a:gd name="connsiteY7" fmla="*/ 1172844 h 1194646"/>
                <a:gd name="connsiteX8" fmla="*/ 762219 w 1462988"/>
                <a:gd name="connsiteY8" fmla="*/ 1185804 h 1194646"/>
                <a:gd name="connsiteX9" fmla="*/ 917724 w 1462988"/>
                <a:gd name="connsiteY9" fmla="*/ 1095087 h 1194646"/>
                <a:gd name="connsiteX10" fmla="*/ 917724 w 1462988"/>
                <a:gd name="connsiteY10" fmla="*/ 868296 h 1194646"/>
                <a:gd name="connsiteX11" fmla="*/ 710384 w 1462988"/>
                <a:gd name="connsiteY11" fmla="*/ 641505 h 1194646"/>
                <a:gd name="connsiteX12" fmla="*/ 652070 w 1462988"/>
                <a:gd name="connsiteY12" fmla="*/ 505431 h 1194646"/>
                <a:gd name="connsiteX13" fmla="*/ 872368 w 1462988"/>
                <a:gd name="connsiteY13" fmla="*/ 492471 h 1194646"/>
                <a:gd name="connsiteX14" fmla="*/ 1008435 w 1462988"/>
                <a:gd name="connsiteY14" fmla="*/ 589667 h 1194646"/>
                <a:gd name="connsiteX15" fmla="*/ 1319444 w 1462988"/>
                <a:gd name="connsiteY15" fmla="*/ 602627 h 1194646"/>
                <a:gd name="connsiteX16" fmla="*/ 1461990 w 1462988"/>
                <a:gd name="connsiteY16" fmla="*/ 388795 h 1194646"/>
                <a:gd name="connsiteX17" fmla="*/ 1364800 w 1462988"/>
                <a:gd name="connsiteY17" fmla="*/ 58328 h 1194646"/>
                <a:gd name="connsiteX18" fmla="*/ 1047311 w 1462988"/>
                <a:gd name="connsiteY18" fmla="*/ 25929 h 1194646"/>
                <a:gd name="connsiteX19" fmla="*/ 911244 w 1462988"/>
                <a:gd name="connsiteY19" fmla="*/ 162004 h 1194646"/>
                <a:gd name="connsiteX20" fmla="*/ 794616 w 1462988"/>
                <a:gd name="connsiteY20" fmla="*/ 207362 h 1194646"/>
                <a:gd name="connsiteX21" fmla="*/ 574317 w 1462988"/>
                <a:gd name="connsiteY21" fmla="*/ 181443 h 119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988" h="1194646">
                  <a:moveTo>
                    <a:pt x="574317" y="181443"/>
                  </a:moveTo>
                  <a:cubicBezTo>
                    <a:pt x="501964" y="146884"/>
                    <a:pt x="446889" y="1090"/>
                    <a:pt x="360498" y="10"/>
                  </a:cubicBezTo>
                  <a:cubicBezTo>
                    <a:pt x="274107" y="-1070"/>
                    <a:pt x="113202" y="91807"/>
                    <a:pt x="55968" y="174964"/>
                  </a:cubicBezTo>
                  <a:cubicBezTo>
                    <a:pt x="-1266" y="258121"/>
                    <a:pt x="-15304" y="419034"/>
                    <a:pt x="17093" y="498951"/>
                  </a:cubicBezTo>
                  <a:cubicBezTo>
                    <a:pt x="49490" y="578868"/>
                    <a:pt x="186637" y="605867"/>
                    <a:pt x="250351" y="654465"/>
                  </a:cubicBezTo>
                  <a:cubicBezTo>
                    <a:pt x="314065" y="703063"/>
                    <a:pt x="376698" y="728982"/>
                    <a:pt x="399375" y="790539"/>
                  </a:cubicBezTo>
                  <a:cubicBezTo>
                    <a:pt x="422053" y="852097"/>
                    <a:pt x="365898" y="960093"/>
                    <a:pt x="386416" y="1023810"/>
                  </a:cubicBezTo>
                  <a:cubicBezTo>
                    <a:pt x="406934" y="1087527"/>
                    <a:pt x="459849" y="1145845"/>
                    <a:pt x="522483" y="1172844"/>
                  </a:cubicBezTo>
                  <a:cubicBezTo>
                    <a:pt x="585117" y="1199843"/>
                    <a:pt x="696346" y="1198763"/>
                    <a:pt x="762219" y="1185804"/>
                  </a:cubicBezTo>
                  <a:cubicBezTo>
                    <a:pt x="828092" y="1172845"/>
                    <a:pt x="891807" y="1148005"/>
                    <a:pt x="917724" y="1095087"/>
                  </a:cubicBezTo>
                  <a:cubicBezTo>
                    <a:pt x="943642" y="1042169"/>
                    <a:pt x="952281" y="943893"/>
                    <a:pt x="917724" y="868296"/>
                  </a:cubicBezTo>
                  <a:cubicBezTo>
                    <a:pt x="883167" y="792699"/>
                    <a:pt x="754660" y="701983"/>
                    <a:pt x="710384" y="641505"/>
                  </a:cubicBezTo>
                  <a:cubicBezTo>
                    <a:pt x="666108" y="581028"/>
                    <a:pt x="625073" y="530270"/>
                    <a:pt x="652070" y="505431"/>
                  </a:cubicBezTo>
                  <a:cubicBezTo>
                    <a:pt x="679067" y="480592"/>
                    <a:pt x="812974" y="478432"/>
                    <a:pt x="872368" y="492471"/>
                  </a:cubicBezTo>
                  <a:cubicBezTo>
                    <a:pt x="931762" y="506510"/>
                    <a:pt x="933922" y="571308"/>
                    <a:pt x="1008435" y="589667"/>
                  </a:cubicBezTo>
                  <a:cubicBezTo>
                    <a:pt x="1082948" y="608026"/>
                    <a:pt x="1243851" y="636106"/>
                    <a:pt x="1319444" y="602627"/>
                  </a:cubicBezTo>
                  <a:cubicBezTo>
                    <a:pt x="1395037" y="569148"/>
                    <a:pt x="1454431" y="479512"/>
                    <a:pt x="1461990" y="388795"/>
                  </a:cubicBezTo>
                  <a:cubicBezTo>
                    <a:pt x="1469549" y="298079"/>
                    <a:pt x="1433913" y="118806"/>
                    <a:pt x="1364800" y="58328"/>
                  </a:cubicBezTo>
                  <a:cubicBezTo>
                    <a:pt x="1295687" y="-2150"/>
                    <a:pt x="1122904" y="8650"/>
                    <a:pt x="1047311" y="25929"/>
                  </a:cubicBezTo>
                  <a:cubicBezTo>
                    <a:pt x="971718" y="43208"/>
                    <a:pt x="953360" y="131765"/>
                    <a:pt x="911244" y="162004"/>
                  </a:cubicBezTo>
                  <a:cubicBezTo>
                    <a:pt x="869128" y="192243"/>
                    <a:pt x="850771" y="204122"/>
                    <a:pt x="794616" y="207362"/>
                  </a:cubicBezTo>
                  <a:cubicBezTo>
                    <a:pt x="738461" y="210602"/>
                    <a:pt x="646670" y="216002"/>
                    <a:pt x="574317" y="181443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410363" y="3033086"/>
              <a:ext cx="457200" cy="457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294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GrAD</a:t>
            </a:r>
            <a:r>
              <a:rPr lang="en-US" i="1" dirty="0" smtClean="0"/>
              <a:t> Methodology: </a:t>
            </a:r>
            <a:r>
              <a:rPr lang="en-US" b="1" dirty="0" smtClean="0"/>
              <a:t>Graphical</a:t>
            </a:r>
            <a:endParaRPr lang="en-US" b="1" dirty="0"/>
          </a:p>
        </p:txBody>
      </p:sp>
      <p:grpSp>
        <p:nvGrpSpPr>
          <p:cNvPr id="146" name="Group 145"/>
          <p:cNvGrpSpPr/>
          <p:nvPr/>
        </p:nvGrpSpPr>
        <p:grpSpPr>
          <a:xfrm>
            <a:off x="286181" y="2130625"/>
            <a:ext cx="2353212" cy="2396831"/>
            <a:chOff x="319310" y="2271868"/>
            <a:chExt cx="2353212" cy="2396831"/>
          </a:xfrm>
        </p:grpSpPr>
        <p:grpSp>
          <p:nvGrpSpPr>
            <p:cNvPr id="137" name="Group 136"/>
            <p:cNvGrpSpPr/>
            <p:nvPr/>
          </p:nvGrpSpPr>
          <p:grpSpPr>
            <a:xfrm>
              <a:off x="476056" y="2737467"/>
              <a:ext cx="2039720" cy="1432959"/>
              <a:chOff x="413027" y="2607483"/>
              <a:chExt cx="2230780" cy="1567183"/>
            </a:xfrm>
          </p:grpSpPr>
          <p:pic>
            <p:nvPicPr>
              <p:cNvPr id="4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9332" y="2607483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5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3027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6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72207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7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62536" y="2607483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8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86607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9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62536" y="3717466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10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9332" y="3717466"/>
                <a:ext cx="457200" cy="457200"/>
              </a:xfrm>
              <a:prstGeom prst="rect">
                <a:avLst/>
              </a:prstGeom>
              <a:noFill/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85906" y="2271868"/>
              <a:ext cx="1820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1F497D"/>
                  </a:solidFill>
                </a:rPr>
                <a:t>Independent</a:t>
              </a:r>
              <a:endParaRPr lang="en-US" sz="2400" b="1" dirty="0">
                <a:solidFill>
                  <a:srgbClr val="1F497D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9310" y="4207034"/>
              <a:ext cx="23532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1F497D"/>
                  </a:solidFill>
                </a:rPr>
                <a:t>Overly Simplistic</a:t>
              </a:r>
              <a:endParaRPr lang="en-US" sz="2400" b="1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103938" y="1976799"/>
            <a:ext cx="2897097" cy="2947429"/>
            <a:chOff x="3276759" y="2098272"/>
            <a:chExt cx="2897097" cy="2947429"/>
          </a:xfrm>
        </p:grpSpPr>
        <p:grpSp>
          <p:nvGrpSpPr>
            <p:cNvPr id="139" name="Group 138"/>
            <p:cNvGrpSpPr/>
            <p:nvPr/>
          </p:nvGrpSpPr>
          <p:grpSpPr>
            <a:xfrm>
              <a:off x="3609917" y="2607483"/>
              <a:ext cx="2230780" cy="1567183"/>
              <a:chOff x="3624465" y="2607483"/>
              <a:chExt cx="2230780" cy="1567183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3839290" y="2878447"/>
                <a:ext cx="1714468" cy="1090806"/>
                <a:chOff x="3839290" y="2878447"/>
                <a:chExt cx="1714468" cy="1090806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3843129" y="3423479"/>
                  <a:ext cx="1710629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5201479" y="3434522"/>
                  <a:ext cx="352279" cy="524067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185479" y="2878447"/>
                  <a:ext cx="505047" cy="55607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3839290" y="3413178"/>
                  <a:ext cx="311427" cy="55607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5242331" y="2878447"/>
                  <a:ext cx="311427" cy="55607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60770" y="2607483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16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24465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17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83645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18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73974" y="2607483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19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98045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20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73974" y="3717466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21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60770" y="3717466"/>
                <a:ext cx="457200" cy="457200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3779450" y="2098272"/>
              <a:ext cx="189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/>
                  </a:solidFill>
                </a:rPr>
                <a:t>Sparse Graph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6759" y="4214704"/>
              <a:ext cx="28970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2"/>
                  </a:solidFill>
                </a:rPr>
                <a:t>Expressive Tractable</a:t>
              </a:r>
              <a:br>
                <a:rPr lang="en-US" sz="2400" b="1" dirty="0" smtClean="0">
                  <a:solidFill>
                    <a:schemeClr val="accent2"/>
                  </a:solidFill>
                </a:rPr>
              </a:br>
              <a:r>
                <a:rPr lang="en-US" sz="2400" b="1" dirty="0" smtClean="0">
                  <a:solidFill>
                    <a:schemeClr val="accent2"/>
                  </a:solidFill>
                </a:rPr>
                <a:t>Models &amp; Algorithms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465579" y="2130625"/>
            <a:ext cx="2291909" cy="2396831"/>
            <a:chOff x="6498708" y="2271868"/>
            <a:chExt cx="2291909" cy="2396831"/>
          </a:xfrm>
        </p:grpSpPr>
        <p:grpSp>
          <p:nvGrpSpPr>
            <p:cNvPr id="138" name="Group 137"/>
            <p:cNvGrpSpPr/>
            <p:nvPr/>
          </p:nvGrpSpPr>
          <p:grpSpPr>
            <a:xfrm>
              <a:off x="6624802" y="2737467"/>
              <a:ext cx="2039720" cy="1432958"/>
              <a:chOff x="6714446" y="2607483"/>
              <a:chExt cx="2230780" cy="1567183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6985148" y="2878447"/>
                <a:ext cx="1701652" cy="1090806"/>
                <a:chOff x="6985148" y="2878447"/>
                <a:chExt cx="1701652" cy="1090806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262199" y="2878447"/>
                  <a:ext cx="998323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7262199" y="2878447"/>
                  <a:ext cx="1424601" cy="53473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7262199" y="2878447"/>
                  <a:ext cx="998323" cy="109080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7262199" y="2878447"/>
                  <a:ext cx="0" cy="108616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6985149" y="2878447"/>
                  <a:ext cx="277050" cy="53473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262199" y="2878447"/>
                  <a:ext cx="526916" cy="43459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V="1">
                  <a:off x="7789115" y="2878447"/>
                  <a:ext cx="471407" cy="43459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6985149" y="2878447"/>
                  <a:ext cx="1275373" cy="55607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V="1">
                  <a:off x="7262199" y="2878447"/>
                  <a:ext cx="998323" cy="108616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8260522" y="2878447"/>
                  <a:ext cx="0" cy="109080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 flipV="1">
                  <a:off x="8260522" y="2878447"/>
                  <a:ext cx="426278" cy="54503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8260522" y="3413178"/>
                  <a:ext cx="426278" cy="55607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V="1">
                  <a:off x="6985148" y="3413179"/>
                  <a:ext cx="1701652" cy="2134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7802226" y="3313043"/>
                  <a:ext cx="884574" cy="12147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V="1">
                  <a:off x="7262199" y="3434522"/>
                  <a:ext cx="1424601" cy="53008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7262199" y="3964609"/>
                  <a:ext cx="998323" cy="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7789115" y="3313043"/>
                  <a:ext cx="471407" cy="65156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6985148" y="3413178"/>
                  <a:ext cx="1275374" cy="55607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6985148" y="3434522"/>
                  <a:ext cx="277051" cy="53473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H="1">
                  <a:off x="7262199" y="3313043"/>
                  <a:ext cx="526916" cy="65621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H="1">
                  <a:off x="6985150" y="3313043"/>
                  <a:ext cx="817076" cy="10013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50751" y="2607483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714446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27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73626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28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063955" y="2607483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88026" y="3136574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063955" y="3717466"/>
                <a:ext cx="457200" cy="457200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C:\Users\jegonzal\AppData\Local\Microsoft\Windows\Temporary Internet Files\Content.IE5\JIWITE16\MC900433938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50751" y="3717466"/>
                <a:ext cx="457200" cy="457200"/>
              </a:xfrm>
              <a:prstGeom prst="rect">
                <a:avLst/>
              </a:prstGeom>
              <a:noFill/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6498708" y="2271868"/>
              <a:ext cx="2291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1F497D"/>
                  </a:solidFill>
                </a:rPr>
                <a:t>Fully Connected</a:t>
              </a:r>
              <a:endParaRPr lang="en-US" sz="2400" b="1" dirty="0">
                <a:solidFill>
                  <a:srgbClr val="1F497D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53144" y="4207034"/>
              <a:ext cx="15830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1F497D"/>
                  </a:solidFill>
                </a:rPr>
                <a:t>Intractable</a:t>
              </a:r>
              <a:endParaRPr lang="en-US" sz="2400" b="1" dirty="0">
                <a:solidFill>
                  <a:srgbClr val="1F497D"/>
                </a:solidFill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2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76"/>
    </mc:Choice>
    <mc:Fallback xmlns="">
      <p:transition xmlns:p14="http://schemas.microsoft.com/office/powerpoint/2010/main" spd="slow" advTm="716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39" y="1600200"/>
            <a:ext cx="8543235" cy="4525963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Graphical models</a:t>
            </a:r>
            <a:r>
              <a:rPr lang="en-US" dirty="0" smtClean="0"/>
              <a:t> encode </a:t>
            </a:r>
            <a:r>
              <a:rPr lang="en-US" b="1" dirty="0" smtClean="0"/>
              <a:t>statistical</a:t>
            </a:r>
            <a:r>
              <a:rPr lang="en-US" dirty="0" smtClean="0"/>
              <a:t>, </a:t>
            </a:r>
            <a:r>
              <a:rPr lang="en-US" b="1" dirty="0" smtClean="0"/>
              <a:t>computational</a:t>
            </a:r>
            <a:r>
              <a:rPr lang="en-US" dirty="0" smtClean="0"/>
              <a:t>, and </a:t>
            </a:r>
            <a:r>
              <a:rPr lang="en-US" b="1" dirty="0" smtClean="0"/>
              <a:t>parallel</a:t>
            </a:r>
            <a:r>
              <a:rPr lang="en-US" dirty="0" smtClean="0"/>
              <a:t> structure</a:t>
            </a:r>
            <a:endParaRPr lang="en-US" i="1" dirty="0" smtClean="0"/>
          </a:p>
          <a:p>
            <a:r>
              <a:rPr lang="en-US" i="1" dirty="0" smtClean="0"/>
              <a:t>Tradeoff:</a:t>
            </a:r>
            <a:r>
              <a:rPr lang="en-US" dirty="0" smtClean="0"/>
              <a:t> </a:t>
            </a:r>
            <a:r>
              <a:rPr lang="en-US" b="1" dirty="0" smtClean="0"/>
              <a:t>Convergence </a:t>
            </a:r>
            <a:r>
              <a:rPr lang="en-US" dirty="0" smtClean="0"/>
              <a:t>and </a:t>
            </a:r>
            <a:r>
              <a:rPr lang="en-US" b="1" dirty="0" smtClean="0"/>
              <a:t>Parallelism</a:t>
            </a:r>
          </a:p>
          <a:p>
            <a:pPr lvl="1"/>
            <a:r>
              <a:rPr lang="en-US" dirty="0" smtClean="0"/>
              <a:t>Many things can be computed in parallel</a:t>
            </a:r>
          </a:p>
          <a:p>
            <a:pPr lvl="1"/>
            <a:r>
              <a:rPr lang="en-US" dirty="0" smtClean="0"/>
              <a:t>Not all parallel computation is productive</a:t>
            </a:r>
          </a:p>
          <a:p>
            <a:r>
              <a:rPr lang="en-US" b="1" dirty="0" smtClean="0"/>
              <a:t>Approximation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i="1" dirty="0" smtClean="0">
                <a:sym typeface="Wingdings"/>
              </a:rPr>
              <a:t>Increased</a:t>
            </a:r>
            <a:r>
              <a:rPr lang="en-US" dirty="0" smtClean="0"/>
              <a:t> </a:t>
            </a:r>
            <a:r>
              <a:rPr lang="en-US" b="1" dirty="0" smtClean="0"/>
              <a:t>Parallelism</a:t>
            </a:r>
          </a:p>
          <a:p>
            <a:pPr lvl="1"/>
            <a:r>
              <a:rPr lang="el-GR" i="1" dirty="0" smtClean="0">
                <a:latin typeface="Times" pitchFamily="18" charset="0"/>
                <a:cs typeface="Times" pitchFamily="18" charset="0"/>
              </a:rPr>
              <a:t>τ</a:t>
            </a:r>
            <a:r>
              <a:rPr lang="el-GR" i="1" baseline="-25000" dirty="0" smtClean="0">
                <a:latin typeface="Times" pitchFamily="18" charset="0"/>
                <a:cs typeface="Times" pitchFamily="18" charset="0"/>
              </a:rPr>
              <a:t>ε</a:t>
            </a:r>
            <a:r>
              <a:rPr lang="en-US" dirty="0" smtClean="0"/>
              <a:t>-approximation, approximate sampling</a:t>
            </a:r>
          </a:p>
          <a:p>
            <a:r>
              <a:rPr lang="en-US" dirty="0" smtClean="0"/>
              <a:t>Power of high-level abstractions</a:t>
            </a:r>
          </a:p>
          <a:p>
            <a:pPr lvl="1"/>
            <a:r>
              <a:rPr lang="en-US" dirty="0" smtClean="0"/>
              <a:t>Enables the exploration of </a:t>
            </a:r>
            <a:r>
              <a:rPr lang="en-US" dirty="0" err="1" smtClean="0"/>
              <a:t>GrAD</a:t>
            </a:r>
            <a:r>
              <a:rPr lang="en-US" dirty="0" smtClean="0"/>
              <a:t>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68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tex-image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1" y="2928003"/>
            <a:ext cx="8470900" cy="1651000"/>
          </a:xfrm>
          <a:prstGeom prst="rect">
            <a:avLst/>
          </a:prstGeom>
        </p:spPr>
      </p:pic>
      <p:pic>
        <p:nvPicPr>
          <p:cNvPr id="10" name="Picture 9" descr="latex-image-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3" y="5265328"/>
            <a:ext cx="6908800" cy="48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Future:</a:t>
            </a:r>
            <a:r>
              <a:rPr lang="en-US" dirty="0" smtClean="0"/>
              <a:t> Declarative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7754"/>
          </a:xfrm>
        </p:spPr>
        <p:txBody>
          <a:bodyPr>
            <a:normAutofit/>
          </a:bodyPr>
          <a:lstStyle/>
          <a:p>
            <a:r>
              <a:rPr lang="en-US" dirty="0" smtClean="0"/>
              <a:t>Models are </a:t>
            </a:r>
            <a:r>
              <a:rPr lang="en-US" i="1" dirty="0" smtClean="0"/>
              <a:t>recursive relationships</a:t>
            </a:r>
          </a:p>
          <a:p>
            <a:pPr lvl="1"/>
            <a:r>
              <a:rPr lang="en-US" dirty="0" smtClean="0"/>
              <a:t>BP, Gibbs Sampling, PageRank, …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System determines the optimal schedule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524" y="2808997"/>
            <a:ext cx="22803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My Interests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155" y="2808997"/>
            <a:ext cx="47584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</a:t>
            </a:r>
            <a:r>
              <a:rPr lang="en-US" sz="3200" dirty="0" smtClean="0">
                <a:solidFill>
                  <a:schemeClr val="accent2"/>
                </a:solidFill>
              </a:rPr>
              <a:t>um of my friends interests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304" y="4707208"/>
            <a:ext cx="21557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“Closeness”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9010" y="4707208"/>
            <a:ext cx="4990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n</a:t>
            </a:r>
            <a:r>
              <a:rPr lang="en-US" sz="3200" dirty="0" smtClean="0">
                <a:solidFill>
                  <a:schemeClr val="accent2"/>
                </a:solidFill>
              </a:rPr>
              <a:t>umber of overlapping posts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3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Future:</a:t>
            </a:r>
            <a:r>
              <a:rPr lang="en-US" dirty="0" smtClean="0"/>
              <a:t> </a:t>
            </a:r>
            <a:r>
              <a:rPr lang="en-US" b="1" dirty="0" smtClean="0"/>
              <a:t>Online</a:t>
            </a:r>
            <a:r>
              <a:rPr lang="en-US" dirty="0" smtClean="0"/>
              <a:t> Probabilistic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The world is rapidly evolving:</a:t>
            </a:r>
          </a:p>
          <a:p>
            <a:pPr lvl="1"/>
            <a:r>
              <a:rPr lang="en-US" dirty="0" smtClean="0"/>
              <a:t>Make friends and rate movies in real-time</a:t>
            </a:r>
          </a:p>
          <a:p>
            <a:r>
              <a:rPr lang="en-US" dirty="0" smtClean="0"/>
              <a:t>How do we define and maintain models?</a:t>
            </a:r>
          </a:p>
          <a:p>
            <a:pPr lvl="1"/>
            <a:r>
              <a:rPr lang="en-US" b="1" dirty="0" smtClean="0"/>
              <a:t>Declarative specification:</a:t>
            </a:r>
            <a:r>
              <a:rPr lang="en-US" dirty="0" smtClean="0"/>
              <a:t> </a:t>
            </a:r>
            <a:r>
              <a:rPr lang="en-US" i="1" dirty="0" smtClean="0"/>
              <a:t>time invariant</a:t>
            </a:r>
          </a:p>
          <a:p>
            <a:pPr lvl="1"/>
            <a:r>
              <a:rPr lang="el-GR" i="1" dirty="0" smtClean="0">
                <a:latin typeface="Times" pitchFamily="18" charset="0"/>
                <a:cs typeface="Times" pitchFamily="18" charset="0"/>
              </a:rPr>
              <a:t>τ</a:t>
            </a:r>
            <a:r>
              <a:rPr lang="el-GR" i="1" baseline="-25000" dirty="0" smtClean="0">
                <a:latin typeface="Times" pitchFamily="18" charset="0"/>
                <a:cs typeface="Times" pitchFamily="18" charset="0"/>
              </a:rPr>
              <a:t>ε</a:t>
            </a:r>
            <a:r>
              <a:rPr lang="en-US" i="1" dirty="0"/>
              <a:t>-</a:t>
            </a:r>
            <a:r>
              <a:rPr lang="en-US" i="1" dirty="0" smtClean="0"/>
              <a:t>approximation:</a:t>
            </a:r>
            <a:r>
              <a:rPr lang="en-US" dirty="0" smtClean="0"/>
              <a:t> </a:t>
            </a:r>
            <a:r>
              <a:rPr lang="en-US" b="1" dirty="0" smtClean="0"/>
              <a:t>small</a:t>
            </a:r>
            <a:r>
              <a:rPr lang="en-US" dirty="0" smtClean="0"/>
              <a:t> change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local</a:t>
            </a:r>
            <a:r>
              <a:rPr lang="en-US" dirty="0" smtClean="0">
                <a:sym typeface="Wingdings"/>
              </a:rPr>
              <a:t> effect</a:t>
            </a:r>
            <a:endParaRPr lang="en-US" dirty="0"/>
          </a:p>
          <a:p>
            <a:r>
              <a:rPr lang="en-US" dirty="0" smtClean="0"/>
              <a:t>Exploit </a:t>
            </a:r>
            <a:r>
              <a:rPr lang="en-US" b="1" i="1" dirty="0" smtClean="0"/>
              <a:t>Power-Law</a:t>
            </a:r>
            <a:r>
              <a:rPr lang="en-US" dirty="0" smtClean="0"/>
              <a:t> structure in change</a:t>
            </a:r>
          </a:p>
          <a:p>
            <a:pPr lvl="1"/>
            <a:r>
              <a:rPr lang="en-US" dirty="0" smtClean="0">
                <a:sym typeface="Wingdings"/>
              </a:rPr>
              <a:t>Popular items are rated more frequently</a:t>
            </a:r>
          </a:p>
          <a:p>
            <a:pPr lvl="1"/>
            <a:r>
              <a:rPr lang="en-US" dirty="0" smtClean="0">
                <a:sym typeface="Wingdings"/>
              </a:rPr>
              <a:t>Exploit </a:t>
            </a:r>
            <a:r>
              <a:rPr lang="en-US" dirty="0" err="1" smtClean="0">
                <a:sym typeface="Wingdings"/>
              </a:rPr>
              <a:t>burstiness</a:t>
            </a:r>
            <a:r>
              <a:rPr lang="en-US" dirty="0" smtClean="0">
                <a:sym typeface="Wingdings"/>
              </a:rPr>
              <a:t> for better caching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87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&amp; Broader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555"/>
            <a:ext cx="8229600" cy="492042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Theoretically and </a:t>
            </a:r>
            <a:r>
              <a:rPr lang="en-US" dirty="0"/>
              <a:t>e</a:t>
            </a:r>
            <a:r>
              <a:rPr lang="en-US" dirty="0" smtClean="0"/>
              <a:t>xperimentally characterized</a:t>
            </a:r>
          </a:p>
          <a:p>
            <a:pPr lvl="1"/>
            <a:r>
              <a:rPr lang="en-US" dirty="0" smtClean="0"/>
              <a:t>Importance of </a:t>
            </a:r>
            <a:r>
              <a:rPr lang="en-US" b="1" dirty="0"/>
              <a:t>dynamic </a:t>
            </a:r>
            <a:r>
              <a:rPr lang="en-US" b="1" dirty="0" smtClean="0"/>
              <a:t>asynchronous </a:t>
            </a:r>
            <a:r>
              <a:rPr lang="en-US" dirty="0" smtClean="0"/>
              <a:t>scheduling</a:t>
            </a:r>
          </a:p>
          <a:p>
            <a:pPr lvl="1"/>
            <a:r>
              <a:rPr lang="en-US" dirty="0" smtClean="0"/>
              <a:t>Effect of model </a:t>
            </a:r>
            <a:r>
              <a:rPr lang="en-US" b="1" dirty="0" smtClean="0"/>
              <a:t>structure</a:t>
            </a:r>
            <a:r>
              <a:rPr lang="en-US" dirty="0" smtClean="0"/>
              <a:t> and </a:t>
            </a:r>
            <a:r>
              <a:rPr lang="en-US" b="1" dirty="0" smtClean="0"/>
              <a:t>parameters</a:t>
            </a:r>
            <a:r>
              <a:rPr lang="en-US" dirty="0" smtClean="0"/>
              <a:t> on parallelism</a:t>
            </a:r>
          </a:p>
          <a:p>
            <a:pPr lvl="1"/>
            <a:r>
              <a:rPr lang="en-US" dirty="0" smtClean="0"/>
              <a:t>Effect of </a:t>
            </a:r>
            <a:r>
              <a:rPr lang="en-US" b="1" dirty="0" smtClean="0"/>
              <a:t>approximation accuracy </a:t>
            </a:r>
            <a:r>
              <a:rPr lang="en-US" dirty="0" smtClean="0"/>
              <a:t>on parallelism</a:t>
            </a:r>
          </a:p>
          <a:p>
            <a:pPr lvl="1"/>
            <a:r>
              <a:rPr lang="en-US" dirty="0" smtClean="0"/>
              <a:t>Tradeoff between </a:t>
            </a:r>
            <a:r>
              <a:rPr lang="en-US" b="1" dirty="0" smtClean="0"/>
              <a:t>parallelism</a:t>
            </a:r>
            <a:r>
              <a:rPr lang="en-US" dirty="0" smtClean="0"/>
              <a:t> and </a:t>
            </a:r>
            <a:r>
              <a:rPr lang="en-US" b="1" dirty="0" smtClean="0"/>
              <a:t>convergence</a:t>
            </a:r>
          </a:p>
          <a:p>
            <a:r>
              <a:rPr lang="en-US" dirty="0" smtClean="0"/>
              <a:t>Developed two </a:t>
            </a:r>
            <a:r>
              <a:rPr lang="en-US" b="1" dirty="0" smtClean="0"/>
              <a:t>graph-parallel </a:t>
            </a:r>
            <a:r>
              <a:rPr lang="en-US" dirty="0" smtClean="0"/>
              <a:t>abstractions</a:t>
            </a:r>
          </a:p>
          <a:p>
            <a:pPr lvl="1"/>
            <a:r>
              <a:rPr lang="en-US" b="1" dirty="0" err="1" smtClean="0"/>
              <a:t>GraphLab</a:t>
            </a:r>
            <a:r>
              <a:rPr lang="en-US" b="1" dirty="0" smtClean="0"/>
              <a:t>: </a:t>
            </a:r>
            <a:r>
              <a:rPr lang="en-US" dirty="0"/>
              <a:t>v</a:t>
            </a:r>
            <a:r>
              <a:rPr lang="en-US" dirty="0" smtClean="0"/>
              <a:t>ertex-centric view of computation </a:t>
            </a:r>
          </a:p>
          <a:p>
            <a:pPr lvl="1"/>
            <a:r>
              <a:rPr lang="en-US" b="1" dirty="0" smtClean="0"/>
              <a:t>PowerGraph: </a:t>
            </a:r>
            <a:r>
              <a:rPr lang="en-US" i="1" dirty="0" smtClean="0"/>
              <a:t>Distributed</a:t>
            </a:r>
            <a:r>
              <a:rPr lang="en-US" dirty="0" smtClean="0"/>
              <a:t> vertex-centric view of computation</a:t>
            </a:r>
            <a:endParaRPr lang="en-US" b="1" dirty="0" smtClean="0"/>
          </a:p>
          <a:p>
            <a:r>
              <a:rPr lang="en-US" dirty="0" smtClean="0"/>
              <a:t>Fostered a community around </a:t>
            </a:r>
            <a:r>
              <a:rPr lang="en-US" dirty="0" err="1" smtClean="0"/>
              <a:t>GraphLab</a:t>
            </a:r>
            <a:r>
              <a:rPr lang="en-US" dirty="0" smtClean="0"/>
              <a:t>/PowerGraph</a:t>
            </a:r>
          </a:p>
          <a:p>
            <a:pPr lvl="1"/>
            <a:r>
              <a:rPr lang="en-US" dirty="0" smtClean="0"/>
              <a:t>Substantial industry and academic interest</a:t>
            </a:r>
          </a:p>
          <a:p>
            <a:r>
              <a:rPr lang="en-US" dirty="0" smtClean="0"/>
              <a:t>Built a foundation for the future design of scalable systems for probabilistic reasoning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31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9164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090525" y="3652355"/>
            <a:ext cx="6954341" cy="1833714"/>
            <a:chOff x="339364" y="4280141"/>
            <a:chExt cx="6954341" cy="1833714"/>
          </a:xfrm>
        </p:grpSpPr>
        <p:grpSp>
          <p:nvGrpSpPr>
            <p:cNvPr id="45" name="Group 44"/>
            <p:cNvGrpSpPr/>
            <p:nvPr/>
          </p:nvGrpSpPr>
          <p:grpSpPr>
            <a:xfrm>
              <a:off x="339364" y="4280141"/>
              <a:ext cx="903056" cy="1759184"/>
              <a:chOff x="339364" y="4280141"/>
              <a:chExt cx="903056" cy="1759184"/>
            </a:xfrm>
          </p:grpSpPr>
          <p:pic>
            <p:nvPicPr>
              <p:cNvPr id="28" name="Picture 5" descr="Z:\Documents\svn\select\www\people\images\guestrin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9364" y="4280141"/>
                <a:ext cx="903056" cy="12134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361740" y="5467524"/>
                <a:ext cx="873018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Carlos</a:t>
                </a:r>
              </a:p>
              <a:p>
                <a:pPr algn="ctr"/>
                <a:r>
                  <a:rPr lang="en-US" dirty="0" err="1" smtClean="0"/>
                  <a:t>Guestrin</a:t>
                </a:r>
                <a:endParaRPr lang="en-US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119328" y="4280141"/>
              <a:ext cx="864059" cy="1759184"/>
              <a:chOff x="5119328" y="4280141"/>
              <a:chExt cx="864059" cy="1759184"/>
            </a:xfrm>
          </p:grpSpPr>
          <p:pic>
            <p:nvPicPr>
              <p:cNvPr id="26" name="Picture 7" descr="http://www.cs.cmu.edu/~guyb/guySmall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19328" y="4280141"/>
                <a:ext cx="864059" cy="12134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127154" y="5467524"/>
                <a:ext cx="818560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Guy</a:t>
                </a:r>
              </a:p>
              <a:p>
                <a:pPr algn="ctr"/>
                <a:r>
                  <a:rPr lang="en-US" dirty="0" err="1" smtClean="0"/>
                  <a:t>Blelloch</a:t>
                </a:r>
                <a:endParaRPr lang="en-US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237801" y="4280141"/>
              <a:ext cx="1055904" cy="1759184"/>
              <a:chOff x="6237801" y="4280141"/>
              <a:chExt cx="1055904" cy="1759184"/>
            </a:xfrm>
          </p:grpSpPr>
          <p:pic>
            <p:nvPicPr>
              <p:cNvPr id="24" name="Picture 11" descr="http://blog.swivel.com/photos/uncategorized/2007/06/18/jmhcas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3714" r="8571"/>
              <a:stretch>
                <a:fillRect/>
              </a:stretch>
            </p:blipFill>
            <p:spPr bwMode="auto">
              <a:xfrm>
                <a:off x="6289459" y="4280141"/>
                <a:ext cx="988189" cy="12134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237801" y="5467524"/>
                <a:ext cx="1055904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Joe</a:t>
                </a:r>
              </a:p>
              <a:p>
                <a:pPr algn="ctr"/>
                <a:r>
                  <a:rPr lang="en-US" dirty="0" err="1" smtClean="0"/>
                  <a:t>Hellerstein</a:t>
                </a:r>
                <a:endParaRPr lang="en-US" dirty="0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817880" y="4280141"/>
              <a:ext cx="1050458" cy="1759184"/>
              <a:chOff x="3817880" y="4280141"/>
              <a:chExt cx="1050458" cy="1759184"/>
            </a:xfrm>
          </p:grpSpPr>
          <p:pic>
            <p:nvPicPr>
              <p:cNvPr id="22" name="Picture 2" descr="http://www.cs.cmu.edu/~droh/dave-ohallaron1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57140" y="4280141"/>
                <a:ext cx="910078" cy="12134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817880" y="5467524"/>
                <a:ext cx="1050458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David</a:t>
                </a:r>
              </a:p>
              <a:p>
                <a:pPr algn="ctr"/>
                <a:r>
                  <a:rPr lang="en-US" dirty="0" err="1" smtClean="0"/>
                  <a:t>O’Hallaron</a:t>
                </a:r>
                <a:endParaRPr lang="en-US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530799" y="4280141"/>
              <a:ext cx="859233" cy="1759184"/>
              <a:chOff x="1530799" y="4280141"/>
              <a:chExt cx="859233" cy="1759184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620072" y="5467524"/>
                <a:ext cx="672711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Alex</a:t>
                </a:r>
              </a:p>
              <a:p>
                <a:pPr algn="ctr"/>
                <a:r>
                  <a:rPr lang="en-US" dirty="0" err="1" smtClean="0"/>
                  <a:t>Smola</a:t>
                </a:r>
                <a:endParaRPr lang="en-US" dirty="0"/>
              </a:p>
            </p:txBody>
          </p:sp>
          <p:pic>
            <p:nvPicPr>
              <p:cNvPr id="21" name="Picture 6" descr="http://alex.smola.org/images/alex_large.jpg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l="34919" t="36577" r="55344" b="42790"/>
              <a:stretch/>
            </p:blipFill>
            <p:spPr bwMode="auto">
              <a:xfrm>
                <a:off x="1530799" y="4280141"/>
                <a:ext cx="859233" cy="12134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2661832" y="4280141"/>
              <a:ext cx="897139" cy="1833714"/>
              <a:chOff x="2661832" y="4280141"/>
              <a:chExt cx="897139" cy="183371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2705330" y="5467524"/>
                <a:ext cx="8057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Jeff</a:t>
                </a:r>
              </a:p>
              <a:p>
                <a:pPr algn="ctr"/>
                <a:r>
                  <a:rPr lang="en-US" dirty="0" err="1" smtClean="0"/>
                  <a:t>Bilmes</a:t>
                </a:r>
                <a:endParaRPr lang="en-US" dirty="0"/>
              </a:p>
            </p:txBody>
          </p:sp>
          <p:pic>
            <p:nvPicPr>
              <p:cNvPr id="40" name="Picture 2" descr="Jeff Bilmes photo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770" t="10803"/>
              <a:stretch>
                <a:fillRect/>
              </a:stretch>
            </p:blipFill>
            <p:spPr bwMode="auto">
              <a:xfrm>
                <a:off x="2661832" y="4280141"/>
                <a:ext cx="897139" cy="12134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59" name="Group 58"/>
          <p:cNvGrpSpPr/>
          <p:nvPr/>
        </p:nvGrpSpPr>
        <p:grpSpPr>
          <a:xfrm>
            <a:off x="432438" y="1546267"/>
            <a:ext cx="8315675" cy="1939062"/>
            <a:chOff x="204338" y="2084148"/>
            <a:chExt cx="8315675" cy="1939062"/>
          </a:xfrm>
        </p:grpSpPr>
        <p:grpSp>
          <p:nvGrpSpPr>
            <p:cNvPr id="56" name="Group 55"/>
            <p:cNvGrpSpPr/>
            <p:nvPr/>
          </p:nvGrpSpPr>
          <p:grpSpPr>
            <a:xfrm>
              <a:off x="1527591" y="2084148"/>
              <a:ext cx="861673" cy="1783089"/>
              <a:chOff x="1437949" y="2084148"/>
              <a:chExt cx="861673" cy="1783089"/>
            </a:xfrm>
          </p:grpSpPr>
          <p:pic>
            <p:nvPicPr>
              <p:cNvPr id="34" name="Picture 2" descr="Z:\Documents\svn\select\www\people\images\ylow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7692" r="7692"/>
              <a:stretch>
                <a:fillRect/>
              </a:stretch>
            </p:blipFill>
            <p:spPr bwMode="auto">
              <a:xfrm>
                <a:off x="1461857" y="2084148"/>
                <a:ext cx="814673" cy="12134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437949" y="3295436"/>
                <a:ext cx="861673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/>
                  <a:t>Yucheng</a:t>
                </a:r>
                <a:endParaRPr lang="en-US" dirty="0" smtClean="0"/>
              </a:p>
              <a:p>
                <a:pPr algn="ctr"/>
                <a:r>
                  <a:rPr lang="en-US" dirty="0" smtClean="0"/>
                  <a:t>Low</a:t>
                </a:r>
                <a:endParaRPr lang="en-US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2757358" y="2084148"/>
              <a:ext cx="808958" cy="1783089"/>
              <a:chOff x="2667546" y="2084148"/>
              <a:chExt cx="808958" cy="1783089"/>
            </a:xfrm>
          </p:grpSpPr>
          <p:pic>
            <p:nvPicPr>
              <p:cNvPr id="32" name="Picture 3" descr="Z:\Documents\svn\select\www\people\images\aapo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667546" y="2084148"/>
                <a:ext cx="808958" cy="12134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2741378" y="3295436"/>
                <a:ext cx="673511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/>
                  <a:t>Aapo</a:t>
                </a:r>
                <a:endParaRPr lang="en-US" dirty="0" smtClean="0"/>
              </a:p>
              <a:p>
                <a:pPr algn="ctr"/>
                <a:r>
                  <a:rPr lang="en-US" dirty="0" err="1" smtClean="0"/>
                  <a:t>Kyrola</a:t>
                </a:r>
                <a:endParaRPr lang="en-US" dirty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100227" y="2084148"/>
              <a:ext cx="811133" cy="1783089"/>
              <a:chOff x="5002063" y="2084148"/>
              <a:chExt cx="811133" cy="1783089"/>
            </a:xfrm>
          </p:grpSpPr>
          <p:pic>
            <p:nvPicPr>
              <p:cNvPr id="30" name="Picture 4" descr="Z:\Documents\svn\select\www\people\images\bickson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770" r="13453"/>
              <a:stretch>
                <a:fillRect/>
              </a:stretch>
            </p:blipFill>
            <p:spPr bwMode="auto">
              <a:xfrm>
                <a:off x="5002063" y="2084148"/>
                <a:ext cx="799441" cy="12134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5020616" y="3295436"/>
                <a:ext cx="792580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Danny</a:t>
                </a:r>
              </a:p>
              <a:p>
                <a:pPr algn="ctr"/>
                <a:r>
                  <a:rPr lang="en-US" dirty="0" err="1" smtClean="0"/>
                  <a:t>Bickson</a:t>
                </a:r>
                <a:endParaRPr lang="en-US" dirty="0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934410" y="2084148"/>
              <a:ext cx="797723" cy="1783089"/>
              <a:chOff x="3822589" y="2084148"/>
              <a:chExt cx="797723" cy="178308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14762" t="230" r="27006" b="25417"/>
              <a:stretch/>
            </p:blipFill>
            <p:spPr>
              <a:xfrm>
                <a:off x="3822589" y="2084148"/>
                <a:ext cx="797723" cy="12134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906572" y="3295436"/>
                <a:ext cx="632782" cy="57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en-US" dirty="0" err="1" smtClean="0">
                    <a:solidFill>
                      <a:prstClr val="black"/>
                    </a:solidFill>
                    <a:latin typeface="Calibri"/>
                  </a:rPr>
                  <a:t>Haijie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algn="ctr" defTabSz="914400"/>
                <a:r>
                  <a:rPr lang="en-US" dirty="0" err="1">
                    <a:solidFill>
                      <a:prstClr val="black"/>
                    </a:solidFill>
                    <a:latin typeface="Calibri"/>
                  </a:rPr>
                  <a:t>Gu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279454" y="2084148"/>
              <a:ext cx="904787" cy="1939062"/>
              <a:chOff x="6178971" y="2084148"/>
              <a:chExt cx="904787" cy="1939062"/>
            </a:xfrm>
          </p:grpSpPr>
          <p:pic>
            <p:nvPicPr>
              <p:cNvPr id="16" name="Picture 2" descr="Arthur Gretton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7399" r="18255"/>
              <a:stretch/>
            </p:blipFill>
            <p:spPr bwMode="auto">
              <a:xfrm>
                <a:off x="6178972" y="2084148"/>
                <a:ext cx="896962" cy="12112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Subtitle 2"/>
              <p:cNvSpPr txBox="1">
                <a:spLocks/>
              </p:cNvSpPr>
              <p:nvPr/>
            </p:nvSpPr>
            <p:spPr bwMode="auto">
              <a:xfrm>
                <a:off x="6178971" y="3295436"/>
                <a:ext cx="904787" cy="727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70000"/>
                  <a:buFont typeface="Wingdings" pitchFamily="-64" charset="2"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Arthur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70000"/>
                  <a:buFont typeface="Wingdings" pitchFamily="-64" charset="2"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Gretton</a:t>
                </a:r>
                <a:endPara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204338" y="2084148"/>
              <a:ext cx="955159" cy="1857619"/>
              <a:chOff x="204338" y="2084148"/>
              <a:chExt cx="955159" cy="185761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1934" y="2084148"/>
                <a:ext cx="899966" cy="12134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04338" y="3295436"/>
                <a:ext cx="9551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Sue Ann</a:t>
                </a:r>
              </a:p>
              <a:p>
                <a:pPr algn="ctr"/>
                <a:r>
                  <a:rPr lang="en-US" dirty="0" smtClean="0"/>
                  <a:t>Hong</a:t>
                </a:r>
                <a:endParaRPr lang="en-US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7552334" y="2084148"/>
              <a:ext cx="967679" cy="1939062"/>
              <a:chOff x="7552334" y="2084148"/>
              <a:chExt cx="967679" cy="1939062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03571" y="2084148"/>
                <a:ext cx="865205" cy="12112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4" name="Subtitle 2"/>
              <p:cNvSpPr txBox="1">
                <a:spLocks/>
              </p:cNvSpPr>
              <p:nvPr/>
            </p:nvSpPr>
            <p:spPr bwMode="auto">
              <a:xfrm>
                <a:off x="7552334" y="3295436"/>
                <a:ext cx="967679" cy="727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70000"/>
                  <a:buFont typeface="Wingdings" pitchFamily="-64" charset="2"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Andreas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70000"/>
                  <a:buFont typeface="Wingdings" pitchFamily="-64" charset="2"/>
                  <a:buNone/>
                  <a:tabLst/>
                  <a:defRPr/>
                </a:pPr>
                <a:r>
                  <a:rPr lang="en-US" kern="0" dirty="0" smtClean="0"/>
                  <a:t>Krause</a:t>
                </a:r>
                <a:endPara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2238106" y="5771574"/>
            <a:ext cx="47586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Select Lab &amp; My Family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058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4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4409"/>
          </a:xfrm>
        </p:spPr>
        <p:txBody>
          <a:bodyPr>
            <a:normAutofit/>
          </a:bodyPr>
          <a:lstStyle/>
          <a:p>
            <a:r>
              <a:rPr lang="en-US" b="1" dirty="0" smtClean="0"/>
              <a:t>Synchronous:</a:t>
            </a:r>
            <a:r>
              <a:rPr lang="en-US" dirty="0" smtClean="0"/>
              <a:t> </a:t>
            </a:r>
            <a:r>
              <a:rPr lang="en-US" i="1" dirty="0" smtClean="0"/>
              <a:t>compute everything in parallel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Highly </a:t>
            </a:r>
            <a:r>
              <a:rPr lang="en-US" b="1" dirty="0" smtClean="0"/>
              <a:t>parallel</a:t>
            </a:r>
            <a:r>
              <a:rPr lang="en-US" dirty="0" smtClean="0"/>
              <a:t> – Maximum independent work</a:t>
            </a:r>
            <a:endParaRPr lang="en-US" b="1" dirty="0" smtClean="0"/>
          </a:p>
          <a:p>
            <a:r>
              <a:rPr lang="en-US" dirty="0" smtClean="0"/>
              <a:t>Highly </a:t>
            </a:r>
            <a:r>
              <a:rPr lang="en-US" b="1" dirty="0" smtClean="0"/>
              <a:t>inefficient</a:t>
            </a:r>
            <a:r>
              <a:rPr lang="en-US" dirty="0" smtClean="0"/>
              <a:t> – Many wasted cycles  </a:t>
            </a:r>
            <a:endParaRPr lang="en-US" dirty="0"/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1500070" y="3926507"/>
            <a:ext cx="46011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3961078" y="3858627"/>
            <a:ext cx="1949732" cy="123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500070" y="2622261"/>
            <a:ext cx="1000235" cy="640459"/>
            <a:chOff x="4598097" y="2562591"/>
            <a:chExt cx="1000235" cy="640459"/>
          </a:xfrm>
        </p:grpSpPr>
        <p:sp>
          <p:nvSpPr>
            <p:cNvPr id="98" name="Cloud Callout 97"/>
            <p:cNvSpPr/>
            <p:nvPr/>
          </p:nvSpPr>
          <p:spPr>
            <a:xfrm>
              <a:off x="4598097" y="2573721"/>
              <a:ext cx="1000235" cy="629329"/>
            </a:xfrm>
            <a:prstGeom prst="cloudCallout">
              <a:avLst>
                <a:gd name="adj1" fmla="val -39007"/>
                <a:gd name="adj2" fmla="val 8557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4620423" y="2562591"/>
              <a:ext cx="932953" cy="601925"/>
              <a:chOff x="2219190" y="2478705"/>
              <a:chExt cx="932953" cy="601925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518994" y="2483602"/>
                <a:ext cx="37482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?</a:t>
                </a:r>
                <a:endParaRPr lang="en-US" sz="3200" dirty="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219190" y="2713329"/>
                <a:ext cx="279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742477" y="2674683"/>
                <a:ext cx="291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?</a:t>
                </a:r>
                <a:endParaRPr lang="en-US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872399" y="2478705"/>
                <a:ext cx="279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389121" y="2742076"/>
                <a:ext cx="313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 rot="10800000">
                <a:off x="2344811" y="2576910"/>
                <a:ext cx="2559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?</a:t>
                </a:r>
                <a:endParaRPr lang="en-US" sz="1200" dirty="0"/>
              </a:p>
            </p:txBody>
          </p:sp>
        </p:grpSp>
      </p:grpSp>
      <p:sp>
        <p:nvSpPr>
          <p:cNvPr id="123" name="Folded Corner 122"/>
          <p:cNvSpPr/>
          <p:nvPr/>
        </p:nvSpPr>
        <p:spPr>
          <a:xfrm>
            <a:off x="1087760" y="4384949"/>
            <a:ext cx="719794" cy="381000"/>
          </a:xfrm>
          <a:prstGeom prst="foldedCorner">
            <a:avLst>
              <a:gd name="adj" fmla="val 386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</a:t>
            </a:r>
            <a:endParaRPr lang="en-US" dirty="0"/>
          </a:p>
        </p:txBody>
      </p:sp>
      <p:grpSp>
        <p:nvGrpSpPr>
          <p:cNvPr id="125" name="Group 124"/>
          <p:cNvGrpSpPr/>
          <p:nvPr/>
        </p:nvGrpSpPr>
        <p:grpSpPr>
          <a:xfrm>
            <a:off x="3840706" y="2622261"/>
            <a:ext cx="1000235" cy="640459"/>
            <a:chOff x="4598097" y="2562591"/>
            <a:chExt cx="1000235" cy="640459"/>
          </a:xfrm>
        </p:grpSpPr>
        <p:sp>
          <p:nvSpPr>
            <p:cNvPr id="126" name="Cloud Callout 125"/>
            <p:cNvSpPr/>
            <p:nvPr/>
          </p:nvSpPr>
          <p:spPr>
            <a:xfrm>
              <a:off x="4598097" y="2573721"/>
              <a:ext cx="1000235" cy="629329"/>
            </a:xfrm>
            <a:prstGeom prst="cloudCallout">
              <a:avLst>
                <a:gd name="adj1" fmla="val -39007"/>
                <a:gd name="adj2" fmla="val 8557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4620423" y="2562591"/>
              <a:ext cx="932953" cy="601925"/>
              <a:chOff x="2219190" y="2478705"/>
              <a:chExt cx="932953" cy="601925"/>
            </a:xfrm>
          </p:grpSpPr>
          <p:sp>
            <p:nvSpPr>
              <p:cNvPr id="129" name="TextBox 128"/>
              <p:cNvSpPr txBox="1"/>
              <p:nvPr/>
            </p:nvSpPr>
            <p:spPr>
              <a:xfrm>
                <a:off x="2518994" y="2483602"/>
                <a:ext cx="37482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?</a:t>
                </a:r>
                <a:endParaRPr lang="en-US" sz="3200" dirty="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2219190" y="2713329"/>
                <a:ext cx="279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742477" y="2674683"/>
                <a:ext cx="291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?</a:t>
                </a:r>
                <a:endParaRPr lang="en-US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872399" y="2478705"/>
                <a:ext cx="279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2389121" y="2742076"/>
                <a:ext cx="313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 rot="10800000">
                <a:off x="2344811" y="2576910"/>
                <a:ext cx="2559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?</a:t>
                </a:r>
                <a:endParaRPr lang="en-US" sz="1200" dirty="0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6158734" y="2622261"/>
            <a:ext cx="1000235" cy="640459"/>
            <a:chOff x="4598097" y="2562591"/>
            <a:chExt cx="1000235" cy="640459"/>
          </a:xfrm>
        </p:grpSpPr>
        <p:sp>
          <p:nvSpPr>
            <p:cNvPr id="140" name="Cloud Callout 139"/>
            <p:cNvSpPr/>
            <p:nvPr/>
          </p:nvSpPr>
          <p:spPr>
            <a:xfrm>
              <a:off x="4598097" y="2573721"/>
              <a:ext cx="1000235" cy="629329"/>
            </a:xfrm>
            <a:prstGeom prst="cloudCallout">
              <a:avLst>
                <a:gd name="adj1" fmla="val -39007"/>
                <a:gd name="adj2" fmla="val 8557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4620423" y="2562591"/>
              <a:ext cx="932953" cy="601925"/>
              <a:chOff x="2219190" y="2478705"/>
              <a:chExt cx="932953" cy="601925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2518994" y="2483602"/>
                <a:ext cx="37482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?</a:t>
                </a:r>
                <a:endParaRPr lang="en-US" sz="3200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219190" y="2713329"/>
                <a:ext cx="279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2742477" y="2674683"/>
                <a:ext cx="291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?</a:t>
                </a:r>
                <a:endParaRPr lang="en-US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872399" y="2478705"/>
                <a:ext cx="279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2389121" y="2742076"/>
                <a:ext cx="313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?</a:t>
                </a:r>
                <a:endParaRPr lang="en-US" sz="1600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 rot="10800000">
                <a:off x="2344811" y="2576910"/>
                <a:ext cx="2559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?</a:t>
                </a:r>
                <a:endParaRPr lang="en-US" sz="1200" dirty="0"/>
              </a:p>
            </p:txBody>
          </p:sp>
        </p:grpSp>
      </p:grpSp>
      <p:sp>
        <p:nvSpPr>
          <p:cNvPr id="84" name="Cloud Callout 83"/>
          <p:cNvSpPr/>
          <p:nvPr/>
        </p:nvSpPr>
        <p:spPr>
          <a:xfrm>
            <a:off x="1500070" y="2633391"/>
            <a:ext cx="1000235" cy="629329"/>
          </a:xfrm>
          <a:prstGeom prst="cloudCallout">
            <a:avLst>
              <a:gd name="adj1" fmla="val -39007"/>
              <a:gd name="adj2" fmla="val 855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Callout 150"/>
          <p:cNvSpPr/>
          <p:nvPr/>
        </p:nvSpPr>
        <p:spPr>
          <a:xfrm>
            <a:off x="3846246" y="2635107"/>
            <a:ext cx="1000235" cy="629329"/>
          </a:xfrm>
          <a:prstGeom prst="cloudCallout">
            <a:avLst>
              <a:gd name="adj1" fmla="val -39007"/>
              <a:gd name="adj2" fmla="val 855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Callout 151"/>
          <p:cNvSpPr/>
          <p:nvPr/>
        </p:nvSpPr>
        <p:spPr>
          <a:xfrm>
            <a:off x="6152129" y="2633304"/>
            <a:ext cx="1000235" cy="629329"/>
          </a:xfrm>
          <a:prstGeom prst="cloudCallout">
            <a:avLst>
              <a:gd name="adj1" fmla="val -39007"/>
              <a:gd name="adj2" fmla="val 855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0531" y="3394473"/>
            <a:ext cx="905024" cy="905024"/>
          </a:xfrm>
          <a:prstGeom prst="rect">
            <a:avLst/>
          </a:prstGeom>
          <a:noFill/>
        </p:spPr>
      </p:pic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Synchronous vs. Asynchronous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1615026" y="3858627"/>
            <a:ext cx="1949732" cy="123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424" y="3394473"/>
            <a:ext cx="905024" cy="905024"/>
          </a:xfrm>
          <a:prstGeom prst="rect">
            <a:avLst/>
          </a:prstGeom>
          <a:noFill/>
        </p:spPr>
      </p:pic>
      <p:pic>
        <p:nvPicPr>
          <p:cNvPr id="67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2789" y="3394473"/>
            <a:ext cx="905024" cy="905024"/>
          </a:xfrm>
          <a:prstGeom prst="rect">
            <a:avLst/>
          </a:prstGeom>
          <a:noFill/>
        </p:spPr>
      </p:pic>
      <p:sp>
        <p:nvSpPr>
          <p:cNvPr id="44" name="Oval 43"/>
          <p:cNvSpPr/>
          <p:nvPr/>
        </p:nvSpPr>
        <p:spPr>
          <a:xfrm>
            <a:off x="1356505" y="3782942"/>
            <a:ext cx="287130" cy="2871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0390" y="3782942"/>
            <a:ext cx="287130" cy="2871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023877" y="3782942"/>
            <a:ext cx="287130" cy="2871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784874" y="2637238"/>
            <a:ext cx="6272094" cy="586948"/>
            <a:chOff x="1784874" y="2637238"/>
            <a:chExt cx="6272094" cy="586948"/>
          </a:xfrm>
        </p:grpSpPr>
        <p:sp>
          <p:nvSpPr>
            <p:cNvPr id="48" name="TextBox 47"/>
            <p:cNvSpPr txBox="1"/>
            <p:nvPr/>
          </p:nvSpPr>
          <p:spPr>
            <a:xfrm>
              <a:off x="2880267" y="2639410"/>
              <a:ext cx="517670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+                       +                    =  9</a:t>
              </a:r>
              <a:endParaRPr lang="en-US" sz="32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84874" y="2637238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</a:rPr>
                <a:t>3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133291" y="2637238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</a:rPr>
                <a:t>3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41613" y="2637238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</a:rPr>
                <a:t>3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34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08"/>
    </mc:Choice>
    <mc:Fallback xmlns="">
      <p:transition xmlns:p14="http://schemas.microsoft.com/office/powerpoint/2010/main" spd="slow" advTm="573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23" grpId="1" animBg="1"/>
      <p:bldP spid="84" grpId="0" animBg="1"/>
      <p:bldP spid="84" grpId="1" animBg="1"/>
      <p:bldP spid="84" grpId="2" animBg="1"/>
      <p:bldP spid="84" grpId="3" animBg="1"/>
      <p:bldP spid="84" grpId="4" animBg="1"/>
      <p:bldP spid="151" grpId="0" animBg="1"/>
      <p:bldP spid="151" grpId="1" animBg="1"/>
      <p:bldP spid="151" grpId="2" animBg="1"/>
      <p:bldP spid="152" grpId="0" animBg="1"/>
      <p:bldP spid="155" grpId="0" animBg="1"/>
      <p:bldP spid="44" grpId="0" animBg="1"/>
      <p:bldP spid="156" grpId="0" animBg="1"/>
      <p:bldP spid="1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" y="1279953"/>
            <a:ext cx="8532191" cy="550074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Trigger computation as</a:t>
            </a:r>
            <a:r>
              <a:rPr lang="en-US" sz="2800" b="1" dirty="0" smtClean="0"/>
              <a:t> new information arrives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Capture the flow of information:</a:t>
            </a:r>
          </a:p>
          <a:p>
            <a:pPr lvl="1"/>
            <a:r>
              <a:rPr lang="en-US" sz="2400" dirty="0" smtClean="0"/>
              <a:t>More </a:t>
            </a:r>
            <a:r>
              <a:rPr lang="en-US" sz="2400" dirty="0"/>
              <a:t>efficiently use network and processor resources</a:t>
            </a:r>
          </a:p>
          <a:p>
            <a:pPr lvl="1"/>
            <a:r>
              <a:rPr lang="en-US" sz="2400" dirty="0" smtClean="0"/>
              <a:t>Guarantee algorithm correctness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1407660" y="3522881"/>
            <a:ext cx="46011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294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GrAD</a:t>
            </a:r>
            <a:r>
              <a:rPr lang="en-US" i="1" dirty="0" smtClean="0"/>
              <a:t> Methodology: </a:t>
            </a:r>
            <a:r>
              <a:rPr lang="en-US" b="1" dirty="0" smtClean="0"/>
              <a:t>Asynchronous</a:t>
            </a:r>
            <a:endParaRPr lang="en-US" b="1" dirty="0"/>
          </a:p>
        </p:txBody>
      </p:sp>
      <p:sp>
        <p:nvSpPr>
          <p:cNvPr id="123" name="Folded Corner 122"/>
          <p:cNvSpPr/>
          <p:nvPr/>
        </p:nvSpPr>
        <p:spPr>
          <a:xfrm>
            <a:off x="995350" y="3981323"/>
            <a:ext cx="719794" cy="381000"/>
          </a:xfrm>
          <a:prstGeom prst="foldedCorner">
            <a:avLst>
              <a:gd name="adj" fmla="val 386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2616" y="3455001"/>
            <a:ext cx="1949732" cy="123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3868668" y="3455001"/>
            <a:ext cx="1949732" cy="123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014" y="2990847"/>
            <a:ext cx="905024" cy="905024"/>
          </a:xfrm>
          <a:prstGeom prst="rect">
            <a:avLst/>
          </a:prstGeom>
          <a:noFill/>
        </p:spPr>
      </p:pic>
      <p:pic>
        <p:nvPicPr>
          <p:cNvPr id="67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0379" y="2990847"/>
            <a:ext cx="905024" cy="905024"/>
          </a:xfrm>
          <a:prstGeom prst="rect">
            <a:avLst/>
          </a:prstGeom>
          <a:noFill/>
        </p:spPr>
      </p:pic>
      <p:pic>
        <p:nvPicPr>
          <p:cNvPr id="68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121" y="2990847"/>
            <a:ext cx="905024" cy="905024"/>
          </a:xfrm>
          <a:prstGeom prst="rect">
            <a:avLst/>
          </a:prstGeom>
          <a:noFill/>
        </p:spPr>
      </p:pic>
      <p:sp>
        <p:nvSpPr>
          <p:cNvPr id="84" name="Cloud Callout 83"/>
          <p:cNvSpPr/>
          <p:nvPr/>
        </p:nvSpPr>
        <p:spPr>
          <a:xfrm>
            <a:off x="1456358" y="2242524"/>
            <a:ext cx="1000235" cy="629329"/>
          </a:xfrm>
          <a:prstGeom prst="cloudCallout">
            <a:avLst>
              <a:gd name="adj1" fmla="val -39007"/>
              <a:gd name="adj2" fmla="val 855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Callout 150"/>
          <p:cNvSpPr/>
          <p:nvPr/>
        </p:nvSpPr>
        <p:spPr>
          <a:xfrm>
            <a:off x="3779000" y="2242524"/>
            <a:ext cx="1000235" cy="629329"/>
          </a:xfrm>
          <a:prstGeom prst="cloudCallout">
            <a:avLst>
              <a:gd name="adj1" fmla="val -39007"/>
              <a:gd name="adj2" fmla="val 855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Callout 151"/>
          <p:cNvSpPr/>
          <p:nvPr/>
        </p:nvSpPr>
        <p:spPr>
          <a:xfrm>
            <a:off x="6071875" y="2242524"/>
            <a:ext cx="1000235" cy="629329"/>
          </a:xfrm>
          <a:prstGeom prst="cloudCallout">
            <a:avLst>
              <a:gd name="adj1" fmla="val -39007"/>
              <a:gd name="adj2" fmla="val 855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64095" y="3379316"/>
            <a:ext cx="287130" cy="2871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629025" y="3379316"/>
            <a:ext cx="287130" cy="2871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915025" y="3379316"/>
            <a:ext cx="287130" cy="2871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739514" y="2240338"/>
            <a:ext cx="6272094" cy="586948"/>
            <a:chOff x="1784874" y="2637238"/>
            <a:chExt cx="6272094" cy="586948"/>
          </a:xfrm>
        </p:grpSpPr>
        <p:sp>
          <p:nvSpPr>
            <p:cNvPr id="18" name="TextBox 17"/>
            <p:cNvSpPr txBox="1"/>
            <p:nvPr/>
          </p:nvSpPr>
          <p:spPr>
            <a:xfrm>
              <a:off x="2880267" y="2639410"/>
              <a:ext cx="517670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+                       +                    =  3</a:t>
              </a:r>
              <a:endParaRPr lang="en-US" sz="3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84874" y="2637238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</a:rPr>
                <a:t>1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33291" y="2637238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</a:rPr>
                <a:t>1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41613" y="2637238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86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9"/>
    </mc:Choice>
    <mc:Fallback xmlns="">
      <p:transition xmlns:p14="http://schemas.microsoft.com/office/powerpoint/2010/main" spd="slow" advTm="457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38" grpId="0" animBg="1"/>
      <p:bldP spid="154" grpId="0" animBg="1"/>
      <p:bldP spid="84" grpId="0" animBg="1"/>
      <p:bldP spid="84" grpId="1" animBg="1"/>
      <p:bldP spid="84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" y="1279953"/>
            <a:ext cx="8532191" cy="550074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Dynamically </a:t>
            </a:r>
            <a:r>
              <a:rPr lang="en-US" sz="2800" b="1" dirty="0" smtClean="0"/>
              <a:t>identify</a:t>
            </a:r>
            <a:r>
              <a:rPr lang="en-US" sz="2800" dirty="0" smtClean="0"/>
              <a:t> </a:t>
            </a:r>
            <a:r>
              <a:rPr lang="en-US" sz="2800" dirty="0"/>
              <a:t>and </a:t>
            </a:r>
            <a:r>
              <a:rPr lang="en-US" sz="2800" b="1" dirty="0"/>
              <a:t>prioritize</a:t>
            </a:r>
            <a:r>
              <a:rPr lang="en-US" sz="2800" dirty="0"/>
              <a:t> computation along the critical path</a:t>
            </a:r>
          </a:p>
          <a:p>
            <a:endParaRPr lang="en-US" dirty="0" smtClean="0"/>
          </a:p>
          <a:p>
            <a:endParaRPr lang="en-US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ym typeface="Wingdings"/>
              </a:rPr>
              <a:t>Focus computational resources where most effective:</a:t>
            </a:r>
          </a:p>
          <a:p>
            <a:pPr lvl="1"/>
            <a:r>
              <a:rPr lang="en-US" sz="2400" dirty="0" smtClean="0">
                <a:sym typeface="Wingdings"/>
              </a:rPr>
              <a:t>Accelerated convergence</a:t>
            </a:r>
            <a:r>
              <a:rPr lang="en-US" sz="2400" dirty="0">
                <a:sym typeface="Wingdings"/>
              </a:rPr>
              <a:t> </a:t>
            </a:r>
          </a:p>
          <a:p>
            <a:pPr lvl="1"/>
            <a:r>
              <a:rPr lang="en-US" sz="2400" dirty="0" smtClean="0">
                <a:sym typeface="Wingdings"/>
              </a:rPr>
              <a:t>Increased work efficiency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3506549" y="3099318"/>
            <a:ext cx="2545996" cy="77694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 flipH="1" flipV="1">
            <a:off x="2628326" y="3544189"/>
            <a:ext cx="531086" cy="7914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5698412" y="2650649"/>
            <a:ext cx="1667565" cy="8770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5698413" y="3544189"/>
            <a:ext cx="1667564" cy="7637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5621107" y="3527702"/>
            <a:ext cx="664626" cy="780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4737418" y="3527701"/>
            <a:ext cx="960995" cy="7802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3964583" y="2407481"/>
            <a:ext cx="1" cy="23633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294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GrAD</a:t>
            </a:r>
            <a:r>
              <a:rPr lang="en-US" i="1" dirty="0" smtClean="0"/>
              <a:t> Methodology: </a:t>
            </a:r>
            <a:r>
              <a:rPr lang="en-US" b="1" dirty="0" smtClean="0"/>
              <a:t>Dynamic</a:t>
            </a:r>
            <a:endParaRPr lang="en-US" b="1" dirty="0"/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3964583" y="3527701"/>
            <a:ext cx="3279916" cy="164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159412" y="2713903"/>
            <a:ext cx="1517008" cy="16217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159412" y="2713903"/>
            <a:ext cx="1517008" cy="16217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621107" y="2646807"/>
            <a:ext cx="664626" cy="8808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737418" y="2713903"/>
            <a:ext cx="883689" cy="8137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895" y="2309322"/>
            <a:ext cx="682654" cy="682654"/>
          </a:xfrm>
          <a:prstGeom prst="rect">
            <a:avLst/>
          </a:prstGeom>
          <a:noFill/>
        </p:spPr>
      </p:pic>
      <p:pic>
        <p:nvPicPr>
          <p:cNvPr id="16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752" y="3099318"/>
            <a:ext cx="682654" cy="682654"/>
          </a:xfrm>
          <a:prstGeom prst="rect">
            <a:avLst/>
          </a:prstGeom>
          <a:noFill/>
        </p:spPr>
      </p:pic>
      <p:pic>
        <p:nvPicPr>
          <p:cNvPr id="17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4610" y="3099318"/>
            <a:ext cx="682654" cy="682654"/>
          </a:xfrm>
          <a:prstGeom prst="rect">
            <a:avLst/>
          </a:prstGeom>
          <a:noFill/>
        </p:spPr>
      </p:pic>
      <p:pic>
        <p:nvPicPr>
          <p:cNvPr id="18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8815" y="2309322"/>
            <a:ext cx="682654" cy="682654"/>
          </a:xfrm>
          <a:prstGeom prst="rect">
            <a:avLst/>
          </a:prstGeom>
          <a:noFill/>
        </p:spPr>
      </p:pic>
      <p:pic>
        <p:nvPicPr>
          <p:cNvPr id="19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9891" y="3099318"/>
            <a:ext cx="682654" cy="682654"/>
          </a:xfrm>
          <a:prstGeom prst="rect">
            <a:avLst/>
          </a:prstGeom>
          <a:noFill/>
        </p:spPr>
      </p:pic>
      <p:pic>
        <p:nvPicPr>
          <p:cNvPr id="20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8815" y="3966658"/>
            <a:ext cx="682654" cy="682654"/>
          </a:xfrm>
          <a:prstGeom prst="rect">
            <a:avLst/>
          </a:prstGeom>
          <a:noFill/>
        </p:spPr>
      </p:pic>
      <p:pic>
        <p:nvPicPr>
          <p:cNvPr id="21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895" y="3966658"/>
            <a:ext cx="682654" cy="682654"/>
          </a:xfrm>
          <a:prstGeom prst="rect">
            <a:avLst/>
          </a:prstGeom>
          <a:noFill/>
        </p:spPr>
      </p:pic>
      <p:pic>
        <p:nvPicPr>
          <p:cNvPr id="65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4610" y="1967995"/>
            <a:ext cx="682654" cy="682654"/>
          </a:xfrm>
          <a:prstGeom prst="rect">
            <a:avLst/>
          </a:prstGeom>
          <a:noFill/>
        </p:spPr>
      </p:pic>
      <p:pic>
        <p:nvPicPr>
          <p:cNvPr id="67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4610" y="4307985"/>
            <a:ext cx="682654" cy="682654"/>
          </a:xfrm>
          <a:prstGeom prst="rect">
            <a:avLst/>
          </a:prstGeom>
          <a:noFill/>
        </p:spPr>
      </p:pic>
      <p:pic>
        <p:nvPicPr>
          <p:cNvPr id="70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6449" y="3966658"/>
            <a:ext cx="682654" cy="682654"/>
          </a:xfrm>
          <a:prstGeom prst="rect">
            <a:avLst/>
          </a:prstGeom>
          <a:noFill/>
        </p:spPr>
      </p:pic>
      <p:pic>
        <p:nvPicPr>
          <p:cNvPr id="71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6449" y="2309322"/>
            <a:ext cx="682654" cy="682654"/>
          </a:xfrm>
          <a:prstGeom prst="rect">
            <a:avLst/>
          </a:prstGeom>
          <a:noFill/>
        </p:spPr>
      </p:pic>
      <p:pic>
        <p:nvPicPr>
          <p:cNvPr id="73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3293" y="2309322"/>
            <a:ext cx="682654" cy="682654"/>
          </a:xfrm>
          <a:prstGeom prst="rect">
            <a:avLst/>
          </a:prstGeom>
          <a:noFill/>
        </p:spPr>
      </p:pic>
      <p:pic>
        <p:nvPicPr>
          <p:cNvPr id="74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3293" y="3966658"/>
            <a:ext cx="682654" cy="682654"/>
          </a:xfrm>
          <a:prstGeom prst="rect">
            <a:avLst/>
          </a:prstGeom>
          <a:noFill/>
        </p:spPr>
      </p:pic>
      <p:pic>
        <p:nvPicPr>
          <p:cNvPr id="102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5856" y="3099318"/>
            <a:ext cx="682654" cy="68265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4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33"/>
    </mc:Choice>
    <mc:Fallback xmlns="">
      <p:transition xmlns:p14="http://schemas.microsoft.com/office/powerpoint/2010/main" spd="slow" advTm="3133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28659" y="1734894"/>
            <a:ext cx="8203533" cy="390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ts val="1968"/>
              </a:spcBef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</a:rPr>
              <a:t>Factor statistical models over a sparse </a:t>
            </a:r>
            <a:r>
              <a:rPr lang="en-US" sz="3200" b="1" dirty="0">
                <a:solidFill>
                  <a:prstClr val="black"/>
                </a:solidFill>
              </a:rPr>
              <a:t>graph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marL="514350" lvl="0" indent="-514350">
              <a:spcBef>
                <a:spcPts val="1968"/>
              </a:spcBef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</a:rPr>
              <a:t>Design parallel and distributed algorithms </a:t>
            </a:r>
          </a:p>
          <a:p>
            <a:pPr marL="742950" lvl="1" indent="-285750">
              <a:spcBef>
                <a:spcPts val="168"/>
              </a:spcBef>
              <a:buFont typeface="Arial"/>
              <a:buChar char="–"/>
            </a:pPr>
            <a:r>
              <a:rPr lang="en-US" sz="2800" dirty="0" smtClean="0">
                <a:solidFill>
                  <a:prstClr val="black"/>
                </a:solidFill>
              </a:rPr>
              <a:t>Operate on the </a:t>
            </a:r>
            <a:r>
              <a:rPr lang="en-US" sz="2800" b="1" dirty="0" smtClean="0">
                <a:solidFill>
                  <a:prstClr val="black"/>
                </a:solidFill>
              </a:rPr>
              <a:t>graphical</a:t>
            </a:r>
            <a:r>
              <a:rPr lang="en-US" sz="2800" dirty="0" smtClean="0">
                <a:solidFill>
                  <a:prstClr val="black"/>
                </a:solidFill>
              </a:rPr>
              <a:t> decomposition  </a:t>
            </a:r>
          </a:p>
          <a:p>
            <a:pPr marL="742950" lvl="1" indent="-285750">
              <a:spcBef>
                <a:spcPts val="168"/>
              </a:spcBef>
              <a:buFont typeface="Arial"/>
              <a:buChar char="–"/>
            </a:pPr>
            <a:r>
              <a:rPr lang="en-US" sz="2800" b="1" dirty="0" smtClean="0">
                <a:solidFill>
                  <a:prstClr val="black"/>
                </a:solidFill>
              </a:rPr>
              <a:t>Asynchronously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and </a:t>
            </a:r>
            <a:r>
              <a:rPr lang="en-US" sz="2800" b="1" dirty="0">
                <a:solidFill>
                  <a:prstClr val="black"/>
                </a:solidFill>
              </a:rPr>
              <a:t>dynamically</a:t>
            </a:r>
            <a:r>
              <a:rPr lang="en-US" sz="2800" dirty="0">
                <a:solidFill>
                  <a:prstClr val="black"/>
                </a:solidFill>
              </a:rPr>
              <a:t> schedule computation</a:t>
            </a:r>
          </a:p>
          <a:p>
            <a:pPr marL="514350" lvl="0" indent="-514350">
              <a:spcBef>
                <a:spcPts val="1968"/>
              </a:spcBef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</a:rPr>
              <a:t>Develop systems that support the design and implementation of </a:t>
            </a:r>
            <a:r>
              <a:rPr lang="en-US" sz="3200" b="1" dirty="0" err="1">
                <a:solidFill>
                  <a:prstClr val="black"/>
                </a:solidFill>
              </a:rPr>
              <a:t>GrAD</a:t>
            </a:r>
            <a:r>
              <a:rPr lang="en-US" sz="3200" b="1" dirty="0">
                <a:solidFill>
                  <a:prstClr val="black"/>
                </a:solidFill>
              </a:rPr>
              <a:t> algorithms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We apply the </a:t>
            </a:r>
            <a:r>
              <a:rPr lang="en-US" i="1" dirty="0" err="1" smtClean="0"/>
              <a:t>GrAD</a:t>
            </a:r>
            <a:r>
              <a:rPr lang="en-US" i="1" dirty="0" smtClean="0"/>
              <a:t> methodology to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811691" y="4306845"/>
            <a:ext cx="7720499" cy="1590261"/>
          </a:xfrm>
          <a:prstGeom prst="cube">
            <a:avLst>
              <a:gd name="adj" fmla="val 217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chemeClr val="tx1"/>
                </a:solidFill>
                <a:latin typeface="Tahoma" pitchFamily="-64" charset="0"/>
              </a:rPr>
              <a:t>GraphLab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&amp;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PowerGraph</a:t>
            </a:r>
          </a:p>
        </p:txBody>
      </p:sp>
      <p:sp>
        <p:nvSpPr>
          <p:cNvPr id="10" name="Cube 9"/>
          <p:cNvSpPr/>
          <p:nvPr/>
        </p:nvSpPr>
        <p:spPr>
          <a:xfrm>
            <a:off x="811691" y="2290995"/>
            <a:ext cx="7720499" cy="2069526"/>
          </a:xfrm>
          <a:prstGeom prst="cube">
            <a:avLst>
              <a:gd name="adj" fmla="val 168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Parallel 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and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Distributed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 Algorithms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for Probabilistic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Inference</a:t>
            </a:r>
          </a:p>
        </p:txBody>
      </p:sp>
      <p:sp>
        <p:nvSpPr>
          <p:cNvPr id="9" name="Cube 8"/>
          <p:cNvSpPr/>
          <p:nvPr/>
        </p:nvSpPr>
        <p:spPr>
          <a:xfrm>
            <a:off x="811693" y="1466499"/>
            <a:ext cx="7720499" cy="914400"/>
          </a:xfrm>
          <a:prstGeom prst="cube">
            <a:avLst>
              <a:gd name="adj" fmla="val 4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Probabilistic Graphical Models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947767"/>
      </p:ext>
    </p:extLst>
  </p:cSld>
  <p:clrMapOvr>
    <a:masterClrMapping/>
  </p:clrMapOvr>
  <p:transition xmlns:p14="http://schemas.microsoft.com/office/powerpoint/2010/main" advTm="3532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1" grpId="0" animBg="1"/>
      <p:bldP spid="10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87249" y="381000"/>
            <a:ext cx="8223351" cy="1440359"/>
            <a:chOff x="387249" y="381000"/>
            <a:chExt cx="8223351" cy="1440359"/>
          </a:xfrm>
        </p:grpSpPr>
        <p:pic>
          <p:nvPicPr>
            <p:cNvPr id="17" name="Picture 18" descr="http://www.textually.org/tv/archives/2010/07/30/youtube-logo(2).jpeg"/>
            <p:cNvPicPr>
              <a:picLocks noChangeAspect="1" noChangeArrowheads="1"/>
            </p:cNvPicPr>
            <p:nvPr/>
          </p:nvPicPr>
          <p:blipFill>
            <a:blip r:embed="rId3" cstate="print"/>
            <a:srcRect t="22069" b="17241"/>
            <a:stretch>
              <a:fillRect/>
            </a:stretch>
          </p:blipFill>
          <p:spPr bwMode="auto">
            <a:xfrm>
              <a:off x="6858000" y="381000"/>
              <a:ext cx="1752600" cy="752032"/>
            </a:xfrm>
            <a:prstGeom prst="rect">
              <a:avLst/>
            </a:prstGeom>
            <a:noFill/>
          </p:spPr>
        </p:pic>
        <p:pic>
          <p:nvPicPr>
            <p:cNvPr id="21" name="Picture 2" descr="http://www.bioteams.com/images/wikipedia_as_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7249" y="381000"/>
              <a:ext cx="1289151" cy="1289151"/>
            </a:xfrm>
            <a:prstGeom prst="rect">
              <a:avLst/>
            </a:prstGeom>
            <a:noFill/>
          </p:spPr>
        </p:pic>
        <p:pic>
          <p:nvPicPr>
            <p:cNvPr id="24" name="Picture 8" descr="http://jchutchins.net/site/wp-content/uploads/2009/06/facebook-log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32828" y="381000"/>
              <a:ext cx="1822725" cy="685800"/>
            </a:xfrm>
            <a:prstGeom prst="rect">
              <a:avLst/>
            </a:prstGeom>
            <a:noFill/>
          </p:spPr>
        </p:pic>
        <p:pic>
          <p:nvPicPr>
            <p:cNvPr id="27" name="Picture 12" descr="Flick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1981" y="381000"/>
              <a:ext cx="1689591" cy="667493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1824120" y="1175028"/>
              <a:ext cx="56569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Massive Structured Problems</a:t>
              </a:r>
              <a:endParaRPr lang="en-US" sz="36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04800" y="4837962"/>
            <a:ext cx="8458200" cy="1715238"/>
            <a:chOff x="304800" y="4837962"/>
            <a:chExt cx="8458200" cy="1715238"/>
          </a:xfrm>
        </p:grpSpPr>
        <p:sp>
          <p:nvSpPr>
            <p:cNvPr id="29" name="TextBox 28"/>
            <p:cNvSpPr txBox="1"/>
            <p:nvPr/>
          </p:nvSpPr>
          <p:spPr>
            <a:xfrm>
              <a:off x="1828800" y="4837962"/>
              <a:ext cx="5376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Advances Parallel Hardware</a:t>
              </a:r>
              <a:endParaRPr lang="en-US" sz="3600" dirty="0"/>
            </a:p>
          </p:txBody>
        </p:sp>
        <p:pic>
          <p:nvPicPr>
            <p:cNvPr id="31" name="Picture 2" descr="http://www.nvidia.com/docs/IO/56076/GeForce_GTX_280_3qtr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" y="5516623"/>
              <a:ext cx="1447800" cy="987400"/>
            </a:xfrm>
            <a:prstGeom prst="rect">
              <a:avLst/>
            </a:prstGeom>
            <a:noFill/>
          </p:spPr>
        </p:pic>
        <p:pic>
          <p:nvPicPr>
            <p:cNvPr id="32" name="Picture 4" descr="http://benchmarkreviews.com/images/reviews/processor/Intel_Core_i7/Intel_Nehalem_Die_Callou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15885" y="5581698"/>
              <a:ext cx="1360715" cy="857251"/>
            </a:xfrm>
            <a:prstGeom prst="rect">
              <a:avLst/>
            </a:prstGeom>
            <a:noFill/>
          </p:spPr>
        </p:pic>
        <p:pic>
          <p:nvPicPr>
            <p:cNvPr id="33" name="Picture 32" descr="http://tampabaytechs.net/images/server_rack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1401" y="5473398"/>
              <a:ext cx="914400" cy="1073851"/>
            </a:xfrm>
            <a:prstGeom prst="rect">
              <a:avLst/>
            </a:prstGeom>
            <a:noFill/>
          </p:spPr>
        </p:pic>
        <p:pic>
          <p:nvPicPr>
            <p:cNvPr id="34" name="Picture 8" descr="http://www.hardwaresphere.com/wp-content/uploads/2009/12/intel-48-cores-single-chip-cloud-computer-blue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53000" y="5578523"/>
              <a:ext cx="1295400" cy="863600"/>
            </a:xfrm>
            <a:prstGeom prst="rect">
              <a:avLst/>
            </a:prstGeom>
            <a:noFill/>
          </p:spPr>
        </p:pic>
        <p:grpSp>
          <p:nvGrpSpPr>
            <p:cNvPr id="43" name="Group 42"/>
            <p:cNvGrpSpPr/>
            <p:nvPr/>
          </p:nvGrpSpPr>
          <p:grpSpPr>
            <a:xfrm>
              <a:off x="6460501" y="5467446"/>
              <a:ext cx="2302499" cy="1085754"/>
              <a:chOff x="6384301" y="4940675"/>
              <a:chExt cx="2754297" cy="1298802"/>
            </a:xfrm>
          </p:grpSpPr>
          <p:sp>
            <p:nvSpPr>
              <p:cNvPr id="42" name="Cloud 41"/>
              <p:cNvSpPr/>
              <p:nvPr/>
            </p:nvSpPr>
            <p:spPr>
              <a:xfrm rot="10444347" flipH="1">
                <a:off x="6384301" y="4940675"/>
                <a:ext cx="2754297" cy="1298802"/>
              </a:xfrm>
              <a:prstGeom prst="clou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14" descr="http://files.wizardstower.co.uk/wordpress/wp-content/uploads/2008/11/amazon_aws_logo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705600" y="5152136"/>
                <a:ext cx="2133600" cy="86766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381000" y="3886200"/>
            <a:ext cx="8534400" cy="990600"/>
          </a:xfrm>
          <a:prstGeom prst="cube">
            <a:avLst>
              <a:gd name="adj" fmla="val 38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chemeClr val="tx1"/>
                </a:solidFill>
                <a:latin typeface="Tahoma" pitchFamily="-64" charset="0"/>
              </a:rPr>
              <a:t>GraphLab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&amp;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PowerGraph</a:t>
            </a:r>
          </a:p>
        </p:txBody>
      </p:sp>
      <p:sp>
        <p:nvSpPr>
          <p:cNvPr id="22" name="Cube 21"/>
          <p:cNvSpPr/>
          <p:nvPr/>
        </p:nvSpPr>
        <p:spPr>
          <a:xfrm>
            <a:off x="381000" y="2438400"/>
            <a:ext cx="8534400" cy="1752600"/>
          </a:xfrm>
          <a:prstGeom prst="cube">
            <a:avLst>
              <a:gd name="adj" fmla="val 211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Parallel 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and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Distributed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 Algorithms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for Probabilistic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Inference</a:t>
            </a:r>
          </a:p>
        </p:txBody>
      </p:sp>
      <p:sp>
        <p:nvSpPr>
          <p:cNvPr id="23" name="Cube 22"/>
          <p:cNvSpPr/>
          <p:nvPr/>
        </p:nvSpPr>
        <p:spPr>
          <a:xfrm>
            <a:off x="381000" y="1828800"/>
            <a:ext cx="8534400" cy="914400"/>
          </a:xfrm>
          <a:prstGeom prst="cube">
            <a:avLst>
              <a:gd name="adj" fmla="val 4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Probabilistic Graphical Models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4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3"/>
    </mc:Choice>
    <mc:Fallback xmlns="">
      <p:transition xmlns:p14="http://schemas.microsoft.com/office/powerpoint/2010/main" spd="slow" advTm="94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14815E-6 L 1.66667E-6 -0.25763 " pathEditMode="relative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roup 219"/>
          <p:cNvGrpSpPr/>
          <p:nvPr/>
        </p:nvGrpSpPr>
        <p:grpSpPr>
          <a:xfrm>
            <a:off x="4343400" y="2743200"/>
            <a:ext cx="2143027" cy="2199620"/>
            <a:chOff x="4648200" y="3733800"/>
            <a:chExt cx="2143027" cy="2199620"/>
          </a:xfrm>
        </p:grpSpPr>
        <p:grpSp>
          <p:nvGrpSpPr>
            <p:cNvPr id="211" name="Group 210"/>
            <p:cNvGrpSpPr/>
            <p:nvPr/>
          </p:nvGrpSpPr>
          <p:grpSpPr>
            <a:xfrm>
              <a:off x="4648200" y="3733800"/>
              <a:ext cx="2143027" cy="1676400"/>
              <a:chOff x="1143000" y="5638800"/>
              <a:chExt cx="2337848" cy="1828800"/>
            </a:xfrm>
          </p:grpSpPr>
          <p:pic>
            <p:nvPicPr>
              <p:cNvPr id="94210" name="Picture 2" descr="http://a.img-dpreview.com/reviews/NikonD80/Images/allroundview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43000" y="5638800"/>
                <a:ext cx="2337848" cy="1828800"/>
              </a:xfrm>
              <a:prstGeom prst="rect">
                <a:avLst/>
              </a:prstGeom>
              <a:noFill/>
            </p:spPr>
          </p:pic>
          <p:sp>
            <p:nvSpPr>
              <p:cNvPr id="184" name="Rectangle 183"/>
              <p:cNvSpPr/>
              <p:nvPr/>
            </p:nvSpPr>
            <p:spPr>
              <a:xfrm>
                <a:off x="1524000" y="6477001"/>
                <a:ext cx="914400" cy="685800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08" name="Group 207"/>
              <p:cNvGrpSpPr/>
              <p:nvPr/>
            </p:nvGrpSpPr>
            <p:grpSpPr>
              <a:xfrm>
                <a:off x="1533525" y="6489700"/>
                <a:ext cx="457200" cy="669926"/>
                <a:chOff x="1524000" y="6477000"/>
                <a:chExt cx="457200" cy="685801"/>
              </a:xfrm>
            </p:grpSpPr>
            <p:sp>
              <p:nvSpPr>
                <p:cNvPr id="187" name="Freeform 186"/>
                <p:cNvSpPr/>
                <p:nvPr/>
              </p:nvSpPr>
              <p:spPr>
                <a:xfrm>
                  <a:off x="1524000" y="6477001"/>
                  <a:ext cx="457200" cy="685800"/>
                </a:xfrm>
                <a:custGeom>
                  <a:avLst/>
                  <a:gdLst>
                    <a:gd name="connsiteX0" fmla="*/ 0 w 1062567"/>
                    <a:gd name="connsiteY0" fmla="*/ 188383 h 1953683"/>
                    <a:gd name="connsiteX1" fmla="*/ 965200 w 1062567"/>
                    <a:gd name="connsiteY1" fmla="*/ 188383 h 1953683"/>
                    <a:gd name="connsiteX2" fmla="*/ 584200 w 1062567"/>
                    <a:gd name="connsiteY2" fmla="*/ 1318683 h 1953683"/>
                    <a:gd name="connsiteX3" fmla="*/ 38100 w 1062567"/>
                    <a:gd name="connsiteY3" fmla="*/ 1953683 h 1953683"/>
                    <a:gd name="connsiteX4" fmla="*/ 38100 w 1062567"/>
                    <a:gd name="connsiteY4" fmla="*/ 1953683 h 1953683"/>
                    <a:gd name="connsiteX0" fmla="*/ 0 w 1113367"/>
                    <a:gd name="connsiteY0" fmla="*/ 94192 h 1859492"/>
                    <a:gd name="connsiteX1" fmla="*/ 1016000 w 1113367"/>
                    <a:gd name="connsiteY1" fmla="*/ 411692 h 1859492"/>
                    <a:gd name="connsiteX2" fmla="*/ 584200 w 1113367"/>
                    <a:gd name="connsiteY2" fmla="*/ 1224492 h 1859492"/>
                    <a:gd name="connsiteX3" fmla="*/ 38100 w 1113367"/>
                    <a:gd name="connsiteY3" fmla="*/ 1859492 h 1859492"/>
                    <a:gd name="connsiteX4" fmla="*/ 38100 w 1113367"/>
                    <a:gd name="connsiteY4" fmla="*/ 1859492 h 1859492"/>
                    <a:gd name="connsiteX0" fmla="*/ 0 w 1016000"/>
                    <a:gd name="connsiteY0" fmla="*/ 94192 h 1859492"/>
                    <a:gd name="connsiteX1" fmla="*/ 1016000 w 1016000"/>
                    <a:gd name="connsiteY1" fmla="*/ 411692 h 1859492"/>
                    <a:gd name="connsiteX2" fmla="*/ 584200 w 1016000"/>
                    <a:gd name="connsiteY2" fmla="*/ 1224492 h 1859492"/>
                    <a:gd name="connsiteX3" fmla="*/ 38100 w 1016000"/>
                    <a:gd name="connsiteY3" fmla="*/ 1859492 h 1859492"/>
                    <a:gd name="connsiteX4" fmla="*/ 38100 w 1016000"/>
                    <a:gd name="connsiteY4" fmla="*/ 1859492 h 1859492"/>
                    <a:gd name="connsiteX0" fmla="*/ 0 w 1016000"/>
                    <a:gd name="connsiteY0" fmla="*/ 94192 h 1859492"/>
                    <a:gd name="connsiteX1" fmla="*/ 1016000 w 1016000"/>
                    <a:gd name="connsiteY1" fmla="*/ 564091 h 1859492"/>
                    <a:gd name="connsiteX2" fmla="*/ 584200 w 1016000"/>
                    <a:gd name="connsiteY2" fmla="*/ 1224492 h 1859492"/>
                    <a:gd name="connsiteX3" fmla="*/ 38100 w 1016000"/>
                    <a:gd name="connsiteY3" fmla="*/ 1859492 h 1859492"/>
                    <a:gd name="connsiteX4" fmla="*/ 38100 w 1016000"/>
                    <a:gd name="connsiteY4" fmla="*/ 1859492 h 1859492"/>
                    <a:gd name="connsiteX0" fmla="*/ 0 w 1022350"/>
                    <a:gd name="connsiteY0" fmla="*/ 94192 h 1859492"/>
                    <a:gd name="connsiteX1" fmla="*/ 1016000 w 1022350"/>
                    <a:gd name="connsiteY1" fmla="*/ 564091 h 1859492"/>
                    <a:gd name="connsiteX2" fmla="*/ 38100 w 1022350"/>
                    <a:gd name="connsiteY2" fmla="*/ 1859492 h 1859492"/>
                    <a:gd name="connsiteX3" fmla="*/ 38100 w 1022350"/>
                    <a:gd name="connsiteY3" fmla="*/ 1859492 h 1859492"/>
                    <a:gd name="connsiteX0" fmla="*/ 0 w 869950"/>
                    <a:gd name="connsiteY0" fmla="*/ 94192 h 1859492"/>
                    <a:gd name="connsiteX1" fmla="*/ 863600 w 869950"/>
                    <a:gd name="connsiteY1" fmla="*/ 640291 h 1859492"/>
                    <a:gd name="connsiteX2" fmla="*/ 38100 w 869950"/>
                    <a:gd name="connsiteY2" fmla="*/ 1859492 h 1859492"/>
                    <a:gd name="connsiteX3" fmla="*/ 38100 w 869950"/>
                    <a:gd name="connsiteY3" fmla="*/ 1859492 h 1859492"/>
                    <a:gd name="connsiteX0" fmla="*/ 0 w 1174750"/>
                    <a:gd name="connsiteY0" fmla="*/ 94192 h 1859492"/>
                    <a:gd name="connsiteX1" fmla="*/ 1168400 w 1174750"/>
                    <a:gd name="connsiteY1" fmla="*/ 640291 h 1859492"/>
                    <a:gd name="connsiteX2" fmla="*/ 38100 w 1174750"/>
                    <a:gd name="connsiteY2" fmla="*/ 1859492 h 1859492"/>
                    <a:gd name="connsiteX3" fmla="*/ 38100 w 1174750"/>
                    <a:gd name="connsiteY3" fmla="*/ 1859492 h 1859492"/>
                    <a:gd name="connsiteX0" fmla="*/ 0 w 1174750"/>
                    <a:gd name="connsiteY0" fmla="*/ 94192 h 1859492"/>
                    <a:gd name="connsiteX1" fmla="*/ 1168400 w 1174750"/>
                    <a:gd name="connsiteY1" fmla="*/ 640291 h 1859492"/>
                    <a:gd name="connsiteX2" fmla="*/ 38100 w 1174750"/>
                    <a:gd name="connsiteY2" fmla="*/ 1859492 h 1859492"/>
                    <a:gd name="connsiteX3" fmla="*/ 38100 w 1174750"/>
                    <a:gd name="connsiteY3" fmla="*/ 1859492 h 1859492"/>
                    <a:gd name="connsiteX0" fmla="*/ 0 w 1174750"/>
                    <a:gd name="connsiteY0" fmla="*/ 0 h 1765300"/>
                    <a:gd name="connsiteX1" fmla="*/ 1168400 w 1174750"/>
                    <a:gd name="connsiteY1" fmla="*/ 546099 h 1765300"/>
                    <a:gd name="connsiteX2" fmla="*/ 38100 w 1174750"/>
                    <a:gd name="connsiteY2" fmla="*/ 1765300 h 1765300"/>
                    <a:gd name="connsiteX3" fmla="*/ 38100 w 1174750"/>
                    <a:gd name="connsiteY3" fmla="*/ 1765300 h 1765300"/>
                    <a:gd name="connsiteX0" fmla="*/ 63500 w 1140883"/>
                    <a:gd name="connsiteY0" fmla="*/ 0 h 1752601"/>
                    <a:gd name="connsiteX1" fmla="*/ 1130300 w 1140883"/>
                    <a:gd name="connsiteY1" fmla="*/ 533400 h 1752601"/>
                    <a:gd name="connsiteX2" fmla="*/ 0 w 1140883"/>
                    <a:gd name="connsiteY2" fmla="*/ 1752601 h 1752601"/>
                    <a:gd name="connsiteX3" fmla="*/ 0 w 1140883"/>
                    <a:gd name="connsiteY3" fmla="*/ 1752601 h 1752601"/>
                    <a:gd name="connsiteX0" fmla="*/ 0 w 1145117"/>
                    <a:gd name="connsiteY0" fmla="*/ 0 h 1752601"/>
                    <a:gd name="connsiteX1" fmla="*/ 1143000 w 1145117"/>
                    <a:gd name="connsiteY1" fmla="*/ 533400 h 1752601"/>
                    <a:gd name="connsiteX2" fmla="*/ 12700 w 1145117"/>
                    <a:gd name="connsiteY2" fmla="*/ 1752601 h 1752601"/>
                    <a:gd name="connsiteX3" fmla="*/ 12700 w 1145117"/>
                    <a:gd name="connsiteY3" fmla="*/ 1752601 h 1752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5117" h="1752601">
                      <a:moveTo>
                        <a:pt x="0" y="0"/>
                      </a:moveTo>
                      <a:cubicBezTo>
                        <a:pt x="497416" y="70908"/>
                        <a:pt x="1140883" y="241300"/>
                        <a:pt x="1143000" y="533400"/>
                      </a:cubicBezTo>
                      <a:cubicBezTo>
                        <a:pt x="1145117" y="825500"/>
                        <a:pt x="175683" y="1536701"/>
                        <a:pt x="12700" y="1752601"/>
                      </a:cubicBezTo>
                      <a:lnTo>
                        <a:pt x="12700" y="1752601"/>
                      </a:ln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>
                  <a:off x="1524000" y="6477000"/>
                  <a:ext cx="457200" cy="685800"/>
                </a:xfrm>
                <a:custGeom>
                  <a:avLst/>
                  <a:gdLst>
                    <a:gd name="connsiteX0" fmla="*/ 0 w 1062567"/>
                    <a:gd name="connsiteY0" fmla="*/ 188383 h 1953683"/>
                    <a:gd name="connsiteX1" fmla="*/ 965200 w 1062567"/>
                    <a:gd name="connsiteY1" fmla="*/ 188383 h 1953683"/>
                    <a:gd name="connsiteX2" fmla="*/ 584200 w 1062567"/>
                    <a:gd name="connsiteY2" fmla="*/ 1318683 h 1953683"/>
                    <a:gd name="connsiteX3" fmla="*/ 38100 w 1062567"/>
                    <a:gd name="connsiteY3" fmla="*/ 1953683 h 1953683"/>
                    <a:gd name="connsiteX4" fmla="*/ 38100 w 1062567"/>
                    <a:gd name="connsiteY4" fmla="*/ 1953683 h 1953683"/>
                    <a:gd name="connsiteX0" fmla="*/ 0 w 1113367"/>
                    <a:gd name="connsiteY0" fmla="*/ 94192 h 1859492"/>
                    <a:gd name="connsiteX1" fmla="*/ 1016000 w 1113367"/>
                    <a:gd name="connsiteY1" fmla="*/ 411692 h 1859492"/>
                    <a:gd name="connsiteX2" fmla="*/ 584200 w 1113367"/>
                    <a:gd name="connsiteY2" fmla="*/ 1224492 h 1859492"/>
                    <a:gd name="connsiteX3" fmla="*/ 38100 w 1113367"/>
                    <a:gd name="connsiteY3" fmla="*/ 1859492 h 1859492"/>
                    <a:gd name="connsiteX4" fmla="*/ 38100 w 1113367"/>
                    <a:gd name="connsiteY4" fmla="*/ 1859492 h 1859492"/>
                    <a:gd name="connsiteX0" fmla="*/ 0 w 1016000"/>
                    <a:gd name="connsiteY0" fmla="*/ 94192 h 1859492"/>
                    <a:gd name="connsiteX1" fmla="*/ 1016000 w 1016000"/>
                    <a:gd name="connsiteY1" fmla="*/ 411692 h 1859492"/>
                    <a:gd name="connsiteX2" fmla="*/ 584200 w 1016000"/>
                    <a:gd name="connsiteY2" fmla="*/ 1224492 h 1859492"/>
                    <a:gd name="connsiteX3" fmla="*/ 38100 w 1016000"/>
                    <a:gd name="connsiteY3" fmla="*/ 1859492 h 1859492"/>
                    <a:gd name="connsiteX4" fmla="*/ 38100 w 1016000"/>
                    <a:gd name="connsiteY4" fmla="*/ 1859492 h 1859492"/>
                    <a:gd name="connsiteX0" fmla="*/ 0 w 1016000"/>
                    <a:gd name="connsiteY0" fmla="*/ 94192 h 1859492"/>
                    <a:gd name="connsiteX1" fmla="*/ 1016000 w 1016000"/>
                    <a:gd name="connsiteY1" fmla="*/ 564091 h 1859492"/>
                    <a:gd name="connsiteX2" fmla="*/ 584200 w 1016000"/>
                    <a:gd name="connsiteY2" fmla="*/ 1224492 h 1859492"/>
                    <a:gd name="connsiteX3" fmla="*/ 38100 w 1016000"/>
                    <a:gd name="connsiteY3" fmla="*/ 1859492 h 1859492"/>
                    <a:gd name="connsiteX4" fmla="*/ 38100 w 1016000"/>
                    <a:gd name="connsiteY4" fmla="*/ 1859492 h 1859492"/>
                    <a:gd name="connsiteX0" fmla="*/ 0 w 1022350"/>
                    <a:gd name="connsiteY0" fmla="*/ 94192 h 1859492"/>
                    <a:gd name="connsiteX1" fmla="*/ 1016000 w 1022350"/>
                    <a:gd name="connsiteY1" fmla="*/ 564091 h 1859492"/>
                    <a:gd name="connsiteX2" fmla="*/ 38100 w 1022350"/>
                    <a:gd name="connsiteY2" fmla="*/ 1859492 h 1859492"/>
                    <a:gd name="connsiteX3" fmla="*/ 38100 w 1022350"/>
                    <a:gd name="connsiteY3" fmla="*/ 1859492 h 1859492"/>
                    <a:gd name="connsiteX0" fmla="*/ 0 w 869950"/>
                    <a:gd name="connsiteY0" fmla="*/ 94192 h 1859492"/>
                    <a:gd name="connsiteX1" fmla="*/ 863600 w 869950"/>
                    <a:gd name="connsiteY1" fmla="*/ 640291 h 1859492"/>
                    <a:gd name="connsiteX2" fmla="*/ 38100 w 869950"/>
                    <a:gd name="connsiteY2" fmla="*/ 1859492 h 1859492"/>
                    <a:gd name="connsiteX3" fmla="*/ 38100 w 869950"/>
                    <a:gd name="connsiteY3" fmla="*/ 1859492 h 1859492"/>
                    <a:gd name="connsiteX0" fmla="*/ 0 w 1174750"/>
                    <a:gd name="connsiteY0" fmla="*/ 94192 h 1859492"/>
                    <a:gd name="connsiteX1" fmla="*/ 1168400 w 1174750"/>
                    <a:gd name="connsiteY1" fmla="*/ 640291 h 1859492"/>
                    <a:gd name="connsiteX2" fmla="*/ 38100 w 1174750"/>
                    <a:gd name="connsiteY2" fmla="*/ 1859492 h 1859492"/>
                    <a:gd name="connsiteX3" fmla="*/ 38100 w 1174750"/>
                    <a:gd name="connsiteY3" fmla="*/ 1859492 h 1859492"/>
                    <a:gd name="connsiteX0" fmla="*/ 0 w 1174750"/>
                    <a:gd name="connsiteY0" fmla="*/ 94192 h 1859492"/>
                    <a:gd name="connsiteX1" fmla="*/ 1168400 w 1174750"/>
                    <a:gd name="connsiteY1" fmla="*/ 640291 h 1859492"/>
                    <a:gd name="connsiteX2" fmla="*/ 38100 w 1174750"/>
                    <a:gd name="connsiteY2" fmla="*/ 1859492 h 1859492"/>
                    <a:gd name="connsiteX3" fmla="*/ 38100 w 1174750"/>
                    <a:gd name="connsiteY3" fmla="*/ 1859492 h 1859492"/>
                    <a:gd name="connsiteX0" fmla="*/ 0 w 1174750"/>
                    <a:gd name="connsiteY0" fmla="*/ 0 h 1765300"/>
                    <a:gd name="connsiteX1" fmla="*/ 1168400 w 1174750"/>
                    <a:gd name="connsiteY1" fmla="*/ 546099 h 1765300"/>
                    <a:gd name="connsiteX2" fmla="*/ 38100 w 1174750"/>
                    <a:gd name="connsiteY2" fmla="*/ 1765300 h 1765300"/>
                    <a:gd name="connsiteX3" fmla="*/ 38100 w 1174750"/>
                    <a:gd name="connsiteY3" fmla="*/ 1765300 h 1765300"/>
                    <a:gd name="connsiteX0" fmla="*/ 63500 w 1140883"/>
                    <a:gd name="connsiteY0" fmla="*/ 0 h 1752601"/>
                    <a:gd name="connsiteX1" fmla="*/ 1130300 w 1140883"/>
                    <a:gd name="connsiteY1" fmla="*/ 533400 h 1752601"/>
                    <a:gd name="connsiteX2" fmla="*/ 0 w 1140883"/>
                    <a:gd name="connsiteY2" fmla="*/ 1752601 h 1752601"/>
                    <a:gd name="connsiteX3" fmla="*/ 0 w 1140883"/>
                    <a:gd name="connsiteY3" fmla="*/ 1752601 h 1752601"/>
                    <a:gd name="connsiteX0" fmla="*/ 0 w 1145117"/>
                    <a:gd name="connsiteY0" fmla="*/ 0 h 1752601"/>
                    <a:gd name="connsiteX1" fmla="*/ 1143000 w 1145117"/>
                    <a:gd name="connsiteY1" fmla="*/ 533400 h 1752601"/>
                    <a:gd name="connsiteX2" fmla="*/ 12700 w 1145117"/>
                    <a:gd name="connsiteY2" fmla="*/ 1752601 h 1752601"/>
                    <a:gd name="connsiteX3" fmla="*/ 12700 w 1145117"/>
                    <a:gd name="connsiteY3" fmla="*/ 1752601 h 1752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5117" h="1752601">
                      <a:moveTo>
                        <a:pt x="0" y="0"/>
                      </a:moveTo>
                      <a:cubicBezTo>
                        <a:pt x="497416" y="70908"/>
                        <a:pt x="1140883" y="241300"/>
                        <a:pt x="1143000" y="533400"/>
                      </a:cubicBezTo>
                      <a:cubicBezTo>
                        <a:pt x="1145117" y="825500"/>
                        <a:pt x="175683" y="1536701"/>
                        <a:pt x="12700" y="1752601"/>
                      </a:cubicBezTo>
                      <a:lnTo>
                        <a:pt x="12700" y="1752601"/>
                      </a:lnTo>
                    </a:path>
                  </a:pathLst>
                </a:custGeom>
                <a:blipFill dpi="0" rotWithShape="1">
                  <a:blip r:embed="rId5" cstate="print">
                    <a:alphaModFix amt="34000"/>
                  </a:blip>
                  <a:srcRect/>
                  <a:tile tx="0" ty="0" sx="100000" sy="100000" flip="none" algn="tl"/>
                </a:blip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17" name="TextBox 216"/>
            <p:cNvSpPr txBox="1"/>
            <p:nvPr/>
          </p:nvSpPr>
          <p:spPr>
            <a:xfrm>
              <a:off x="4648200" y="5410200"/>
              <a:ext cx="20938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Noisy Picture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322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Encode </a:t>
            </a:r>
            <a:r>
              <a:rPr lang="en-US" b="1" dirty="0" smtClean="0"/>
              <a:t>Probabilistic Structure</a:t>
            </a:r>
            <a:endParaRPr lang="en-US" b="1" dirty="0"/>
          </a:p>
        </p:txBody>
      </p:sp>
      <p:grpSp>
        <p:nvGrpSpPr>
          <p:cNvPr id="223" name="Group 222"/>
          <p:cNvGrpSpPr/>
          <p:nvPr/>
        </p:nvGrpSpPr>
        <p:grpSpPr>
          <a:xfrm>
            <a:off x="4267203" y="2198132"/>
            <a:ext cx="2209800" cy="2667000"/>
            <a:chOff x="4267203" y="2198132"/>
            <a:chExt cx="2209800" cy="2667000"/>
          </a:xfrm>
        </p:grpSpPr>
        <p:sp>
          <p:nvSpPr>
            <p:cNvPr id="50" name="Rectangle 49"/>
            <p:cNvSpPr/>
            <p:nvPr/>
          </p:nvSpPr>
          <p:spPr bwMode="auto">
            <a:xfrm>
              <a:off x="4267203" y="2655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648203" y="2655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029203" y="2655332"/>
              <a:ext cx="304800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5410203" y="2655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5791203" y="2655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6172203" y="2655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4267203" y="3036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4648203" y="3036332"/>
              <a:ext cx="304800" cy="3048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5029203" y="3036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5410203" y="3036332"/>
              <a:ext cx="304800" cy="304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5791203" y="3036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172203" y="3036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4267203" y="3417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4648203" y="3417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5029203" y="3417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410203" y="3417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5791203" y="3417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6172203" y="3417332"/>
              <a:ext cx="304800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4267203" y="3798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4648203" y="3798332"/>
              <a:ext cx="304800" cy="3048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5029203" y="3798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5410203" y="3798332"/>
              <a:ext cx="304800" cy="304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5791203" y="3798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6172203" y="3798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4267203" y="4179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648203" y="4179332"/>
              <a:ext cx="304800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5029203" y="4179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410203" y="4179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5791203" y="4179332"/>
              <a:ext cx="304800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6172203" y="4179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4267203" y="4560332"/>
              <a:ext cx="304800" cy="304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4648203" y="4560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5029203" y="4560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5410203" y="4560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5791203" y="4560332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6172203" y="4560332"/>
              <a:ext cx="304800" cy="304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4648203" y="2198132"/>
              <a:ext cx="1274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Noisy Pixels</a:t>
              </a: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1447800" y="1905000"/>
            <a:ext cx="1802545" cy="2275820"/>
            <a:chOff x="1447800" y="1905000"/>
            <a:chExt cx="1802545" cy="2275820"/>
          </a:xfrm>
        </p:grpSpPr>
        <p:grpSp>
          <p:nvGrpSpPr>
            <p:cNvPr id="178" name="Group 177"/>
            <p:cNvGrpSpPr/>
            <p:nvPr/>
          </p:nvGrpSpPr>
          <p:grpSpPr>
            <a:xfrm>
              <a:off x="1447800" y="1905000"/>
              <a:ext cx="1752600" cy="1752601"/>
              <a:chOff x="1676400" y="1676400"/>
              <a:chExt cx="1752600" cy="1752601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1676400" y="1676400"/>
                <a:ext cx="1752600" cy="17526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" name="Freeform 174"/>
              <p:cNvSpPr/>
              <p:nvPr/>
            </p:nvSpPr>
            <p:spPr>
              <a:xfrm>
                <a:off x="1676400" y="1676400"/>
                <a:ext cx="1145117" cy="1752601"/>
              </a:xfrm>
              <a:custGeom>
                <a:avLst/>
                <a:gdLst>
                  <a:gd name="connsiteX0" fmla="*/ 0 w 1062567"/>
                  <a:gd name="connsiteY0" fmla="*/ 188383 h 1953683"/>
                  <a:gd name="connsiteX1" fmla="*/ 965200 w 1062567"/>
                  <a:gd name="connsiteY1" fmla="*/ 188383 h 1953683"/>
                  <a:gd name="connsiteX2" fmla="*/ 584200 w 1062567"/>
                  <a:gd name="connsiteY2" fmla="*/ 1318683 h 1953683"/>
                  <a:gd name="connsiteX3" fmla="*/ 38100 w 1062567"/>
                  <a:gd name="connsiteY3" fmla="*/ 1953683 h 1953683"/>
                  <a:gd name="connsiteX4" fmla="*/ 38100 w 1062567"/>
                  <a:gd name="connsiteY4" fmla="*/ 1953683 h 1953683"/>
                  <a:gd name="connsiteX0" fmla="*/ 0 w 1113367"/>
                  <a:gd name="connsiteY0" fmla="*/ 94192 h 1859492"/>
                  <a:gd name="connsiteX1" fmla="*/ 1016000 w 1113367"/>
                  <a:gd name="connsiteY1" fmla="*/ 411692 h 1859492"/>
                  <a:gd name="connsiteX2" fmla="*/ 584200 w 1113367"/>
                  <a:gd name="connsiteY2" fmla="*/ 1224492 h 1859492"/>
                  <a:gd name="connsiteX3" fmla="*/ 38100 w 1113367"/>
                  <a:gd name="connsiteY3" fmla="*/ 1859492 h 1859492"/>
                  <a:gd name="connsiteX4" fmla="*/ 38100 w 1113367"/>
                  <a:gd name="connsiteY4" fmla="*/ 1859492 h 1859492"/>
                  <a:gd name="connsiteX0" fmla="*/ 0 w 1016000"/>
                  <a:gd name="connsiteY0" fmla="*/ 94192 h 1859492"/>
                  <a:gd name="connsiteX1" fmla="*/ 1016000 w 1016000"/>
                  <a:gd name="connsiteY1" fmla="*/ 411692 h 1859492"/>
                  <a:gd name="connsiteX2" fmla="*/ 584200 w 1016000"/>
                  <a:gd name="connsiteY2" fmla="*/ 1224492 h 1859492"/>
                  <a:gd name="connsiteX3" fmla="*/ 38100 w 1016000"/>
                  <a:gd name="connsiteY3" fmla="*/ 1859492 h 1859492"/>
                  <a:gd name="connsiteX4" fmla="*/ 38100 w 1016000"/>
                  <a:gd name="connsiteY4" fmla="*/ 1859492 h 1859492"/>
                  <a:gd name="connsiteX0" fmla="*/ 0 w 1016000"/>
                  <a:gd name="connsiteY0" fmla="*/ 94192 h 1859492"/>
                  <a:gd name="connsiteX1" fmla="*/ 1016000 w 1016000"/>
                  <a:gd name="connsiteY1" fmla="*/ 564091 h 1859492"/>
                  <a:gd name="connsiteX2" fmla="*/ 584200 w 1016000"/>
                  <a:gd name="connsiteY2" fmla="*/ 1224492 h 1859492"/>
                  <a:gd name="connsiteX3" fmla="*/ 38100 w 1016000"/>
                  <a:gd name="connsiteY3" fmla="*/ 1859492 h 1859492"/>
                  <a:gd name="connsiteX4" fmla="*/ 38100 w 1016000"/>
                  <a:gd name="connsiteY4" fmla="*/ 1859492 h 1859492"/>
                  <a:gd name="connsiteX0" fmla="*/ 0 w 1022350"/>
                  <a:gd name="connsiteY0" fmla="*/ 94192 h 1859492"/>
                  <a:gd name="connsiteX1" fmla="*/ 1016000 w 1022350"/>
                  <a:gd name="connsiteY1" fmla="*/ 564091 h 1859492"/>
                  <a:gd name="connsiteX2" fmla="*/ 38100 w 1022350"/>
                  <a:gd name="connsiteY2" fmla="*/ 1859492 h 1859492"/>
                  <a:gd name="connsiteX3" fmla="*/ 38100 w 1022350"/>
                  <a:gd name="connsiteY3" fmla="*/ 1859492 h 1859492"/>
                  <a:gd name="connsiteX0" fmla="*/ 0 w 869950"/>
                  <a:gd name="connsiteY0" fmla="*/ 94192 h 1859492"/>
                  <a:gd name="connsiteX1" fmla="*/ 863600 w 869950"/>
                  <a:gd name="connsiteY1" fmla="*/ 640291 h 1859492"/>
                  <a:gd name="connsiteX2" fmla="*/ 38100 w 869950"/>
                  <a:gd name="connsiteY2" fmla="*/ 1859492 h 1859492"/>
                  <a:gd name="connsiteX3" fmla="*/ 38100 w 869950"/>
                  <a:gd name="connsiteY3" fmla="*/ 1859492 h 1859492"/>
                  <a:gd name="connsiteX0" fmla="*/ 0 w 1174750"/>
                  <a:gd name="connsiteY0" fmla="*/ 94192 h 1859492"/>
                  <a:gd name="connsiteX1" fmla="*/ 1168400 w 1174750"/>
                  <a:gd name="connsiteY1" fmla="*/ 640291 h 1859492"/>
                  <a:gd name="connsiteX2" fmla="*/ 38100 w 1174750"/>
                  <a:gd name="connsiteY2" fmla="*/ 1859492 h 1859492"/>
                  <a:gd name="connsiteX3" fmla="*/ 38100 w 1174750"/>
                  <a:gd name="connsiteY3" fmla="*/ 1859492 h 1859492"/>
                  <a:gd name="connsiteX0" fmla="*/ 0 w 1174750"/>
                  <a:gd name="connsiteY0" fmla="*/ 94192 h 1859492"/>
                  <a:gd name="connsiteX1" fmla="*/ 1168400 w 1174750"/>
                  <a:gd name="connsiteY1" fmla="*/ 640291 h 1859492"/>
                  <a:gd name="connsiteX2" fmla="*/ 38100 w 1174750"/>
                  <a:gd name="connsiteY2" fmla="*/ 1859492 h 1859492"/>
                  <a:gd name="connsiteX3" fmla="*/ 38100 w 1174750"/>
                  <a:gd name="connsiteY3" fmla="*/ 1859492 h 1859492"/>
                  <a:gd name="connsiteX0" fmla="*/ 0 w 1174750"/>
                  <a:gd name="connsiteY0" fmla="*/ 0 h 1765300"/>
                  <a:gd name="connsiteX1" fmla="*/ 1168400 w 1174750"/>
                  <a:gd name="connsiteY1" fmla="*/ 546099 h 1765300"/>
                  <a:gd name="connsiteX2" fmla="*/ 38100 w 1174750"/>
                  <a:gd name="connsiteY2" fmla="*/ 1765300 h 1765300"/>
                  <a:gd name="connsiteX3" fmla="*/ 38100 w 1174750"/>
                  <a:gd name="connsiteY3" fmla="*/ 1765300 h 1765300"/>
                  <a:gd name="connsiteX0" fmla="*/ 63500 w 1140883"/>
                  <a:gd name="connsiteY0" fmla="*/ 0 h 1752601"/>
                  <a:gd name="connsiteX1" fmla="*/ 1130300 w 1140883"/>
                  <a:gd name="connsiteY1" fmla="*/ 533400 h 1752601"/>
                  <a:gd name="connsiteX2" fmla="*/ 0 w 1140883"/>
                  <a:gd name="connsiteY2" fmla="*/ 1752601 h 1752601"/>
                  <a:gd name="connsiteX3" fmla="*/ 0 w 1140883"/>
                  <a:gd name="connsiteY3" fmla="*/ 1752601 h 1752601"/>
                  <a:gd name="connsiteX0" fmla="*/ 0 w 1145117"/>
                  <a:gd name="connsiteY0" fmla="*/ 0 h 1752601"/>
                  <a:gd name="connsiteX1" fmla="*/ 1143000 w 1145117"/>
                  <a:gd name="connsiteY1" fmla="*/ 533400 h 1752601"/>
                  <a:gd name="connsiteX2" fmla="*/ 12700 w 1145117"/>
                  <a:gd name="connsiteY2" fmla="*/ 1752601 h 1752601"/>
                  <a:gd name="connsiteX3" fmla="*/ 12700 w 1145117"/>
                  <a:gd name="connsiteY3" fmla="*/ 1752601 h 1752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5117" h="1752601">
                    <a:moveTo>
                      <a:pt x="0" y="0"/>
                    </a:moveTo>
                    <a:cubicBezTo>
                      <a:pt x="497416" y="70908"/>
                      <a:pt x="1140883" y="241300"/>
                      <a:pt x="1143000" y="533400"/>
                    </a:cubicBezTo>
                    <a:cubicBezTo>
                      <a:pt x="1145117" y="825500"/>
                      <a:pt x="175683" y="1536701"/>
                      <a:pt x="12700" y="1752601"/>
                    </a:cubicBezTo>
                    <a:lnTo>
                      <a:pt x="12700" y="1752601"/>
                    </a:lnTo>
                  </a:path>
                </a:pathLst>
              </a:cu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4" name="TextBox 213"/>
            <p:cNvSpPr txBox="1"/>
            <p:nvPr/>
          </p:nvSpPr>
          <p:spPr>
            <a:xfrm>
              <a:off x="1447800" y="3657600"/>
              <a:ext cx="18025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True Image</a:t>
              </a:r>
            </a:p>
          </p:txBody>
        </p:sp>
      </p:grp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8" name="Cube 87"/>
          <p:cNvSpPr/>
          <p:nvPr/>
        </p:nvSpPr>
        <p:spPr>
          <a:xfrm>
            <a:off x="425450" y="81722"/>
            <a:ext cx="8534400" cy="914400"/>
          </a:xfrm>
          <a:prstGeom prst="cube">
            <a:avLst>
              <a:gd name="adj" fmla="val 4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Probabilistic Graphical Models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98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57"/>
    </mc:Choice>
    <mc:Fallback xmlns="">
      <p:transition xmlns:p14="http://schemas.microsoft.com/office/powerpoint/2010/main" spd="slow" advTm="188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Box 347"/>
          <p:cNvSpPr txBox="1"/>
          <p:nvPr/>
        </p:nvSpPr>
        <p:spPr>
          <a:xfrm>
            <a:off x="4408220" y="6182380"/>
            <a:ext cx="1078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Graph</a:t>
            </a:r>
          </a:p>
        </p:txBody>
      </p:sp>
      <p:grpSp>
        <p:nvGrpSpPr>
          <p:cNvPr id="3" name="Group 275"/>
          <p:cNvGrpSpPr/>
          <p:nvPr/>
        </p:nvGrpSpPr>
        <p:grpSpPr>
          <a:xfrm>
            <a:off x="4800600" y="293132"/>
            <a:ext cx="3733800" cy="4179332"/>
            <a:chOff x="3886200" y="1688068"/>
            <a:chExt cx="3733800" cy="4179332"/>
          </a:xfrm>
        </p:grpSpPr>
        <p:grpSp>
          <p:nvGrpSpPr>
            <p:cNvPr id="5" name="Group 165"/>
            <p:cNvGrpSpPr/>
            <p:nvPr/>
          </p:nvGrpSpPr>
          <p:grpSpPr>
            <a:xfrm>
              <a:off x="3886200" y="2133600"/>
              <a:ext cx="3733800" cy="3733800"/>
              <a:chOff x="3962400" y="2133600"/>
              <a:chExt cx="3733800" cy="3733800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3962400" y="21336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4648200" y="21336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>
                <a:off x="5334000" y="2133600"/>
                <a:ext cx="304800" cy="3048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6019800" y="2133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6705600" y="2133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7391400" y="2133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3962400" y="28194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4648200" y="2819400"/>
                <a:ext cx="304800" cy="3048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5334000" y="28194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6019800" y="2819400"/>
                <a:ext cx="304800" cy="3048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 bwMode="auto">
              <a:xfrm>
                <a:off x="6705600" y="28194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7391400" y="28194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3962400" y="35052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4648200" y="35052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5334000" y="35052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6019800" y="35052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6705600" y="35052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7391400" y="3505200"/>
                <a:ext cx="304800" cy="3048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3962400" y="41910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4648200" y="4191000"/>
                <a:ext cx="304800" cy="3048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5334000" y="41910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6019800" y="4191000"/>
                <a:ext cx="304800" cy="3048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6705600" y="4191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7391400" y="4191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 bwMode="auto">
              <a:xfrm>
                <a:off x="3962400" y="48768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 bwMode="auto">
              <a:xfrm>
                <a:off x="4648200" y="48768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auto">
              <a:xfrm>
                <a:off x="5334000" y="4876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 bwMode="auto">
              <a:xfrm>
                <a:off x="6019800" y="4876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6705600" y="4876800"/>
                <a:ext cx="304800" cy="3048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7391400" y="4876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3962400" y="5562600"/>
                <a:ext cx="304800" cy="3048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4648200" y="5562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 bwMode="auto">
              <a:xfrm>
                <a:off x="5334000" y="5562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6019800" y="5562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 bwMode="auto">
              <a:xfrm>
                <a:off x="6705600" y="5562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 bwMode="auto">
              <a:xfrm>
                <a:off x="7391400" y="5562600"/>
                <a:ext cx="304800" cy="3048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4267200" y="1688068"/>
              <a:ext cx="3042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Observed Random Variables</a:t>
              </a:r>
            </a:p>
          </p:txBody>
        </p:sp>
      </p:grpSp>
      <p:grpSp>
        <p:nvGrpSpPr>
          <p:cNvPr id="6" name="Group 321"/>
          <p:cNvGrpSpPr/>
          <p:nvPr/>
        </p:nvGrpSpPr>
        <p:grpSpPr>
          <a:xfrm>
            <a:off x="5295900" y="1233964"/>
            <a:ext cx="3429000" cy="3429000"/>
            <a:chOff x="4381500" y="2857500"/>
            <a:chExt cx="3429000" cy="3429000"/>
          </a:xfrm>
        </p:grpSpPr>
        <p:cxnSp>
          <p:nvCxnSpPr>
            <p:cNvPr id="298" name="Straight Connector 297"/>
            <p:cNvCxnSpPr>
              <a:stCxn id="171" idx="6"/>
              <a:endCxn id="183" idx="2"/>
            </p:cNvCxnSpPr>
            <p:nvPr/>
          </p:nvCxnSpPr>
          <p:spPr bwMode="auto">
            <a:xfrm>
              <a:off x="4495800" y="28575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>
              <a:stCxn id="189" idx="6"/>
              <a:endCxn id="201" idx="2"/>
            </p:cNvCxnSpPr>
            <p:nvPr/>
          </p:nvCxnSpPr>
          <p:spPr bwMode="auto">
            <a:xfrm>
              <a:off x="4495800" y="35433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>
              <a:stCxn id="207" idx="6"/>
              <a:endCxn id="219" idx="2"/>
            </p:cNvCxnSpPr>
            <p:nvPr/>
          </p:nvCxnSpPr>
          <p:spPr bwMode="auto">
            <a:xfrm>
              <a:off x="4495800" y="42291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>
              <a:stCxn id="225" idx="6"/>
              <a:endCxn id="237" idx="2"/>
            </p:cNvCxnSpPr>
            <p:nvPr/>
          </p:nvCxnSpPr>
          <p:spPr bwMode="auto">
            <a:xfrm>
              <a:off x="4495800" y="49149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>
              <a:stCxn id="243" idx="6"/>
              <a:endCxn id="255" idx="2"/>
            </p:cNvCxnSpPr>
            <p:nvPr/>
          </p:nvCxnSpPr>
          <p:spPr bwMode="auto">
            <a:xfrm>
              <a:off x="4495800" y="56007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>
              <a:stCxn id="261" idx="6"/>
              <a:endCxn id="273" idx="2"/>
            </p:cNvCxnSpPr>
            <p:nvPr/>
          </p:nvCxnSpPr>
          <p:spPr bwMode="auto">
            <a:xfrm>
              <a:off x="4495800" y="62865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>
              <a:stCxn id="171" idx="4"/>
              <a:endCxn id="261" idx="0"/>
            </p:cNvCxnSpPr>
            <p:nvPr/>
          </p:nvCxnSpPr>
          <p:spPr bwMode="auto">
            <a:xfrm rot="5400000">
              <a:off x="2781300" y="45720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stCxn id="126" idx="4"/>
              <a:endCxn id="258" idx="0"/>
            </p:cNvCxnSpPr>
            <p:nvPr/>
          </p:nvCxnSpPr>
          <p:spPr bwMode="auto">
            <a:xfrm rot="5400000">
              <a:off x="3467100" y="45720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>
              <a:stCxn id="174" idx="4"/>
              <a:endCxn id="264" idx="0"/>
            </p:cNvCxnSpPr>
            <p:nvPr/>
          </p:nvCxnSpPr>
          <p:spPr bwMode="auto">
            <a:xfrm rot="5400000">
              <a:off x="4152900" y="45720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>
              <a:stCxn id="177" idx="4"/>
              <a:endCxn id="267" idx="0"/>
            </p:cNvCxnSpPr>
            <p:nvPr/>
          </p:nvCxnSpPr>
          <p:spPr bwMode="auto">
            <a:xfrm rot="5400000">
              <a:off x="4838700" y="45720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180" idx="4"/>
              <a:endCxn id="270" idx="0"/>
            </p:cNvCxnSpPr>
            <p:nvPr/>
          </p:nvCxnSpPr>
          <p:spPr bwMode="auto">
            <a:xfrm rot="5400000">
              <a:off x="5524500" y="45720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stCxn id="183" idx="4"/>
              <a:endCxn id="273" idx="0"/>
            </p:cNvCxnSpPr>
            <p:nvPr/>
          </p:nvCxnSpPr>
          <p:spPr bwMode="auto">
            <a:xfrm rot="5400000">
              <a:off x="6210300" y="4572000"/>
              <a:ext cx="32004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397"/>
          <p:cNvGrpSpPr/>
          <p:nvPr/>
        </p:nvGrpSpPr>
        <p:grpSpPr>
          <a:xfrm>
            <a:off x="4953000" y="880922"/>
            <a:ext cx="3691078" cy="3691078"/>
            <a:chOff x="4953000" y="891064"/>
            <a:chExt cx="3691078" cy="3691078"/>
          </a:xfrm>
        </p:grpSpPr>
        <p:cxnSp>
          <p:nvCxnSpPr>
            <p:cNvPr id="164" name="Straight Connector 163"/>
            <p:cNvCxnSpPr>
              <a:endCxn id="126" idx="1"/>
            </p:cNvCxnSpPr>
            <p:nvPr/>
          </p:nvCxnSpPr>
          <p:spPr bwMode="auto">
            <a:xfrm rot="16200000" flipH="1">
              <a:off x="5638800" y="891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endCxn id="171" idx="1"/>
            </p:cNvCxnSpPr>
            <p:nvPr/>
          </p:nvCxnSpPr>
          <p:spPr bwMode="auto">
            <a:xfrm rot="16200000" flipH="1">
              <a:off x="4953000" y="891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endCxn id="174" idx="1"/>
            </p:cNvCxnSpPr>
            <p:nvPr/>
          </p:nvCxnSpPr>
          <p:spPr bwMode="auto">
            <a:xfrm rot="16200000" flipH="1">
              <a:off x="6324600" y="891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endCxn id="177" idx="1"/>
            </p:cNvCxnSpPr>
            <p:nvPr/>
          </p:nvCxnSpPr>
          <p:spPr bwMode="auto">
            <a:xfrm rot="16200000" flipH="1">
              <a:off x="7010400" y="891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endCxn id="180" idx="1"/>
            </p:cNvCxnSpPr>
            <p:nvPr/>
          </p:nvCxnSpPr>
          <p:spPr bwMode="auto">
            <a:xfrm rot="16200000" flipH="1">
              <a:off x="7696200" y="891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endCxn id="183" idx="1"/>
            </p:cNvCxnSpPr>
            <p:nvPr/>
          </p:nvCxnSpPr>
          <p:spPr bwMode="auto">
            <a:xfrm rot="16200000" flipH="1">
              <a:off x="8382000" y="891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endCxn id="186" idx="1"/>
            </p:cNvCxnSpPr>
            <p:nvPr/>
          </p:nvCxnSpPr>
          <p:spPr bwMode="auto">
            <a:xfrm rot="16200000" flipH="1">
              <a:off x="5638800" y="15768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endCxn id="189" idx="1"/>
            </p:cNvCxnSpPr>
            <p:nvPr/>
          </p:nvCxnSpPr>
          <p:spPr bwMode="auto">
            <a:xfrm rot="16200000" flipH="1">
              <a:off x="4953000" y="15768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endCxn id="192" idx="1"/>
            </p:cNvCxnSpPr>
            <p:nvPr/>
          </p:nvCxnSpPr>
          <p:spPr bwMode="auto">
            <a:xfrm rot="16200000" flipH="1">
              <a:off x="6324600" y="15768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endCxn id="195" idx="1"/>
            </p:cNvCxnSpPr>
            <p:nvPr/>
          </p:nvCxnSpPr>
          <p:spPr bwMode="auto">
            <a:xfrm rot="16200000" flipH="1">
              <a:off x="7010400" y="15768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endCxn id="198" idx="1"/>
            </p:cNvCxnSpPr>
            <p:nvPr/>
          </p:nvCxnSpPr>
          <p:spPr bwMode="auto">
            <a:xfrm rot="16200000" flipH="1">
              <a:off x="7696200" y="15768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>
              <a:endCxn id="201" idx="1"/>
            </p:cNvCxnSpPr>
            <p:nvPr/>
          </p:nvCxnSpPr>
          <p:spPr bwMode="auto">
            <a:xfrm rot="16200000" flipH="1">
              <a:off x="8382000" y="15768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endCxn id="204" idx="1"/>
            </p:cNvCxnSpPr>
            <p:nvPr/>
          </p:nvCxnSpPr>
          <p:spPr bwMode="auto">
            <a:xfrm rot="16200000" flipH="1">
              <a:off x="5638800" y="22626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endCxn id="207" idx="1"/>
            </p:cNvCxnSpPr>
            <p:nvPr/>
          </p:nvCxnSpPr>
          <p:spPr bwMode="auto">
            <a:xfrm rot="16200000" flipH="1">
              <a:off x="4953000" y="22626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>
              <a:endCxn id="210" idx="1"/>
            </p:cNvCxnSpPr>
            <p:nvPr/>
          </p:nvCxnSpPr>
          <p:spPr bwMode="auto">
            <a:xfrm rot="16200000" flipH="1">
              <a:off x="6324600" y="22626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>
              <a:endCxn id="213" idx="1"/>
            </p:cNvCxnSpPr>
            <p:nvPr/>
          </p:nvCxnSpPr>
          <p:spPr bwMode="auto">
            <a:xfrm rot="16200000" flipH="1">
              <a:off x="7010400" y="22626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>
              <a:endCxn id="216" idx="1"/>
            </p:cNvCxnSpPr>
            <p:nvPr/>
          </p:nvCxnSpPr>
          <p:spPr bwMode="auto">
            <a:xfrm rot="16200000" flipH="1">
              <a:off x="7696200" y="22626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endCxn id="219" idx="1"/>
            </p:cNvCxnSpPr>
            <p:nvPr/>
          </p:nvCxnSpPr>
          <p:spPr bwMode="auto">
            <a:xfrm rot="16200000" flipH="1">
              <a:off x="8382000" y="22626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>
              <a:endCxn id="222" idx="1"/>
            </p:cNvCxnSpPr>
            <p:nvPr/>
          </p:nvCxnSpPr>
          <p:spPr bwMode="auto">
            <a:xfrm rot="16200000" flipH="1">
              <a:off x="5638800" y="29484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>
              <a:endCxn id="225" idx="1"/>
            </p:cNvCxnSpPr>
            <p:nvPr/>
          </p:nvCxnSpPr>
          <p:spPr bwMode="auto">
            <a:xfrm rot="16200000" flipH="1">
              <a:off x="4953000" y="29484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>
              <a:endCxn id="228" idx="1"/>
            </p:cNvCxnSpPr>
            <p:nvPr/>
          </p:nvCxnSpPr>
          <p:spPr bwMode="auto">
            <a:xfrm rot="16200000" flipH="1">
              <a:off x="6324600" y="29484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endCxn id="231" idx="1"/>
            </p:cNvCxnSpPr>
            <p:nvPr/>
          </p:nvCxnSpPr>
          <p:spPr bwMode="auto">
            <a:xfrm rot="16200000" flipH="1">
              <a:off x="7010400" y="29484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endCxn id="234" idx="1"/>
            </p:cNvCxnSpPr>
            <p:nvPr/>
          </p:nvCxnSpPr>
          <p:spPr bwMode="auto">
            <a:xfrm rot="16200000" flipH="1">
              <a:off x="7696200" y="29484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endCxn id="237" idx="1"/>
            </p:cNvCxnSpPr>
            <p:nvPr/>
          </p:nvCxnSpPr>
          <p:spPr bwMode="auto">
            <a:xfrm rot="16200000" flipH="1">
              <a:off x="8382000" y="29484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endCxn id="240" idx="1"/>
            </p:cNvCxnSpPr>
            <p:nvPr/>
          </p:nvCxnSpPr>
          <p:spPr bwMode="auto">
            <a:xfrm rot="16200000" flipH="1">
              <a:off x="5638800" y="36342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>
              <a:endCxn id="243" idx="1"/>
            </p:cNvCxnSpPr>
            <p:nvPr/>
          </p:nvCxnSpPr>
          <p:spPr bwMode="auto">
            <a:xfrm rot="16200000" flipH="1">
              <a:off x="4953000" y="36342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endCxn id="246" idx="1"/>
            </p:cNvCxnSpPr>
            <p:nvPr/>
          </p:nvCxnSpPr>
          <p:spPr bwMode="auto">
            <a:xfrm rot="16200000" flipH="1">
              <a:off x="6324600" y="36342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endCxn id="249" idx="1"/>
            </p:cNvCxnSpPr>
            <p:nvPr/>
          </p:nvCxnSpPr>
          <p:spPr bwMode="auto">
            <a:xfrm rot="16200000" flipH="1">
              <a:off x="7010400" y="36342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endCxn id="252" idx="1"/>
            </p:cNvCxnSpPr>
            <p:nvPr/>
          </p:nvCxnSpPr>
          <p:spPr bwMode="auto">
            <a:xfrm rot="16200000" flipH="1">
              <a:off x="7696200" y="36342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endCxn id="255" idx="1"/>
            </p:cNvCxnSpPr>
            <p:nvPr/>
          </p:nvCxnSpPr>
          <p:spPr bwMode="auto">
            <a:xfrm rot="16200000" flipH="1">
              <a:off x="8382000" y="36342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endCxn id="258" idx="1"/>
            </p:cNvCxnSpPr>
            <p:nvPr/>
          </p:nvCxnSpPr>
          <p:spPr bwMode="auto">
            <a:xfrm rot="16200000" flipH="1">
              <a:off x="5638800" y="4320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endCxn id="261" idx="1"/>
            </p:cNvCxnSpPr>
            <p:nvPr/>
          </p:nvCxnSpPr>
          <p:spPr bwMode="auto">
            <a:xfrm rot="16200000" flipH="1">
              <a:off x="4953000" y="4320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endCxn id="264" idx="1"/>
            </p:cNvCxnSpPr>
            <p:nvPr/>
          </p:nvCxnSpPr>
          <p:spPr bwMode="auto">
            <a:xfrm rot="16200000" flipH="1">
              <a:off x="6324600" y="4320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endCxn id="267" idx="1"/>
            </p:cNvCxnSpPr>
            <p:nvPr/>
          </p:nvCxnSpPr>
          <p:spPr bwMode="auto">
            <a:xfrm rot="16200000" flipH="1">
              <a:off x="7010400" y="4320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endCxn id="270" idx="1"/>
            </p:cNvCxnSpPr>
            <p:nvPr/>
          </p:nvCxnSpPr>
          <p:spPr bwMode="auto">
            <a:xfrm rot="16200000" flipH="1">
              <a:off x="7696200" y="4320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endCxn id="273" idx="1"/>
            </p:cNvCxnSpPr>
            <p:nvPr/>
          </p:nvCxnSpPr>
          <p:spPr bwMode="auto">
            <a:xfrm rot="16200000" flipH="1">
              <a:off x="8382000" y="4320064"/>
              <a:ext cx="262078" cy="26207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398"/>
          <p:cNvGrpSpPr/>
          <p:nvPr/>
        </p:nvGrpSpPr>
        <p:grpSpPr>
          <a:xfrm>
            <a:off x="5181600" y="1119664"/>
            <a:ext cx="3657600" cy="3657600"/>
            <a:chOff x="4190997" y="2502932"/>
            <a:chExt cx="3657600" cy="3657600"/>
          </a:xfrm>
        </p:grpSpPr>
        <p:sp>
          <p:nvSpPr>
            <p:cNvPr id="126" name="Oval 125"/>
            <p:cNvSpPr/>
            <p:nvPr/>
          </p:nvSpPr>
          <p:spPr bwMode="auto">
            <a:xfrm>
              <a:off x="4876797" y="2502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4190997" y="2502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74" name="Oval 173"/>
            <p:cNvSpPr/>
            <p:nvPr/>
          </p:nvSpPr>
          <p:spPr bwMode="auto">
            <a:xfrm>
              <a:off x="5562597" y="2502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6248397" y="2502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6934197" y="2502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>
              <a:off x="7619997" y="2502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4876797" y="31887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4190997" y="31887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>
              <a:off x="5562597" y="31887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95" name="Oval 194"/>
            <p:cNvSpPr/>
            <p:nvPr/>
          </p:nvSpPr>
          <p:spPr bwMode="auto">
            <a:xfrm>
              <a:off x="6248397" y="31887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98" name="Oval 197"/>
            <p:cNvSpPr/>
            <p:nvPr/>
          </p:nvSpPr>
          <p:spPr bwMode="auto">
            <a:xfrm>
              <a:off x="6934197" y="31887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01" name="Oval 200"/>
            <p:cNvSpPr/>
            <p:nvPr/>
          </p:nvSpPr>
          <p:spPr bwMode="auto">
            <a:xfrm>
              <a:off x="7619997" y="31887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04" name="Oval 203"/>
            <p:cNvSpPr/>
            <p:nvPr/>
          </p:nvSpPr>
          <p:spPr bwMode="auto">
            <a:xfrm>
              <a:off x="4876797" y="38745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07" name="Oval 206"/>
            <p:cNvSpPr/>
            <p:nvPr/>
          </p:nvSpPr>
          <p:spPr bwMode="auto">
            <a:xfrm>
              <a:off x="4190997" y="38745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>
              <a:off x="5562597" y="38745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13" name="Oval 212"/>
            <p:cNvSpPr/>
            <p:nvPr/>
          </p:nvSpPr>
          <p:spPr bwMode="auto">
            <a:xfrm>
              <a:off x="6248397" y="38745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16" name="Oval 215"/>
            <p:cNvSpPr/>
            <p:nvPr/>
          </p:nvSpPr>
          <p:spPr bwMode="auto">
            <a:xfrm>
              <a:off x="6934197" y="38745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19" name="Oval 218"/>
            <p:cNvSpPr/>
            <p:nvPr/>
          </p:nvSpPr>
          <p:spPr bwMode="auto">
            <a:xfrm>
              <a:off x="7619997" y="38745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4876797" y="45603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4190997" y="45603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5562597" y="45603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6248397" y="45603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934197" y="45603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7619997" y="45603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40" name="Oval 239"/>
            <p:cNvSpPr/>
            <p:nvPr/>
          </p:nvSpPr>
          <p:spPr bwMode="auto">
            <a:xfrm>
              <a:off x="4876797" y="52461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43" name="Oval 242"/>
            <p:cNvSpPr/>
            <p:nvPr/>
          </p:nvSpPr>
          <p:spPr bwMode="auto">
            <a:xfrm>
              <a:off x="4190997" y="52461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46" name="Oval 245"/>
            <p:cNvSpPr/>
            <p:nvPr/>
          </p:nvSpPr>
          <p:spPr bwMode="auto">
            <a:xfrm>
              <a:off x="5562597" y="52461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49" name="Oval 248"/>
            <p:cNvSpPr/>
            <p:nvPr/>
          </p:nvSpPr>
          <p:spPr bwMode="auto">
            <a:xfrm>
              <a:off x="6248397" y="52461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52" name="Oval 251"/>
            <p:cNvSpPr/>
            <p:nvPr/>
          </p:nvSpPr>
          <p:spPr bwMode="auto">
            <a:xfrm>
              <a:off x="6934197" y="52461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55" name="Oval 254"/>
            <p:cNvSpPr/>
            <p:nvPr/>
          </p:nvSpPr>
          <p:spPr bwMode="auto">
            <a:xfrm>
              <a:off x="7619997" y="52461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58" name="Oval 257"/>
            <p:cNvSpPr/>
            <p:nvPr/>
          </p:nvSpPr>
          <p:spPr bwMode="auto">
            <a:xfrm>
              <a:off x="4876797" y="5931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61" name="Oval 260"/>
            <p:cNvSpPr/>
            <p:nvPr/>
          </p:nvSpPr>
          <p:spPr bwMode="auto">
            <a:xfrm>
              <a:off x="4190997" y="5931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64" name="Oval 263"/>
            <p:cNvSpPr/>
            <p:nvPr/>
          </p:nvSpPr>
          <p:spPr bwMode="auto">
            <a:xfrm>
              <a:off x="5562597" y="5931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67" name="Oval 266"/>
            <p:cNvSpPr/>
            <p:nvPr/>
          </p:nvSpPr>
          <p:spPr bwMode="auto">
            <a:xfrm>
              <a:off x="6248397" y="5931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70" name="Oval 269"/>
            <p:cNvSpPr/>
            <p:nvPr/>
          </p:nvSpPr>
          <p:spPr bwMode="auto">
            <a:xfrm>
              <a:off x="6934197" y="5931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73" name="Oval 272"/>
            <p:cNvSpPr/>
            <p:nvPr/>
          </p:nvSpPr>
          <p:spPr bwMode="auto">
            <a:xfrm>
              <a:off x="7619997" y="5931932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</p:grpSp>
      <p:sp>
        <p:nvSpPr>
          <p:cNvPr id="279" name="TextBox 278"/>
          <p:cNvSpPr txBox="1"/>
          <p:nvPr/>
        </p:nvSpPr>
        <p:spPr>
          <a:xfrm rot="16200000">
            <a:off x="3277797" y="2608809"/>
            <a:ext cx="23481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Latent Pixel Variables</a:t>
            </a:r>
          </a:p>
        </p:txBody>
      </p:sp>
      <p:sp>
        <p:nvSpPr>
          <p:cNvPr id="397" name="TextBox 396"/>
          <p:cNvSpPr txBox="1"/>
          <p:nvPr/>
        </p:nvSpPr>
        <p:spPr>
          <a:xfrm>
            <a:off x="5728365" y="597932"/>
            <a:ext cx="21964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Local Dependencies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4495803" y="1131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876803" y="1131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5257803" y="1131332"/>
            <a:ext cx="3048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638803" y="1131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019803" y="1131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400803" y="1131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4495803" y="1512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876803" y="1512332"/>
            <a:ext cx="304800" cy="30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257803" y="1512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5638803" y="1512332"/>
            <a:ext cx="304800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6019803" y="1512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400803" y="1512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4495803" y="1893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4876803" y="1893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5257803" y="1893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5638803" y="1893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019803" y="1893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6400803" y="1893332"/>
            <a:ext cx="3048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4495803" y="2274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4876803" y="2274332"/>
            <a:ext cx="304800" cy="30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5257803" y="2274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5638803" y="2274332"/>
            <a:ext cx="304800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6019803" y="2274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6400803" y="2274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4495803" y="2655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4876803" y="2655332"/>
            <a:ext cx="3048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5257803" y="2655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5638803" y="2655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6019803" y="2655332"/>
            <a:ext cx="3048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6400803" y="2655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4495803" y="3036332"/>
            <a:ext cx="304800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4876803" y="3036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5257803" y="3036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5638803" y="3036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6019803" y="3036332"/>
            <a:ext cx="304800" cy="3048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6400803" y="3036332"/>
            <a:ext cx="304800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4876803" y="674132"/>
            <a:ext cx="12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Noisy Pixels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457200" y="838200"/>
            <a:ext cx="34229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 defTabSz="914400"/>
            <a:r>
              <a:rPr lang="en-US" sz="3200" dirty="0">
                <a:solidFill>
                  <a:srgbClr val="1F497D"/>
                </a:solidFill>
                <a:latin typeface="Calibri"/>
              </a:rPr>
              <a:t>Random Variables</a:t>
            </a:r>
          </a:p>
          <a:p>
            <a:pPr marL="231775" indent="-231775"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	True  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unobserved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values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457200" y="2029361"/>
            <a:ext cx="35723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 defTabSz="914400"/>
            <a:r>
              <a:rPr lang="en-US" sz="3200" dirty="0">
                <a:solidFill>
                  <a:srgbClr val="C00000"/>
                </a:solidFill>
                <a:latin typeface="Calibri"/>
              </a:rPr>
              <a:t>Dependency Graph:</a:t>
            </a:r>
          </a:p>
          <a:p>
            <a:pPr marL="231775" indent="-231775"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	Represent dependencies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5" name="Group 394"/>
          <p:cNvGrpSpPr/>
          <p:nvPr/>
        </p:nvGrpSpPr>
        <p:grpSpPr>
          <a:xfrm>
            <a:off x="5181600" y="1143000"/>
            <a:ext cx="3657600" cy="3657600"/>
            <a:chOff x="4267200" y="2743200"/>
            <a:chExt cx="3657600" cy="3657600"/>
          </a:xfrm>
        </p:grpSpPr>
        <p:sp>
          <p:nvSpPr>
            <p:cNvPr id="178" name="Rounded Rectangle 177"/>
            <p:cNvSpPr/>
            <p:nvPr/>
          </p:nvSpPr>
          <p:spPr bwMode="auto">
            <a:xfrm>
              <a:off x="4648200" y="2743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81" name="Rounded Rectangle 180"/>
            <p:cNvSpPr/>
            <p:nvPr/>
          </p:nvSpPr>
          <p:spPr bwMode="auto">
            <a:xfrm>
              <a:off x="5334000" y="2743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84" name="Rounded Rectangle 183"/>
            <p:cNvSpPr/>
            <p:nvPr/>
          </p:nvSpPr>
          <p:spPr bwMode="auto">
            <a:xfrm>
              <a:off x="6019800" y="2743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87" name="Rounded Rectangle 186"/>
            <p:cNvSpPr/>
            <p:nvPr/>
          </p:nvSpPr>
          <p:spPr bwMode="auto">
            <a:xfrm>
              <a:off x="6705600" y="2743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90" name="Rounded Rectangle 189"/>
            <p:cNvSpPr/>
            <p:nvPr/>
          </p:nvSpPr>
          <p:spPr bwMode="auto">
            <a:xfrm>
              <a:off x="7391400" y="2743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93" name="Rounded Rectangle 192"/>
            <p:cNvSpPr/>
            <p:nvPr/>
          </p:nvSpPr>
          <p:spPr bwMode="auto">
            <a:xfrm>
              <a:off x="4648200" y="34290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96" name="Rounded Rectangle 195"/>
            <p:cNvSpPr/>
            <p:nvPr/>
          </p:nvSpPr>
          <p:spPr bwMode="auto">
            <a:xfrm>
              <a:off x="5334000" y="34290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99" name="Rounded Rectangle 198"/>
            <p:cNvSpPr/>
            <p:nvPr/>
          </p:nvSpPr>
          <p:spPr bwMode="auto">
            <a:xfrm>
              <a:off x="6019800" y="34290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02" name="Rounded Rectangle 201"/>
            <p:cNvSpPr/>
            <p:nvPr/>
          </p:nvSpPr>
          <p:spPr bwMode="auto">
            <a:xfrm>
              <a:off x="6705600" y="34290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05" name="Rounded Rectangle 204"/>
            <p:cNvSpPr/>
            <p:nvPr/>
          </p:nvSpPr>
          <p:spPr bwMode="auto">
            <a:xfrm>
              <a:off x="7391400" y="34290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08" name="Rounded Rectangle 207"/>
            <p:cNvSpPr/>
            <p:nvPr/>
          </p:nvSpPr>
          <p:spPr bwMode="auto">
            <a:xfrm>
              <a:off x="4648200" y="41148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11" name="Rounded Rectangle 210"/>
            <p:cNvSpPr/>
            <p:nvPr/>
          </p:nvSpPr>
          <p:spPr bwMode="auto">
            <a:xfrm>
              <a:off x="5334000" y="41148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14" name="Rounded Rectangle 213"/>
            <p:cNvSpPr/>
            <p:nvPr/>
          </p:nvSpPr>
          <p:spPr bwMode="auto">
            <a:xfrm>
              <a:off x="6019800" y="41148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17" name="Rounded Rectangle 216"/>
            <p:cNvSpPr/>
            <p:nvPr/>
          </p:nvSpPr>
          <p:spPr bwMode="auto">
            <a:xfrm>
              <a:off x="6705600" y="41148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20" name="Rounded Rectangle 219"/>
            <p:cNvSpPr/>
            <p:nvPr/>
          </p:nvSpPr>
          <p:spPr bwMode="auto">
            <a:xfrm>
              <a:off x="7391400" y="41148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23" name="Rounded Rectangle 222"/>
            <p:cNvSpPr/>
            <p:nvPr/>
          </p:nvSpPr>
          <p:spPr bwMode="auto">
            <a:xfrm>
              <a:off x="4648200" y="48006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26" name="Rounded Rectangle 225"/>
            <p:cNvSpPr/>
            <p:nvPr/>
          </p:nvSpPr>
          <p:spPr bwMode="auto">
            <a:xfrm>
              <a:off x="5334000" y="48006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29" name="Rounded Rectangle 228"/>
            <p:cNvSpPr/>
            <p:nvPr/>
          </p:nvSpPr>
          <p:spPr bwMode="auto">
            <a:xfrm>
              <a:off x="6019800" y="48006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32" name="Rounded Rectangle 231"/>
            <p:cNvSpPr/>
            <p:nvPr/>
          </p:nvSpPr>
          <p:spPr bwMode="auto">
            <a:xfrm>
              <a:off x="6705600" y="48006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38" name="Rounded Rectangle 237"/>
            <p:cNvSpPr/>
            <p:nvPr/>
          </p:nvSpPr>
          <p:spPr bwMode="auto">
            <a:xfrm>
              <a:off x="7391400" y="48006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41" name="Rounded Rectangle 240"/>
            <p:cNvSpPr/>
            <p:nvPr/>
          </p:nvSpPr>
          <p:spPr bwMode="auto">
            <a:xfrm>
              <a:off x="4648200" y="54864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44" name="Rounded Rectangle 243"/>
            <p:cNvSpPr/>
            <p:nvPr/>
          </p:nvSpPr>
          <p:spPr bwMode="auto">
            <a:xfrm>
              <a:off x="5334000" y="54864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47" name="Rounded Rectangle 246"/>
            <p:cNvSpPr/>
            <p:nvPr/>
          </p:nvSpPr>
          <p:spPr bwMode="auto">
            <a:xfrm>
              <a:off x="6019800" y="54864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50" name="Rounded Rectangle 249"/>
            <p:cNvSpPr/>
            <p:nvPr/>
          </p:nvSpPr>
          <p:spPr bwMode="auto">
            <a:xfrm>
              <a:off x="6705600" y="54864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53" name="Rounded Rectangle 252"/>
            <p:cNvSpPr/>
            <p:nvPr/>
          </p:nvSpPr>
          <p:spPr bwMode="auto">
            <a:xfrm>
              <a:off x="7391400" y="54864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56" name="Rounded Rectangle 255"/>
            <p:cNvSpPr/>
            <p:nvPr/>
          </p:nvSpPr>
          <p:spPr bwMode="auto">
            <a:xfrm>
              <a:off x="4648200" y="6172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59" name="Rounded Rectangle 258"/>
            <p:cNvSpPr/>
            <p:nvPr/>
          </p:nvSpPr>
          <p:spPr bwMode="auto">
            <a:xfrm>
              <a:off x="5334000" y="6172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62" name="Rounded Rectangle 261"/>
            <p:cNvSpPr/>
            <p:nvPr/>
          </p:nvSpPr>
          <p:spPr bwMode="auto">
            <a:xfrm>
              <a:off x="6019800" y="6172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68" name="Rounded Rectangle 267"/>
            <p:cNvSpPr/>
            <p:nvPr/>
          </p:nvSpPr>
          <p:spPr bwMode="auto">
            <a:xfrm>
              <a:off x="6705600" y="6172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74" name="Rounded Rectangle 273"/>
            <p:cNvSpPr/>
            <p:nvPr/>
          </p:nvSpPr>
          <p:spPr bwMode="auto">
            <a:xfrm>
              <a:off x="7391400" y="6172200"/>
              <a:ext cx="1524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75" name="Rounded Rectangle 274"/>
            <p:cNvSpPr/>
            <p:nvPr/>
          </p:nvSpPr>
          <p:spPr bwMode="auto">
            <a:xfrm>
              <a:off x="4267200" y="58674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76" name="Rounded Rectangle 275"/>
            <p:cNvSpPr/>
            <p:nvPr/>
          </p:nvSpPr>
          <p:spPr bwMode="auto">
            <a:xfrm>
              <a:off x="4953000" y="58674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77" name="Rounded Rectangle 276"/>
            <p:cNvSpPr/>
            <p:nvPr/>
          </p:nvSpPr>
          <p:spPr bwMode="auto">
            <a:xfrm>
              <a:off x="5638800" y="58674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78" name="Rounded Rectangle 277"/>
            <p:cNvSpPr/>
            <p:nvPr/>
          </p:nvSpPr>
          <p:spPr bwMode="auto">
            <a:xfrm>
              <a:off x="6324600" y="58674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0" name="Rounded Rectangle 279"/>
            <p:cNvSpPr/>
            <p:nvPr/>
          </p:nvSpPr>
          <p:spPr bwMode="auto">
            <a:xfrm>
              <a:off x="7010400" y="58674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1" name="Rounded Rectangle 280"/>
            <p:cNvSpPr/>
            <p:nvPr/>
          </p:nvSpPr>
          <p:spPr bwMode="auto">
            <a:xfrm>
              <a:off x="7696200" y="58674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2" name="Rounded Rectangle 281"/>
            <p:cNvSpPr/>
            <p:nvPr/>
          </p:nvSpPr>
          <p:spPr bwMode="auto">
            <a:xfrm>
              <a:off x="4267200" y="51816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3" name="Rounded Rectangle 282"/>
            <p:cNvSpPr/>
            <p:nvPr/>
          </p:nvSpPr>
          <p:spPr bwMode="auto">
            <a:xfrm>
              <a:off x="4953000" y="51816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4" name="Rounded Rectangle 283"/>
            <p:cNvSpPr/>
            <p:nvPr/>
          </p:nvSpPr>
          <p:spPr bwMode="auto">
            <a:xfrm>
              <a:off x="5638800" y="51816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5" name="Rounded Rectangle 284"/>
            <p:cNvSpPr/>
            <p:nvPr/>
          </p:nvSpPr>
          <p:spPr bwMode="auto">
            <a:xfrm>
              <a:off x="6324600" y="51816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6" name="Rounded Rectangle 285"/>
            <p:cNvSpPr/>
            <p:nvPr/>
          </p:nvSpPr>
          <p:spPr bwMode="auto">
            <a:xfrm>
              <a:off x="7010400" y="51816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7" name="Rounded Rectangle 286"/>
            <p:cNvSpPr/>
            <p:nvPr/>
          </p:nvSpPr>
          <p:spPr bwMode="auto">
            <a:xfrm>
              <a:off x="7696200" y="51816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8" name="Rounded Rectangle 287"/>
            <p:cNvSpPr/>
            <p:nvPr/>
          </p:nvSpPr>
          <p:spPr bwMode="auto">
            <a:xfrm>
              <a:off x="4267200" y="44958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89" name="Rounded Rectangle 288"/>
            <p:cNvSpPr/>
            <p:nvPr/>
          </p:nvSpPr>
          <p:spPr bwMode="auto">
            <a:xfrm>
              <a:off x="4953000" y="44958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90" name="Rounded Rectangle 289"/>
            <p:cNvSpPr/>
            <p:nvPr/>
          </p:nvSpPr>
          <p:spPr bwMode="auto">
            <a:xfrm>
              <a:off x="5638800" y="44958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91" name="Rounded Rectangle 290"/>
            <p:cNvSpPr/>
            <p:nvPr/>
          </p:nvSpPr>
          <p:spPr bwMode="auto">
            <a:xfrm>
              <a:off x="6324600" y="44958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92" name="Rounded Rectangle 291"/>
            <p:cNvSpPr/>
            <p:nvPr/>
          </p:nvSpPr>
          <p:spPr bwMode="auto">
            <a:xfrm>
              <a:off x="7010400" y="44958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93" name="Rounded Rectangle 292"/>
            <p:cNvSpPr/>
            <p:nvPr/>
          </p:nvSpPr>
          <p:spPr bwMode="auto">
            <a:xfrm>
              <a:off x="7696200" y="44958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94" name="Rounded Rectangle 293"/>
            <p:cNvSpPr/>
            <p:nvPr/>
          </p:nvSpPr>
          <p:spPr bwMode="auto">
            <a:xfrm>
              <a:off x="4267200" y="38100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95" name="Rounded Rectangle 294"/>
            <p:cNvSpPr/>
            <p:nvPr/>
          </p:nvSpPr>
          <p:spPr bwMode="auto">
            <a:xfrm>
              <a:off x="4953000" y="38100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96" name="Rounded Rectangle 295"/>
            <p:cNvSpPr/>
            <p:nvPr/>
          </p:nvSpPr>
          <p:spPr bwMode="auto">
            <a:xfrm>
              <a:off x="5638800" y="38100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97" name="Rounded Rectangle 296"/>
            <p:cNvSpPr/>
            <p:nvPr/>
          </p:nvSpPr>
          <p:spPr bwMode="auto">
            <a:xfrm>
              <a:off x="6324600" y="38100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300" name="Rounded Rectangle 299"/>
            <p:cNvSpPr/>
            <p:nvPr/>
          </p:nvSpPr>
          <p:spPr bwMode="auto">
            <a:xfrm>
              <a:off x="7010400" y="38100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301" name="Rounded Rectangle 300"/>
            <p:cNvSpPr/>
            <p:nvPr/>
          </p:nvSpPr>
          <p:spPr bwMode="auto">
            <a:xfrm>
              <a:off x="7696200" y="38100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302" name="Rounded Rectangle 301"/>
            <p:cNvSpPr/>
            <p:nvPr/>
          </p:nvSpPr>
          <p:spPr bwMode="auto">
            <a:xfrm>
              <a:off x="4267200" y="31242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304" name="Rounded Rectangle 303"/>
            <p:cNvSpPr/>
            <p:nvPr/>
          </p:nvSpPr>
          <p:spPr bwMode="auto">
            <a:xfrm>
              <a:off x="4953000" y="31242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306" name="Rounded Rectangle 305"/>
            <p:cNvSpPr/>
            <p:nvPr/>
          </p:nvSpPr>
          <p:spPr bwMode="auto">
            <a:xfrm>
              <a:off x="5638800" y="31242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308" name="Rounded Rectangle 307"/>
            <p:cNvSpPr/>
            <p:nvPr/>
          </p:nvSpPr>
          <p:spPr bwMode="auto">
            <a:xfrm>
              <a:off x="6324600" y="31242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310" name="Rounded Rectangle 309"/>
            <p:cNvSpPr/>
            <p:nvPr/>
          </p:nvSpPr>
          <p:spPr bwMode="auto">
            <a:xfrm>
              <a:off x="7010400" y="31242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312" name="Rounded Rectangle 311"/>
            <p:cNvSpPr/>
            <p:nvPr/>
          </p:nvSpPr>
          <p:spPr bwMode="auto">
            <a:xfrm>
              <a:off x="7696200" y="3124200"/>
              <a:ext cx="228600" cy="152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</p:grpSp>
      <p:sp>
        <p:nvSpPr>
          <p:cNvPr id="314" name="TextBox 313"/>
          <p:cNvSpPr txBox="1"/>
          <p:nvPr/>
        </p:nvSpPr>
        <p:spPr>
          <a:xfrm>
            <a:off x="457200" y="3251537"/>
            <a:ext cx="3547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 defTabSz="914400"/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Parameters:</a:t>
            </a:r>
          </a:p>
          <a:p>
            <a:pPr marL="231775" indent="-231775" defTabSz="914400"/>
            <a:r>
              <a:rPr lang="en-US" sz="3200" dirty="0">
                <a:solidFill>
                  <a:srgbClr val="00B050"/>
                </a:solidFill>
                <a:latin typeface="Calibri"/>
              </a:rPr>
              <a:t> 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Characterize probabilities</a:t>
            </a:r>
          </a:p>
        </p:txBody>
      </p:sp>
      <p:pic>
        <p:nvPicPr>
          <p:cNvPr id="349" name="Picture 34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64991" y="5105400"/>
            <a:ext cx="7737817" cy="998429"/>
          </a:xfrm>
          <a:prstGeom prst="rect">
            <a:avLst/>
          </a:prstGeom>
          <a:noFill/>
          <a:ln/>
          <a:effectLst/>
        </p:spPr>
      </p:pic>
      <p:cxnSp>
        <p:nvCxnSpPr>
          <p:cNvPr id="332" name="Straight Connector 331"/>
          <p:cNvCxnSpPr/>
          <p:nvPr/>
        </p:nvCxnSpPr>
        <p:spPr>
          <a:xfrm>
            <a:off x="1248444" y="5646862"/>
            <a:ext cx="2057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4343400" y="6180262"/>
            <a:ext cx="121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7543800" y="5723062"/>
            <a:ext cx="7620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1" name="TextBox 340"/>
          <p:cNvSpPr txBox="1"/>
          <p:nvPr/>
        </p:nvSpPr>
        <p:spPr>
          <a:xfrm>
            <a:off x="1066800" y="5801380"/>
            <a:ext cx="252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Joint Probability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6477000" y="5791200"/>
            <a:ext cx="122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Factors</a:t>
            </a:r>
          </a:p>
        </p:txBody>
      </p:sp>
      <p:sp>
        <p:nvSpPr>
          <p:cNvPr id="346" name="Rectangle 345"/>
          <p:cNvSpPr/>
          <p:nvPr/>
        </p:nvSpPr>
        <p:spPr>
          <a:xfrm>
            <a:off x="533400" y="4876800"/>
            <a:ext cx="8077200" cy="18288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6" name="Slide Number Placeholder 3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3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25"/>
    </mc:Choice>
    <mc:Fallback xmlns="">
      <p:transition xmlns:p14="http://schemas.microsoft.com/office/powerpoint/2010/main" spd="slow" advTm="566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3333 -0.05556 " pathEditMode="relative" ptsTypes="AA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6666 -0.05556 " pathEditMode="relative" ptsTypes="AA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 -0.05556 " pathEditMode="relative" ptsTypes="AA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13333 -0.05556 " pathEditMode="relative" ptsTypes="AA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6666 -0.05556 " pathEditMode="relative" ptsTypes="AA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2 -0.05556 " pathEditMode="relative" ptsTypes="AA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03333 -0.0111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6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06666 -0.0111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-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 -0.0111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6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13333 -0.0111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6666 -0.0111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-6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 -0.0111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6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333 0.0333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17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6666 0.0333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17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 0.0333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7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33 0.0333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17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16666 0.0333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17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 0.0333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17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3333 0.0777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39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6666 0.0777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39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 0.07777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39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13333 0.0777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39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6666 0.0777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39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2 0.0777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39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3333 0.1222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61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6666 0.1222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61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1 0.12222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61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3333 0.12222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61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6666 0.1222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61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 0.1222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61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03333 0.1666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83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6666 0.1666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83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 0.16666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83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3334 0.16666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83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6666 0.1666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83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2 0.16666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8" dur="indefinite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/>
      <p:bldP spid="279" grpId="1" animBg="1"/>
      <p:bldP spid="397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235" grpId="0"/>
      <p:bldP spid="265" grpId="0"/>
      <p:bldP spid="265" grpId="1"/>
      <p:bldP spid="271" grpId="0"/>
      <p:bldP spid="314" grpId="0"/>
      <p:bldP spid="3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be 544"/>
          <p:cNvSpPr/>
          <p:nvPr/>
        </p:nvSpPr>
        <p:spPr>
          <a:xfrm>
            <a:off x="304800" y="3237131"/>
            <a:ext cx="8534400" cy="914400"/>
          </a:xfrm>
          <a:prstGeom prst="cube">
            <a:avLst>
              <a:gd name="adj" fmla="val 4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Probabilistic Graphical Models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Graphical models provide a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common representation </a:t>
            </a:r>
            <a:endParaRPr lang="en-US" b="1" dirty="0"/>
          </a:p>
        </p:txBody>
      </p:sp>
      <p:grpSp>
        <p:nvGrpSpPr>
          <p:cNvPr id="269" name="Group 268"/>
          <p:cNvGrpSpPr/>
          <p:nvPr/>
        </p:nvGrpSpPr>
        <p:grpSpPr>
          <a:xfrm>
            <a:off x="228600" y="1600200"/>
            <a:ext cx="2438400" cy="4862986"/>
            <a:chOff x="228600" y="1600200"/>
            <a:chExt cx="2438400" cy="4862986"/>
          </a:xfrm>
        </p:grpSpPr>
        <p:grpSp>
          <p:nvGrpSpPr>
            <p:cNvPr id="220" name="Group 219"/>
            <p:cNvGrpSpPr/>
            <p:nvPr/>
          </p:nvGrpSpPr>
          <p:grpSpPr>
            <a:xfrm>
              <a:off x="228600" y="1600200"/>
              <a:ext cx="2438400" cy="1871762"/>
              <a:chOff x="228600" y="2249269"/>
              <a:chExt cx="2438400" cy="1871762"/>
            </a:xfrm>
          </p:grpSpPr>
          <p:pic>
            <p:nvPicPr>
              <p:cNvPr id="175" name="Picture 2" descr="http://www.cmbi.ru.nl/~hvensela/EGFR-verslag/rotamer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81000" y="2895600"/>
                <a:ext cx="2133600" cy="1225431"/>
              </a:xfrm>
              <a:prstGeom prst="rect">
                <a:avLst/>
              </a:prstGeom>
              <a:noFill/>
            </p:spPr>
          </p:pic>
          <p:sp>
            <p:nvSpPr>
              <p:cNvPr id="178" name="TextBox 177"/>
              <p:cNvSpPr txBox="1"/>
              <p:nvPr/>
            </p:nvSpPr>
            <p:spPr>
              <a:xfrm>
                <a:off x="228600" y="2249269"/>
                <a:ext cx="2438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Protein Structure Prediction</a:t>
                </a:r>
                <a:endParaRPr lang="en-US" sz="2400" dirty="0"/>
              </a:p>
            </p:txBody>
          </p:sp>
        </p:grpSp>
        <p:grpSp>
          <p:nvGrpSpPr>
            <p:cNvPr id="546" name="Group 545"/>
            <p:cNvGrpSpPr/>
            <p:nvPr/>
          </p:nvGrpSpPr>
          <p:grpSpPr>
            <a:xfrm>
              <a:off x="685800" y="4419600"/>
              <a:ext cx="1295399" cy="2043586"/>
              <a:chOff x="762000" y="4281014"/>
              <a:chExt cx="1295399" cy="2043586"/>
            </a:xfrm>
          </p:grpSpPr>
          <p:sp>
            <p:nvSpPr>
              <p:cNvPr id="318" name="Oval 317"/>
              <p:cNvSpPr/>
              <p:nvPr/>
            </p:nvSpPr>
            <p:spPr bwMode="auto">
              <a:xfrm rot="5400000">
                <a:off x="1001561" y="4408099"/>
                <a:ext cx="95825" cy="95825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 bwMode="auto">
              <a:xfrm rot="4156464">
                <a:off x="1289036" y="5462174"/>
                <a:ext cx="95825" cy="95825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 bwMode="auto">
              <a:xfrm rot="5400000">
                <a:off x="833867" y="4887223"/>
                <a:ext cx="95825" cy="95825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 bwMode="auto">
              <a:xfrm rot="6346099">
                <a:off x="1569204" y="6164212"/>
                <a:ext cx="95825" cy="95825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325" name="Straight Connector 324"/>
              <p:cNvCxnSpPr>
                <a:stCxn id="318" idx="6"/>
                <a:endCxn id="322" idx="2"/>
              </p:cNvCxnSpPr>
              <p:nvPr/>
            </p:nvCxnSpPr>
            <p:spPr bwMode="auto">
              <a:xfrm rot="5400000">
                <a:off x="773977" y="4611727"/>
                <a:ext cx="383300" cy="16769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>
                <a:stCxn id="322" idx="7"/>
                <a:endCxn id="320" idx="2"/>
              </p:cNvCxnSpPr>
              <p:nvPr/>
            </p:nvCxnSpPr>
            <p:spPr bwMode="auto">
              <a:xfrm rot="10800000" flipH="1" flipV="1">
                <a:off x="915659" y="4969015"/>
                <a:ext cx="404333" cy="49625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>
                <a:stCxn id="320" idx="6"/>
                <a:endCxn id="324" idx="3"/>
              </p:cNvCxnSpPr>
              <p:nvPr/>
            </p:nvCxnSpPr>
            <p:spPr bwMode="auto">
              <a:xfrm rot="5400000" flipV="1">
                <a:off x="1166104" y="5742699"/>
                <a:ext cx="615415" cy="239815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0" name="Isosceles Triangle 329"/>
              <p:cNvSpPr/>
              <p:nvPr/>
            </p:nvSpPr>
            <p:spPr bwMode="auto">
              <a:xfrm rot="15966914">
                <a:off x="1144612" y="4198929"/>
                <a:ext cx="338912" cy="503081"/>
              </a:xfrm>
              <a:prstGeom prst="triangl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vert270" wrap="none" lIns="0" tIns="0" rIns="0" bIns="2743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31" name="Isosceles Triangle 330"/>
              <p:cNvSpPr/>
              <p:nvPr/>
            </p:nvSpPr>
            <p:spPr bwMode="auto">
              <a:xfrm rot="15635213">
                <a:off x="963493" y="4642976"/>
                <a:ext cx="338912" cy="503081"/>
              </a:xfrm>
              <a:prstGeom prst="triangl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vert270" wrap="none" lIns="0" tIns="0" rIns="0" bIns="2743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32" name="Isosceles Triangle 331"/>
              <p:cNvSpPr/>
              <p:nvPr/>
            </p:nvSpPr>
            <p:spPr bwMode="auto">
              <a:xfrm rot="3600000">
                <a:off x="936792" y="5387332"/>
                <a:ext cx="338912" cy="503081"/>
              </a:xfrm>
              <a:prstGeom prst="triangl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vert270" wrap="none" lIns="0" tIns="0" rIns="0" bIns="2743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33" name="Isosceles Triangle 332"/>
              <p:cNvSpPr/>
              <p:nvPr/>
            </p:nvSpPr>
            <p:spPr bwMode="auto">
              <a:xfrm rot="13500000">
                <a:off x="1636403" y="5775368"/>
                <a:ext cx="338912" cy="503081"/>
              </a:xfrm>
              <a:prstGeom prst="triangl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vert270" wrap="none" lIns="0" tIns="0" rIns="0" bIns="2743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35" name="Arc 334"/>
              <p:cNvSpPr/>
              <p:nvPr/>
            </p:nvSpPr>
            <p:spPr bwMode="auto">
              <a:xfrm rot="5400000">
                <a:off x="1504642" y="6085037"/>
                <a:ext cx="239563" cy="239563"/>
              </a:xfrm>
              <a:prstGeom prst="arc">
                <a:avLst>
                  <a:gd name="adj1" fmla="val 19812655"/>
                  <a:gd name="adj2" fmla="val 11599868"/>
                </a:avLst>
              </a:prstGeom>
              <a:ln>
                <a:solidFill>
                  <a:schemeClr val="bg1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latin typeface="Tahoma" pitchFamily="-64" charset="0"/>
                </a:endParaRPr>
              </a:p>
            </p:txBody>
          </p:sp>
          <p:sp>
            <p:nvSpPr>
              <p:cNvPr id="336" name="Arc 335"/>
              <p:cNvSpPr/>
              <p:nvPr/>
            </p:nvSpPr>
            <p:spPr bwMode="auto">
              <a:xfrm rot="5400000">
                <a:off x="1504642" y="6085037"/>
                <a:ext cx="239563" cy="239563"/>
              </a:xfrm>
              <a:prstGeom prst="arc">
                <a:avLst>
                  <a:gd name="adj1" fmla="val 9431046"/>
                  <a:gd name="adj2" fmla="val 12799041"/>
                </a:avLst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latin typeface="Tahoma" pitchFamily="-64" charset="0"/>
                </a:endParaRPr>
              </a:p>
            </p:txBody>
          </p:sp>
          <p:sp>
            <p:nvSpPr>
              <p:cNvPr id="337" name="Arc 336"/>
              <p:cNvSpPr/>
              <p:nvPr/>
            </p:nvSpPr>
            <p:spPr bwMode="auto">
              <a:xfrm rot="5400000">
                <a:off x="1217169" y="5390306"/>
                <a:ext cx="239563" cy="239563"/>
              </a:xfrm>
              <a:prstGeom prst="arc">
                <a:avLst>
                  <a:gd name="adj1" fmla="val 5790721"/>
                  <a:gd name="adj2" fmla="val 19907516"/>
                </a:avLst>
              </a:prstGeom>
              <a:ln>
                <a:solidFill>
                  <a:schemeClr val="bg1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indent="0" algn="ctr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100" smtClean="0">
                  <a:latin typeface="Tahoma" pitchFamily="-64" charset="0"/>
                </a:endParaRPr>
              </a:p>
            </p:txBody>
          </p:sp>
          <p:sp>
            <p:nvSpPr>
              <p:cNvPr id="342" name="Arc 341"/>
              <p:cNvSpPr/>
              <p:nvPr/>
            </p:nvSpPr>
            <p:spPr bwMode="auto">
              <a:xfrm rot="5400000">
                <a:off x="762000" y="4815357"/>
                <a:ext cx="239563" cy="239563"/>
              </a:xfrm>
              <a:prstGeom prst="arc">
                <a:avLst>
                  <a:gd name="adj1" fmla="val 19174672"/>
                  <a:gd name="adj2" fmla="val 14068980"/>
                </a:avLst>
              </a:prstGeom>
              <a:ln>
                <a:solidFill>
                  <a:schemeClr val="bg1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latin typeface="Tahoma" pitchFamily="-64" charset="0"/>
                </a:endParaRPr>
              </a:p>
            </p:txBody>
          </p:sp>
          <p:sp>
            <p:nvSpPr>
              <p:cNvPr id="344" name="Arc 343"/>
              <p:cNvSpPr/>
              <p:nvPr/>
            </p:nvSpPr>
            <p:spPr bwMode="auto">
              <a:xfrm rot="5400000">
                <a:off x="929694" y="4336231"/>
                <a:ext cx="239563" cy="239563"/>
              </a:xfrm>
              <a:prstGeom prst="arc">
                <a:avLst>
                  <a:gd name="adj1" fmla="val 1150412"/>
                  <a:gd name="adj2" fmla="val 15076636"/>
                </a:avLst>
              </a:prstGeom>
              <a:ln>
                <a:solidFill>
                  <a:schemeClr val="bg1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latin typeface="Tahoma" pitchFamily="-64" charset="0"/>
                </a:endParaRPr>
              </a:p>
            </p:txBody>
          </p:sp>
          <p:cxnSp>
            <p:nvCxnSpPr>
              <p:cNvPr id="345" name="Straight Connector 344"/>
              <p:cNvCxnSpPr>
                <a:stCxn id="330" idx="3"/>
                <a:endCxn id="331" idx="3"/>
              </p:cNvCxnSpPr>
              <p:nvPr/>
            </p:nvCxnSpPr>
            <p:spPr bwMode="auto">
              <a:xfrm flipH="1">
                <a:off x="1381102" y="4433427"/>
                <a:ext cx="183928" cy="41994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>
                <a:stCxn id="330" idx="3"/>
                <a:endCxn id="333" idx="3"/>
              </p:cNvCxnSpPr>
              <p:nvPr/>
            </p:nvCxnSpPr>
            <p:spPr bwMode="auto">
              <a:xfrm rot="10800000" flipH="1" flipV="1">
                <a:off x="1565031" y="4433427"/>
                <a:ext cx="418695" cy="141561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/>
              <p:cNvCxnSpPr>
                <a:stCxn id="331" idx="3"/>
                <a:endCxn id="333" idx="3"/>
              </p:cNvCxnSpPr>
              <p:nvPr/>
            </p:nvCxnSpPr>
            <p:spPr bwMode="auto">
              <a:xfrm rot="10800000" flipH="1" flipV="1">
                <a:off x="1381102" y="4853376"/>
                <a:ext cx="602622" cy="995667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/>
              <p:cNvCxnSpPr/>
              <p:nvPr/>
            </p:nvCxnSpPr>
            <p:spPr bwMode="auto">
              <a:xfrm rot="10800000" flipH="1" flipV="1">
                <a:off x="881779" y="5773606"/>
                <a:ext cx="1101944" cy="6044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>
                <a:stCxn id="332" idx="3"/>
                <a:endCxn id="331" idx="3"/>
              </p:cNvCxnSpPr>
              <p:nvPr/>
            </p:nvCxnSpPr>
            <p:spPr bwMode="auto">
              <a:xfrm rot="10800000" flipH="1">
                <a:off x="888407" y="4853376"/>
                <a:ext cx="492695" cy="911267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52" name="Oval 351"/>
              <p:cNvSpPr/>
              <p:nvPr/>
            </p:nvSpPr>
            <p:spPr bwMode="auto">
              <a:xfrm rot="5400000">
                <a:off x="1935855" y="5797562"/>
                <a:ext cx="95825" cy="95825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 bwMode="auto">
              <a:xfrm rot="5400000">
                <a:off x="833867" y="5725693"/>
                <a:ext cx="95825" cy="95825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 bwMode="auto">
              <a:xfrm rot="5400000">
                <a:off x="1336949" y="4815355"/>
                <a:ext cx="95825" cy="95825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 bwMode="auto">
              <a:xfrm rot="5400000">
                <a:off x="1528598" y="4384142"/>
                <a:ext cx="95825" cy="95825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</p:grpSp>
      <p:grpSp>
        <p:nvGrpSpPr>
          <p:cNvPr id="270" name="Group 269"/>
          <p:cNvGrpSpPr/>
          <p:nvPr/>
        </p:nvGrpSpPr>
        <p:grpSpPr>
          <a:xfrm>
            <a:off x="5051311" y="1600200"/>
            <a:ext cx="1730489" cy="4953000"/>
            <a:chOff x="5051311" y="1600200"/>
            <a:chExt cx="1730489" cy="4953000"/>
          </a:xfrm>
        </p:grpSpPr>
        <p:grpSp>
          <p:nvGrpSpPr>
            <p:cNvPr id="211" name="Group 210"/>
            <p:cNvGrpSpPr/>
            <p:nvPr/>
          </p:nvGrpSpPr>
          <p:grpSpPr>
            <a:xfrm>
              <a:off x="5105400" y="1600200"/>
              <a:ext cx="1600200" cy="1865531"/>
              <a:chOff x="5105400" y="2249269"/>
              <a:chExt cx="1600200" cy="1865531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5105400" y="2249269"/>
                <a:ext cx="1600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Computer </a:t>
                </a:r>
              </a:p>
              <a:p>
                <a:pPr algn="ctr"/>
                <a:r>
                  <a:rPr lang="en-US" sz="2400" dirty="0" smtClean="0"/>
                  <a:t>Vision</a:t>
                </a:r>
                <a:endParaRPr lang="en-US" sz="2400" dirty="0"/>
              </a:p>
            </p:txBody>
          </p:sp>
          <p:pic>
            <p:nvPicPr>
              <p:cNvPr id="187" name="Picture 2" descr="http://www-robotics.jpl.nasa.gov/roboticImages/img840-335-browse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05400" y="3088539"/>
                <a:ext cx="1600200" cy="1026261"/>
              </a:xfrm>
              <a:prstGeom prst="rect">
                <a:avLst/>
              </a:prstGeom>
              <a:noFill/>
            </p:spPr>
          </p:pic>
        </p:grpSp>
        <p:grpSp>
          <p:nvGrpSpPr>
            <p:cNvPr id="547" name="Group 546"/>
            <p:cNvGrpSpPr/>
            <p:nvPr/>
          </p:nvGrpSpPr>
          <p:grpSpPr>
            <a:xfrm>
              <a:off x="5051311" y="4419600"/>
              <a:ext cx="1730489" cy="2133600"/>
              <a:chOff x="2895600" y="4495800"/>
              <a:chExt cx="1730489" cy="2133600"/>
            </a:xfrm>
          </p:grpSpPr>
          <p:sp>
            <p:nvSpPr>
              <p:cNvPr id="420" name="Rectangle 419"/>
              <p:cNvSpPr/>
              <p:nvPr/>
            </p:nvSpPr>
            <p:spPr bwMode="auto">
              <a:xfrm>
                <a:off x="2895600" y="4495800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21" name="Rectangle 420"/>
              <p:cNvSpPr/>
              <p:nvPr/>
            </p:nvSpPr>
            <p:spPr bwMode="auto">
              <a:xfrm>
                <a:off x="3340583" y="4495800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22" name="Rectangle 421"/>
              <p:cNvSpPr/>
              <p:nvPr/>
            </p:nvSpPr>
            <p:spPr bwMode="auto">
              <a:xfrm>
                <a:off x="3785566" y="4495800"/>
                <a:ext cx="197770" cy="1977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smtClean="0">
                  <a:solidFill>
                    <a:schemeClr val="tx1"/>
                  </a:solidFill>
                  <a:latin typeface="Tahoma" pitchFamily="-64" charset="0"/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 bwMode="auto">
              <a:xfrm>
                <a:off x="4230549" y="4495800"/>
                <a:ext cx="197770" cy="197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 bwMode="auto">
              <a:xfrm>
                <a:off x="2895600" y="4940783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 bwMode="auto">
              <a:xfrm>
                <a:off x="3340583" y="4940783"/>
                <a:ext cx="197770" cy="19777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3785566" y="4940783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 bwMode="auto">
              <a:xfrm>
                <a:off x="4230549" y="4940783"/>
                <a:ext cx="197770" cy="197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 bwMode="auto">
              <a:xfrm>
                <a:off x="2895600" y="5385766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33" name="Rectangle 432"/>
              <p:cNvSpPr/>
              <p:nvPr/>
            </p:nvSpPr>
            <p:spPr bwMode="auto">
              <a:xfrm>
                <a:off x="3340583" y="5385766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 bwMode="auto">
              <a:xfrm>
                <a:off x="3785566" y="5385766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 bwMode="auto">
              <a:xfrm>
                <a:off x="4230549" y="5385766"/>
                <a:ext cx="197770" cy="1977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 bwMode="auto">
              <a:xfrm>
                <a:off x="2895600" y="5830749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 bwMode="auto">
              <a:xfrm>
                <a:off x="3340583" y="5830749"/>
                <a:ext cx="197770" cy="19777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smtClean="0">
                  <a:solidFill>
                    <a:schemeClr val="tx1"/>
                  </a:solidFill>
                  <a:latin typeface="Tahoma" pitchFamily="-6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 bwMode="auto">
              <a:xfrm>
                <a:off x="3785566" y="5830749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 bwMode="auto">
              <a:xfrm>
                <a:off x="4230549" y="5830749"/>
                <a:ext cx="197770" cy="197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 bwMode="auto">
              <a:xfrm>
                <a:off x="2895600" y="6233860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 bwMode="auto">
              <a:xfrm>
                <a:off x="3340583" y="6233860"/>
                <a:ext cx="197770" cy="197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52" name="Rectangle 451"/>
              <p:cNvSpPr/>
              <p:nvPr/>
            </p:nvSpPr>
            <p:spPr bwMode="auto">
              <a:xfrm>
                <a:off x="3785566" y="6233860"/>
                <a:ext cx="197770" cy="197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 bwMode="auto">
              <a:xfrm>
                <a:off x="4230549" y="6233860"/>
                <a:ext cx="197770" cy="1977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smtClean="0">
                  <a:solidFill>
                    <a:schemeClr val="tx1"/>
                  </a:solidFill>
                  <a:latin typeface="Tahoma" pitchFamily="-64" charset="0"/>
                </a:endParaRPr>
              </a:p>
            </p:txBody>
          </p:sp>
          <p:cxnSp>
            <p:nvCxnSpPr>
              <p:cNvPr id="457" name="Straight Connector 456"/>
              <p:cNvCxnSpPr>
                <a:stCxn id="508" idx="6"/>
                <a:endCxn id="512" idx="2"/>
              </p:cNvCxnSpPr>
              <p:nvPr/>
            </p:nvCxnSpPr>
            <p:spPr bwMode="auto">
              <a:xfrm>
                <a:off x="3291140" y="4817177"/>
                <a:ext cx="1186621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>
                <a:stCxn id="514" idx="6"/>
                <a:endCxn id="518" idx="2"/>
              </p:cNvCxnSpPr>
              <p:nvPr/>
            </p:nvCxnSpPr>
            <p:spPr bwMode="auto">
              <a:xfrm>
                <a:off x="3291140" y="5262159"/>
                <a:ext cx="1186621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520" idx="6"/>
                <a:endCxn id="524" idx="2"/>
              </p:cNvCxnSpPr>
              <p:nvPr/>
            </p:nvCxnSpPr>
            <p:spPr bwMode="auto">
              <a:xfrm>
                <a:off x="3291140" y="5707142"/>
                <a:ext cx="1186621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>
                <a:stCxn id="526" idx="6"/>
                <a:endCxn id="530" idx="2"/>
              </p:cNvCxnSpPr>
              <p:nvPr/>
            </p:nvCxnSpPr>
            <p:spPr bwMode="auto">
              <a:xfrm>
                <a:off x="3291140" y="6152125"/>
                <a:ext cx="1186621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>
                <a:stCxn id="538" idx="6"/>
                <a:endCxn id="542" idx="2"/>
              </p:cNvCxnSpPr>
              <p:nvPr/>
            </p:nvCxnSpPr>
            <p:spPr bwMode="auto">
              <a:xfrm>
                <a:off x="3291140" y="6555236"/>
                <a:ext cx="1186621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>
                <a:stCxn id="508" idx="4"/>
                <a:endCxn id="538" idx="0"/>
              </p:cNvCxnSpPr>
              <p:nvPr/>
            </p:nvCxnSpPr>
            <p:spPr bwMode="auto">
              <a:xfrm rot="5400000">
                <a:off x="2422110" y="5686206"/>
                <a:ext cx="1589732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>
                <a:stCxn id="507" idx="4"/>
                <a:endCxn id="537" idx="0"/>
              </p:cNvCxnSpPr>
              <p:nvPr/>
            </p:nvCxnSpPr>
            <p:spPr bwMode="auto">
              <a:xfrm rot="5400000">
                <a:off x="2867093" y="5686206"/>
                <a:ext cx="1589732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>
                <a:stCxn id="509" idx="4"/>
                <a:endCxn id="539" idx="0"/>
              </p:cNvCxnSpPr>
              <p:nvPr/>
            </p:nvCxnSpPr>
            <p:spPr bwMode="auto">
              <a:xfrm rot="5400000">
                <a:off x="3312076" y="5686206"/>
                <a:ext cx="1589732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>
                <a:stCxn id="512" idx="4"/>
                <a:endCxn id="542" idx="0"/>
              </p:cNvCxnSpPr>
              <p:nvPr/>
            </p:nvCxnSpPr>
            <p:spPr bwMode="auto">
              <a:xfrm rot="5400000">
                <a:off x="3757059" y="5686206"/>
                <a:ext cx="1589732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/>
              <p:cNvCxnSpPr>
                <a:endCxn id="507" idx="1"/>
              </p:cNvCxnSpPr>
              <p:nvPr/>
            </p:nvCxnSpPr>
            <p:spPr bwMode="auto">
              <a:xfrm rot="16200000" flipH="1">
                <a:off x="3439468" y="4588104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/>
              <p:cNvCxnSpPr>
                <a:endCxn id="508" idx="1"/>
              </p:cNvCxnSpPr>
              <p:nvPr/>
            </p:nvCxnSpPr>
            <p:spPr bwMode="auto">
              <a:xfrm rot="16200000" flipH="1">
                <a:off x="2994485" y="4588104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/>
              <p:cNvCxnSpPr>
                <a:endCxn id="509" idx="1"/>
              </p:cNvCxnSpPr>
              <p:nvPr/>
            </p:nvCxnSpPr>
            <p:spPr bwMode="auto">
              <a:xfrm rot="16200000" flipH="1">
                <a:off x="3884451" y="4588104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/>
              <p:cNvCxnSpPr>
                <a:endCxn id="512" idx="1"/>
              </p:cNvCxnSpPr>
              <p:nvPr/>
            </p:nvCxnSpPr>
            <p:spPr bwMode="auto">
              <a:xfrm rot="16200000" flipH="1">
                <a:off x="4329434" y="4588104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/>
              <p:cNvCxnSpPr>
                <a:endCxn id="513" idx="1"/>
              </p:cNvCxnSpPr>
              <p:nvPr/>
            </p:nvCxnSpPr>
            <p:spPr bwMode="auto">
              <a:xfrm rot="16200000" flipH="1">
                <a:off x="3439468" y="5033087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>
                <a:endCxn id="514" idx="1"/>
              </p:cNvCxnSpPr>
              <p:nvPr/>
            </p:nvCxnSpPr>
            <p:spPr bwMode="auto">
              <a:xfrm rot="16200000" flipH="1">
                <a:off x="2994485" y="5033087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/>
              <p:cNvCxnSpPr>
                <a:endCxn id="515" idx="1"/>
              </p:cNvCxnSpPr>
              <p:nvPr/>
            </p:nvCxnSpPr>
            <p:spPr bwMode="auto">
              <a:xfrm rot="16200000" flipH="1">
                <a:off x="3884451" y="5033087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/>
              <p:cNvCxnSpPr>
                <a:endCxn id="518" idx="1"/>
              </p:cNvCxnSpPr>
              <p:nvPr/>
            </p:nvCxnSpPr>
            <p:spPr bwMode="auto">
              <a:xfrm rot="16200000" flipH="1">
                <a:off x="4329434" y="5033087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>
                <a:endCxn id="519" idx="1"/>
              </p:cNvCxnSpPr>
              <p:nvPr/>
            </p:nvCxnSpPr>
            <p:spPr bwMode="auto">
              <a:xfrm rot="16200000" flipH="1">
                <a:off x="3439468" y="5478070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>
                <a:endCxn id="520" idx="1"/>
              </p:cNvCxnSpPr>
              <p:nvPr/>
            </p:nvCxnSpPr>
            <p:spPr bwMode="auto">
              <a:xfrm rot="16200000" flipH="1">
                <a:off x="2994485" y="5478070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/>
              <p:cNvCxnSpPr>
                <a:endCxn id="521" idx="1"/>
              </p:cNvCxnSpPr>
              <p:nvPr/>
            </p:nvCxnSpPr>
            <p:spPr bwMode="auto">
              <a:xfrm rot="16200000" flipH="1">
                <a:off x="3884451" y="5478070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>
                <a:endCxn id="524" idx="1"/>
              </p:cNvCxnSpPr>
              <p:nvPr/>
            </p:nvCxnSpPr>
            <p:spPr bwMode="auto">
              <a:xfrm rot="16200000" flipH="1">
                <a:off x="4329434" y="5478070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>
                <a:endCxn id="525" idx="1"/>
              </p:cNvCxnSpPr>
              <p:nvPr/>
            </p:nvCxnSpPr>
            <p:spPr bwMode="auto">
              <a:xfrm rot="16200000" flipH="1">
                <a:off x="3439468" y="5923053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/>
              <p:cNvCxnSpPr>
                <a:endCxn id="526" idx="1"/>
              </p:cNvCxnSpPr>
              <p:nvPr/>
            </p:nvCxnSpPr>
            <p:spPr bwMode="auto">
              <a:xfrm rot="16200000" flipH="1">
                <a:off x="2994485" y="5923053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/>
              <p:cNvCxnSpPr>
                <a:endCxn id="527" idx="1"/>
              </p:cNvCxnSpPr>
              <p:nvPr/>
            </p:nvCxnSpPr>
            <p:spPr bwMode="auto">
              <a:xfrm rot="16200000" flipH="1">
                <a:off x="3884451" y="5923053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/>
              <p:cNvCxnSpPr>
                <a:endCxn id="530" idx="1"/>
              </p:cNvCxnSpPr>
              <p:nvPr/>
            </p:nvCxnSpPr>
            <p:spPr bwMode="auto">
              <a:xfrm rot="16200000" flipH="1">
                <a:off x="4329434" y="5923053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>
                <a:endCxn id="537" idx="1"/>
              </p:cNvCxnSpPr>
              <p:nvPr/>
            </p:nvCxnSpPr>
            <p:spPr bwMode="auto">
              <a:xfrm rot="16200000" flipH="1">
                <a:off x="3439468" y="6326164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>
                <a:endCxn id="538" idx="1"/>
              </p:cNvCxnSpPr>
              <p:nvPr/>
            </p:nvCxnSpPr>
            <p:spPr bwMode="auto">
              <a:xfrm rot="16200000" flipH="1">
                <a:off x="2994485" y="6326164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>
                <a:endCxn id="539" idx="1"/>
              </p:cNvCxnSpPr>
              <p:nvPr/>
            </p:nvCxnSpPr>
            <p:spPr bwMode="auto">
              <a:xfrm rot="16200000" flipH="1">
                <a:off x="3884451" y="6326164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>
                <a:endCxn id="542" idx="1"/>
              </p:cNvCxnSpPr>
              <p:nvPr/>
            </p:nvCxnSpPr>
            <p:spPr bwMode="auto">
              <a:xfrm rot="16200000" flipH="1">
                <a:off x="4329434" y="6326164"/>
                <a:ext cx="170050" cy="17005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7" name="Oval 506"/>
              <p:cNvSpPr/>
              <p:nvPr/>
            </p:nvSpPr>
            <p:spPr bwMode="auto">
              <a:xfrm>
                <a:off x="3587796" y="4743013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08" name="Oval 507"/>
              <p:cNvSpPr/>
              <p:nvPr/>
            </p:nvSpPr>
            <p:spPr bwMode="auto">
              <a:xfrm>
                <a:off x="3142813" y="4743013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09" name="Oval 508"/>
              <p:cNvSpPr/>
              <p:nvPr/>
            </p:nvSpPr>
            <p:spPr bwMode="auto">
              <a:xfrm>
                <a:off x="4032778" y="4743013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12" name="Oval 511"/>
              <p:cNvSpPr/>
              <p:nvPr/>
            </p:nvSpPr>
            <p:spPr bwMode="auto">
              <a:xfrm>
                <a:off x="4477761" y="4743013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13" name="Oval 512"/>
              <p:cNvSpPr/>
              <p:nvPr/>
            </p:nvSpPr>
            <p:spPr bwMode="auto">
              <a:xfrm>
                <a:off x="3587796" y="5187996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14" name="Oval 513"/>
              <p:cNvSpPr/>
              <p:nvPr/>
            </p:nvSpPr>
            <p:spPr bwMode="auto">
              <a:xfrm>
                <a:off x="3142813" y="5187996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15" name="Oval 514"/>
              <p:cNvSpPr/>
              <p:nvPr/>
            </p:nvSpPr>
            <p:spPr bwMode="auto">
              <a:xfrm>
                <a:off x="4032778" y="5187996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18" name="Oval 517"/>
              <p:cNvSpPr/>
              <p:nvPr/>
            </p:nvSpPr>
            <p:spPr bwMode="auto">
              <a:xfrm>
                <a:off x="4477761" y="5187996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19" name="Oval 518"/>
              <p:cNvSpPr/>
              <p:nvPr/>
            </p:nvSpPr>
            <p:spPr bwMode="auto">
              <a:xfrm>
                <a:off x="3587796" y="5632978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20" name="Oval 519"/>
              <p:cNvSpPr/>
              <p:nvPr/>
            </p:nvSpPr>
            <p:spPr bwMode="auto">
              <a:xfrm>
                <a:off x="3142813" y="5632978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21" name="Oval 520"/>
              <p:cNvSpPr/>
              <p:nvPr/>
            </p:nvSpPr>
            <p:spPr bwMode="auto">
              <a:xfrm>
                <a:off x="4032778" y="5632978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24" name="Oval 523"/>
              <p:cNvSpPr/>
              <p:nvPr/>
            </p:nvSpPr>
            <p:spPr bwMode="auto">
              <a:xfrm>
                <a:off x="4477761" y="5632978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25" name="Oval 524"/>
              <p:cNvSpPr/>
              <p:nvPr/>
            </p:nvSpPr>
            <p:spPr bwMode="auto">
              <a:xfrm>
                <a:off x="3587796" y="6077961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26" name="Oval 525"/>
              <p:cNvSpPr/>
              <p:nvPr/>
            </p:nvSpPr>
            <p:spPr bwMode="auto">
              <a:xfrm>
                <a:off x="3142813" y="6077961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27" name="Oval 526"/>
              <p:cNvSpPr/>
              <p:nvPr/>
            </p:nvSpPr>
            <p:spPr bwMode="auto">
              <a:xfrm>
                <a:off x="4032778" y="6077961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30" name="Oval 529"/>
              <p:cNvSpPr/>
              <p:nvPr/>
            </p:nvSpPr>
            <p:spPr bwMode="auto">
              <a:xfrm>
                <a:off x="4477761" y="6077961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37" name="Oval 536"/>
              <p:cNvSpPr/>
              <p:nvPr/>
            </p:nvSpPr>
            <p:spPr bwMode="auto">
              <a:xfrm>
                <a:off x="3587796" y="6481072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38" name="Oval 537"/>
              <p:cNvSpPr/>
              <p:nvPr/>
            </p:nvSpPr>
            <p:spPr bwMode="auto">
              <a:xfrm>
                <a:off x="3142813" y="6481072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39" name="Oval 538"/>
              <p:cNvSpPr/>
              <p:nvPr/>
            </p:nvSpPr>
            <p:spPr bwMode="auto">
              <a:xfrm>
                <a:off x="4032778" y="6481072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42" name="Oval 541"/>
              <p:cNvSpPr/>
              <p:nvPr/>
            </p:nvSpPr>
            <p:spPr bwMode="auto">
              <a:xfrm>
                <a:off x="4477761" y="6481072"/>
                <a:ext cx="148328" cy="1483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</p:grpSp>
      <p:grpSp>
        <p:nvGrpSpPr>
          <p:cNvPr id="273" name="Group 272"/>
          <p:cNvGrpSpPr/>
          <p:nvPr/>
        </p:nvGrpSpPr>
        <p:grpSpPr>
          <a:xfrm>
            <a:off x="7010400" y="1600200"/>
            <a:ext cx="1787591" cy="4636532"/>
            <a:chOff x="7010400" y="1600200"/>
            <a:chExt cx="1787591" cy="4636532"/>
          </a:xfrm>
        </p:grpSpPr>
        <p:grpSp>
          <p:nvGrpSpPr>
            <p:cNvPr id="214" name="Group 213"/>
            <p:cNvGrpSpPr/>
            <p:nvPr/>
          </p:nvGrpSpPr>
          <p:grpSpPr>
            <a:xfrm>
              <a:off x="7010400" y="1600200"/>
              <a:ext cx="1600200" cy="1926345"/>
              <a:chOff x="7010400" y="2249269"/>
              <a:chExt cx="1600200" cy="1926345"/>
            </a:xfrm>
          </p:grpSpPr>
          <p:pic>
            <p:nvPicPr>
              <p:cNvPr id="3074" name="Picture 2" descr="http://liology.files.wordpress.com/2010/01/rosetta-stone.jpe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629"/>
              <a:stretch>
                <a:fillRect/>
              </a:stretch>
            </p:blipFill>
            <p:spPr bwMode="auto">
              <a:xfrm>
                <a:off x="7239000" y="3124200"/>
                <a:ext cx="1143000" cy="1051414"/>
              </a:xfrm>
              <a:prstGeom prst="rect">
                <a:avLst/>
              </a:prstGeom>
              <a:noFill/>
            </p:spPr>
          </p:pic>
          <p:sp>
            <p:nvSpPr>
              <p:cNvPr id="208" name="TextBox 207"/>
              <p:cNvSpPr txBox="1"/>
              <p:nvPr/>
            </p:nvSpPr>
            <p:spPr>
              <a:xfrm>
                <a:off x="7010400" y="2249269"/>
                <a:ext cx="1600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Machine </a:t>
                </a:r>
              </a:p>
              <a:p>
                <a:pPr algn="ctr"/>
                <a:r>
                  <a:rPr lang="en-US" sz="2400" dirty="0" smtClean="0"/>
                  <a:t>Translation</a:t>
                </a:r>
                <a:endParaRPr lang="en-US" sz="2400" dirty="0"/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>
              <a:off x="7162800" y="4343400"/>
              <a:ext cx="1635191" cy="1893332"/>
              <a:chOff x="7162800" y="4343400"/>
              <a:chExt cx="1635191" cy="1893332"/>
            </a:xfrm>
          </p:grpSpPr>
          <p:sp>
            <p:nvSpPr>
              <p:cNvPr id="555" name="TextBox 554"/>
              <p:cNvSpPr txBox="1"/>
              <p:nvPr/>
            </p:nvSpPr>
            <p:spPr>
              <a:xfrm>
                <a:off x="7162800" y="4343400"/>
                <a:ext cx="16351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How  are   you?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271" name="Group 270"/>
              <p:cNvGrpSpPr/>
              <p:nvPr/>
            </p:nvGrpSpPr>
            <p:grpSpPr>
              <a:xfrm>
                <a:off x="7315200" y="4710694"/>
                <a:ext cx="1371600" cy="1526038"/>
                <a:chOff x="7315200" y="4710694"/>
                <a:chExt cx="1371600" cy="1526038"/>
              </a:xfrm>
            </p:grpSpPr>
            <p:cxnSp>
              <p:nvCxnSpPr>
                <p:cNvPr id="573" name="Straight Connector 572"/>
                <p:cNvCxnSpPr>
                  <a:stCxn id="551" idx="4"/>
                  <a:endCxn id="577" idx="0"/>
                </p:cNvCxnSpPr>
                <p:nvPr/>
              </p:nvCxnSpPr>
              <p:spPr>
                <a:xfrm rot="16200000" flipH="1">
                  <a:off x="7923782" y="4862076"/>
                  <a:ext cx="156473" cy="150364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88" name="Straight Connector 587"/>
                <p:cNvCxnSpPr>
                  <a:stCxn id="552" idx="4"/>
                  <a:endCxn id="600" idx="0"/>
                </p:cNvCxnSpPr>
                <p:nvPr/>
              </p:nvCxnSpPr>
              <p:spPr>
                <a:xfrm rot="16200000" flipH="1">
                  <a:off x="8458200" y="4861058"/>
                  <a:ext cx="154436" cy="150364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/>
                <p:cNvCxnSpPr>
                  <a:stCxn id="551" idx="4"/>
                  <a:endCxn id="578" idx="0"/>
                </p:cNvCxnSpPr>
                <p:nvPr/>
              </p:nvCxnSpPr>
              <p:spPr>
                <a:xfrm rot="5400000">
                  <a:off x="7657082" y="5126740"/>
                  <a:ext cx="537473" cy="2036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Straight Connector 583"/>
                <p:cNvCxnSpPr>
                  <a:stCxn id="558" idx="6"/>
                  <a:endCxn id="551" idx="3"/>
                </p:cNvCxnSpPr>
                <p:nvPr/>
              </p:nvCxnSpPr>
              <p:spPr>
                <a:xfrm flipV="1">
                  <a:off x="7467600" y="4837300"/>
                  <a:ext cx="406794" cy="63335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Straight Connector 586"/>
                <p:cNvCxnSpPr>
                  <a:stCxn id="560" idx="7"/>
                  <a:endCxn id="578" idx="3"/>
                </p:cNvCxnSpPr>
                <p:nvPr/>
              </p:nvCxnSpPr>
              <p:spPr>
                <a:xfrm rot="5400000" flipH="1" flipV="1">
                  <a:off x="7370101" y="5601759"/>
                  <a:ext cx="575999" cy="425636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Straight Connector 588"/>
                <p:cNvCxnSpPr>
                  <a:stCxn id="552" idx="4"/>
                  <a:endCxn id="592" idx="0"/>
                </p:cNvCxnSpPr>
                <p:nvPr/>
              </p:nvCxnSpPr>
              <p:spPr>
                <a:xfrm rot="5400000">
                  <a:off x="8189463" y="5127759"/>
                  <a:ext cx="539510" cy="2036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Straight Connector 596"/>
                <p:cNvCxnSpPr>
                  <a:stCxn id="578" idx="7"/>
                  <a:endCxn id="552" idx="3"/>
                </p:cNvCxnSpPr>
                <p:nvPr/>
              </p:nvCxnSpPr>
              <p:spPr>
                <a:xfrm rot="5400000" flipH="1" flipV="1">
                  <a:off x="7902482" y="4913501"/>
                  <a:ext cx="581513" cy="429112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Straight Connector 598"/>
                <p:cNvCxnSpPr>
                  <a:stCxn id="580" idx="7"/>
                  <a:endCxn id="592" idx="3"/>
                </p:cNvCxnSpPr>
                <p:nvPr/>
              </p:nvCxnSpPr>
              <p:spPr>
                <a:xfrm rot="5400000" flipH="1" flipV="1">
                  <a:off x="7903501" y="5603796"/>
                  <a:ext cx="575999" cy="425636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Straight Connector 548"/>
                <p:cNvCxnSpPr>
                  <a:stCxn id="550" idx="6"/>
                  <a:endCxn id="552" idx="2"/>
                </p:cNvCxnSpPr>
                <p:nvPr/>
              </p:nvCxnSpPr>
              <p:spPr>
                <a:xfrm>
                  <a:off x="7467600" y="4784858"/>
                  <a:ext cx="918472" cy="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50" name="Oval 549"/>
                <p:cNvSpPr/>
                <p:nvPr/>
              </p:nvSpPr>
              <p:spPr bwMode="auto">
                <a:xfrm>
                  <a:off x="7319272" y="4710694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551" name="Oval 550"/>
                <p:cNvSpPr/>
                <p:nvPr/>
              </p:nvSpPr>
              <p:spPr bwMode="auto">
                <a:xfrm>
                  <a:off x="7852672" y="4710694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552" name="Oval 551"/>
                <p:cNvSpPr/>
                <p:nvPr/>
              </p:nvSpPr>
              <p:spPr bwMode="auto">
                <a:xfrm>
                  <a:off x="8386072" y="4710694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cxnSp>
              <p:nvCxnSpPr>
                <p:cNvPr id="562" name="Straight Connector 561"/>
                <p:cNvCxnSpPr>
                  <a:stCxn id="550" idx="4"/>
                  <a:endCxn id="557" idx="0"/>
                </p:cNvCxnSpPr>
                <p:nvPr/>
              </p:nvCxnSpPr>
              <p:spPr>
                <a:xfrm rot="16200000" flipH="1">
                  <a:off x="7391400" y="4861058"/>
                  <a:ext cx="154436" cy="150364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/>
                <p:cNvCxnSpPr>
                  <a:stCxn id="550" idx="4"/>
                  <a:endCxn id="558" idx="0"/>
                </p:cNvCxnSpPr>
                <p:nvPr/>
              </p:nvCxnSpPr>
              <p:spPr>
                <a:xfrm rot="5400000">
                  <a:off x="7124700" y="5125722"/>
                  <a:ext cx="535436" cy="2036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>
                  <a:stCxn id="558" idx="4"/>
                  <a:endCxn id="560" idx="0"/>
                </p:cNvCxnSpPr>
                <p:nvPr/>
              </p:nvCxnSpPr>
              <p:spPr>
                <a:xfrm rot="5400000">
                  <a:off x="7124700" y="5813558"/>
                  <a:ext cx="533400" cy="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/>
                <p:cNvCxnSpPr>
                  <a:stCxn id="558" idx="4"/>
                  <a:endCxn id="559" idx="0"/>
                </p:cNvCxnSpPr>
                <p:nvPr/>
              </p:nvCxnSpPr>
              <p:spPr>
                <a:xfrm rot="16200000" flipH="1">
                  <a:off x="7391400" y="5546858"/>
                  <a:ext cx="152400" cy="15240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57" name="Oval 556"/>
                <p:cNvSpPr/>
                <p:nvPr/>
              </p:nvSpPr>
              <p:spPr>
                <a:xfrm>
                  <a:off x="7467600" y="5013458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Oval 557"/>
                <p:cNvSpPr/>
                <p:nvPr/>
              </p:nvSpPr>
              <p:spPr>
                <a:xfrm>
                  <a:off x="7315200" y="5394458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Oval 558"/>
                <p:cNvSpPr/>
                <p:nvPr/>
              </p:nvSpPr>
              <p:spPr>
                <a:xfrm>
                  <a:off x="7467600" y="5699258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Oval 559"/>
                <p:cNvSpPr/>
                <p:nvPr/>
              </p:nvSpPr>
              <p:spPr>
                <a:xfrm>
                  <a:off x="7315200" y="6080258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75" name="Straight Connector 574"/>
                <p:cNvCxnSpPr>
                  <a:stCxn id="578" idx="4"/>
                  <a:endCxn id="580" idx="0"/>
                </p:cNvCxnSpPr>
                <p:nvPr/>
              </p:nvCxnSpPr>
              <p:spPr>
                <a:xfrm rot="5400000">
                  <a:off x="7658100" y="5815595"/>
                  <a:ext cx="533400" cy="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/>
                <p:cNvCxnSpPr>
                  <a:stCxn id="578" idx="4"/>
                  <a:endCxn id="579" idx="0"/>
                </p:cNvCxnSpPr>
                <p:nvPr/>
              </p:nvCxnSpPr>
              <p:spPr>
                <a:xfrm rot="16200000" flipH="1">
                  <a:off x="7924800" y="5548895"/>
                  <a:ext cx="152400" cy="15240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77" name="Oval 576"/>
                <p:cNvSpPr/>
                <p:nvPr/>
              </p:nvSpPr>
              <p:spPr>
                <a:xfrm>
                  <a:off x="8001000" y="5015495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8" name="Oval 577"/>
                <p:cNvSpPr/>
                <p:nvPr/>
              </p:nvSpPr>
              <p:spPr>
                <a:xfrm>
                  <a:off x="7848600" y="5396495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9" name="Oval 578"/>
                <p:cNvSpPr/>
                <p:nvPr/>
              </p:nvSpPr>
              <p:spPr>
                <a:xfrm>
                  <a:off x="8001000" y="5701295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0" name="Oval 579"/>
                <p:cNvSpPr/>
                <p:nvPr/>
              </p:nvSpPr>
              <p:spPr>
                <a:xfrm>
                  <a:off x="7848600" y="6082295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0" name="Straight Connector 589"/>
                <p:cNvCxnSpPr>
                  <a:stCxn id="592" idx="4"/>
                  <a:endCxn id="593" idx="0"/>
                </p:cNvCxnSpPr>
                <p:nvPr/>
              </p:nvCxnSpPr>
              <p:spPr>
                <a:xfrm rot="5400000">
                  <a:off x="8191500" y="5817632"/>
                  <a:ext cx="533400" cy="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91" name="Straight Connector 590"/>
                <p:cNvCxnSpPr>
                  <a:stCxn id="592" idx="4"/>
                  <a:endCxn id="602" idx="0"/>
                </p:cNvCxnSpPr>
                <p:nvPr/>
              </p:nvCxnSpPr>
              <p:spPr>
                <a:xfrm rot="16200000" flipH="1">
                  <a:off x="8460237" y="5548895"/>
                  <a:ext cx="148326" cy="15240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92" name="Oval 591"/>
                <p:cNvSpPr/>
                <p:nvPr/>
              </p:nvSpPr>
              <p:spPr>
                <a:xfrm>
                  <a:off x="8382000" y="5398532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3" name="Oval 592"/>
                <p:cNvSpPr/>
                <p:nvPr/>
              </p:nvSpPr>
              <p:spPr>
                <a:xfrm>
                  <a:off x="8382000" y="6084332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0" name="Oval 599"/>
                <p:cNvSpPr/>
                <p:nvPr/>
              </p:nvSpPr>
              <p:spPr>
                <a:xfrm>
                  <a:off x="8534400" y="5013458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i="1" dirty="0"/>
                </a:p>
              </p:txBody>
            </p:sp>
            <p:sp>
              <p:nvSpPr>
                <p:cNvPr id="602" name="Oval 601"/>
                <p:cNvSpPr/>
                <p:nvPr/>
              </p:nvSpPr>
              <p:spPr>
                <a:xfrm>
                  <a:off x="8534400" y="5699258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i="1" dirty="0"/>
                </a:p>
              </p:txBody>
            </p:sp>
          </p:grpSp>
        </p:grpSp>
      </p:grpSp>
      <p:grpSp>
        <p:nvGrpSpPr>
          <p:cNvPr id="268" name="Group 267"/>
          <p:cNvGrpSpPr/>
          <p:nvPr/>
        </p:nvGrpSpPr>
        <p:grpSpPr>
          <a:xfrm>
            <a:off x="2590800" y="1600200"/>
            <a:ext cx="2438400" cy="4953000"/>
            <a:chOff x="2590800" y="1600200"/>
            <a:chExt cx="2438400" cy="4953000"/>
          </a:xfrm>
        </p:grpSpPr>
        <p:grpSp>
          <p:nvGrpSpPr>
            <p:cNvPr id="217" name="Group 216"/>
            <p:cNvGrpSpPr/>
            <p:nvPr/>
          </p:nvGrpSpPr>
          <p:grpSpPr>
            <a:xfrm>
              <a:off x="2590800" y="1600200"/>
              <a:ext cx="2438400" cy="1952992"/>
              <a:chOff x="2362200" y="2249269"/>
              <a:chExt cx="2438400" cy="195299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2362200" y="2249269"/>
                <a:ext cx="2438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Movie Recommendation</a:t>
                </a:r>
                <a:endParaRPr lang="en-US" sz="2400" dirty="0"/>
              </a:p>
            </p:txBody>
          </p:sp>
          <p:pic>
            <p:nvPicPr>
              <p:cNvPr id="196" name="Picture 6" descr="http://www.ekasbury.com/word/wp-content/uploads/2009/03/netflix_logo_1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514600" y="2971800"/>
                <a:ext cx="2092383" cy="1230461"/>
              </a:xfrm>
              <a:prstGeom prst="rect">
                <a:avLst/>
              </a:prstGeom>
              <a:noFill/>
            </p:spPr>
          </p:pic>
        </p:grpSp>
        <p:grpSp>
          <p:nvGrpSpPr>
            <p:cNvPr id="267" name="Group 266"/>
            <p:cNvGrpSpPr/>
            <p:nvPr/>
          </p:nvGrpSpPr>
          <p:grpSpPr>
            <a:xfrm>
              <a:off x="2895600" y="4343400"/>
              <a:ext cx="1371600" cy="2209800"/>
              <a:chOff x="2743200" y="4419600"/>
              <a:chExt cx="1371600" cy="2209800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2743200" y="4876800"/>
                <a:ext cx="304800" cy="457200"/>
                <a:chOff x="2743200" y="4876800"/>
                <a:chExt cx="304800" cy="457200"/>
              </a:xfrm>
            </p:grpSpPr>
            <p:cxnSp>
              <p:nvCxnSpPr>
                <p:cNvPr id="163" name="Straight Connector 162"/>
                <p:cNvCxnSpPr>
                  <a:stCxn id="147" idx="4"/>
                  <a:endCxn id="159" idx="0"/>
                </p:cNvCxnSpPr>
                <p:nvPr/>
              </p:nvCxnSpPr>
              <p:spPr>
                <a:xfrm rot="5400000">
                  <a:off x="2817364" y="5103364"/>
                  <a:ext cx="156472" cy="0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 bwMode="auto">
                <a:xfrm>
                  <a:off x="2821436" y="4876800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grpSp>
              <p:nvGrpSpPr>
                <p:cNvPr id="161" name="Group 160"/>
                <p:cNvGrpSpPr/>
                <p:nvPr/>
              </p:nvGrpSpPr>
              <p:grpSpPr>
                <a:xfrm>
                  <a:off x="2743200" y="5181600"/>
                  <a:ext cx="304800" cy="152400"/>
                  <a:chOff x="2743200" y="5410200"/>
                  <a:chExt cx="304800" cy="152400"/>
                </a:xfrm>
              </p:grpSpPr>
              <p:sp>
                <p:nvSpPr>
                  <p:cNvPr id="159" name="Rounded Rectangle 158"/>
                  <p:cNvSpPr/>
                  <p:nvPr/>
                </p:nvSpPr>
                <p:spPr>
                  <a:xfrm>
                    <a:off x="2743200" y="5410200"/>
                    <a:ext cx="304800" cy="15240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60" name="Group 159"/>
                  <p:cNvGrpSpPr/>
                  <p:nvPr/>
                </p:nvGrpSpPr>
                <p:grpSpPr>
                  <a:xfrm>
                    <a:off x="2743200" y="5441950"/>
                    <a:ext cx="304800" cy="76200"/>
                    <a:chOff x="2743200" y="5410200"/>
                    <a:chExt cx="304800" cy="76200"/>
                  </a:xfrm>
                </p:grpSpPr>
                <p:sp>
                  <p:nvSpPr>
                    <p:cNvPr id="155" name="5-Point Star 154"/>
                    <p:cNvSpPr/>
                    <p:nvPr/>
                  </p:nvSpPr>
                  <p:spPr>
                    <a:xfrm>
                      <a:off x="27432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5-Point Star 155"/>
                    <p:cNvSpPr/>
                    <p:nvPr/>
                  </p:nvSpPr>
                  <p:spPr>
                    <a:xfrm>
                      <a:off x="28194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5-Point Star 156"/>
                    <p:cNvSpPr/>
                    <p:nvPr/>
                  </p:nvSpPr>
                  <p:spPr>
                    <a:xfrm>
                      <a:off x="28956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5-Point Star 157"/>
                    <p:cNvSpPr/>
                    <p:nvPr/>
                  </p:nvSpPr>
                  <p:spPr>
                    <a:xfrm>
                      <a:off x="29718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65" name="Group 164"/>
              <p:cNvGrpSpPr/>
              <p:nvPr/>
            </p:nvGrpSpPr>
            <p:grpSpPr>
              <a:xfrm>
                <a:off x="3505200" y="6172200"/>
                <a:ext cx="304800" cy="457200"/>
                <a:chOff x="2743200" y="4876800"/>
                <a:chExt cx="304800" cy="457200"/>
              </a:xfrm>
            </p:grpSpPr>
            <p:cxnSp>
              <p:nvCxnSpPr>
                <p:cNvPr id="166" name="Straight Connector 165"/>
                <p:cNvCxnSpPr>
                  <a:stCxn id="167" idx="4"/>
                  <a:endCxn id="169" idx="0"/>
                </p:cNvCxnSpPr>
                <p:nvPr/>
              </p:nvCxnSpPr>
              <p:spPr>
                <a:xfrm rot="5400000">
                  <a:off x="2817364" y="5103364"/>
                  <a:ext cx="156472" cy="0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Oval 166"/>
                <p:cNvSpPr/>
                <p:nvPr/>
              </p:nvSpPr>
              <p:spPr bwMode="auto">
                <a:xfrm>
                  <a:off x="2821436" y="4876800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grpSp>
              <p:nvGrpSpPr>
                <p:cNvPr id="168" name="Group 167"/>
                <p:cNvGrpSpPr/>
                <p:nvPr/>
              </p:nvGrpSpPr>
              <p:grpSpPr>
                <a:xfrm>
                  <a:off x="2743200" y="5181600"/>
                  <a:ext cx="304800" cy="152400"/>
                  <a:chOff x="2743200" y="5410200"/>
                  <a:chExt cx="304800" cy="152400"/>
                </a:xfrm>
              </p:grpSpPr>
              <p:sp>
                <p:nvSpPr>
                  <p:cNvPr id="169" name="Rounded Rectangle 168"/>
                  <p:cNvSpPr/>
                  <p:nvPr/>
                </p:nvSpPr>
                <p:spPr>
                  <a:xfrm>
                    <a:off x="2743200" y="5410200"/>
                    <a:ext cx="304800" cy="15240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/>
                  <p:cNvGrpSpPr/>
                  <p:nvPr/>
                </p:nvGrpSpPr>
                <p:grpSpPr>
                  <a:xfrm>
                    <a:off x="2743200" y="5441950"/>
                    <a:ext cx="304800" cy="76200"/>
                    <a:chOff x="2743200" y="5410200"/>
                    <a:chExt cx="304800" cy="76200"/>
                  </a:xfrm>
                </p:grpSpPr>
                <p:sp>
                  <p:nvSpPr>
                    <p:cNvPr id="171" name="5-Point Star 170"/>
                    <p:cNvSpPr/>
                    <p:nvPr/>
                  </p:nvSpPr>
                  <p:spPr>
                    <a:xfrm>
                      <a:off x="27432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" name="5-Point Star 171"/>
                    <p:cNvSpPr/>
                    <p:nvPr/>
                  </p:nvSpPr>
                  <p:spPr>
                    <a:xfrm>
                      <a:off x="28194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5-Point Star 172"/>
                    <p:cNvSpPr/>
                    <p:nvPr/>
                  </p:nvSpPr>
                  <p:spPr>
                    <a:xfrm>
                      <a:off x="28956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5-Point Star 173"/>
                    <p:cNvSpPr/>
                    <p:nvPr/>
                  </p:nvSpPr>
                  <p:spPr>
                    <a:xfrm>
                      <a:off x="29718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76" name="Group 175"/>
              <p:cNvGrpSpPr/>
              <p:nvPr/>
            </p:nvGrpSpPr>
            <p:grpSpPr>
              <a:xfrm>
                <a:off x="3657600" y="4648200"/>
                <a:ext cx="304800" cy="457200"/>
                <a:chOff x="2743200" y="4876800"/>
                <a:chExt cx="304800" cy="457200"/>
              </a:xfrm>
            </p:grpSpPr>
            <p:cxnSp>
              <p:nvCxnSpPr>
                <p:cNvPr id="177" name="Straight Connector 176"/>
                <p:cNvCxnSpPr>
                  <a:stCxn id="179" idx="4"/>
                  <a:endCxn id="181" idx="0"/>
                </p:cNvCxnSpPr>
                <p:nvPr/>
              </p:nvCxnSpPr>
              <p:spPr>
                <a:xfrm rot="5400000">
                  <a:off x="2817364" y="5103364"/>
                  <a:ext cx="156472" cy="0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Oval 178"/>
                <p:cNvSpPr/>
                <p:nvPr/>
              </p:nvSpPr>
              <p:spPr bwMode="auto">
                <a:xfrm>
                  <a:off x="2821436" y="4876800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grpSp>
              <p:nvGrpSpPr>
                <p:cNvPr id="180" name="Group 179"/>
                <p:cNvGrpSpPr/>
                <p:nvPr/>
              </p:nvGrpSpPr>
              <p:grpSpPr>
                <a:xfrm>
                  <a:off x="2743200" y="5181600"/>
                  <a:ext cx="304800" cy="152400"/>
                  <a:chOff x="2743200" y="5410200"/>
                  <a:chExt cx="304800" cy="152400"/>
                </a:xfrm>
              </p:grpSpPr>
              <p:sp>
                <p:nvSpPr>
                  <p:cNvPr id="181" name="Rounded Rectangle 180"/>
                  <p:cNvSpPr/>
                  <p:nvPr/>
                </p:nvSpPr>
                <p:spPr>
                  <a:xfrm>
                    <a:off x="2743200" y="5410200"/>
                    <a:ext cx="304800" cy="15240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82" name="Group 181"/>
                  <p:cNvGrpSpPr/>
                  <p:nvPr/>
                </p:nvGrpSpPr>
                <p:grpSpPr>
                  <a:xfrm>
                    <a:off x="2743200" y="5441950"/>
                    <a:ext cx="304800" cy="76200"/>
                    <a:chOff x="2743200" y="5410200"/>
                    <a:chExt cx="304800" cy="76200"/>
                  </a:xfrm>
                </p:grpSpPr>
                <p:sp>
                  <p:nvSpPr>
                    <p:cNvPr id="183" name="5-Point Star 182"/>
                    <p:cNvSpPr/>
                    <p:nvPr/>
                  </p:nvSpPr>
                  <p:spPr>
                    <a:xfrm>
                      <a:off x="27432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5-Point Star 184"/>
                    <p:cNvSpPr/>
                    <p:nvPr/>
                  </p:nvSpPr>
                  <p:spPr>
                    <a:xfrm>
                      <a:off x="28194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" name="5-Point Star 185"/>
                    <p:cNvSpPr/>
                    <p:nvPr/>
                  </p:nvSpPr>
                  <p:spPr>
                    <a:xfrm>
                      <a:off x="28956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5-Point Star 187"/>
                    <p:cNvSpPr/>
                    <p:nvPr/>
                  </p:nvSpPr>
                  <p:spPr>
                    <a:xfrm>
                      <a:off x="29718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89" name="Group 188"/>
              <p:cNvGrpSpPr/>
              <p:nvPr/>
            </p:nvGrpSpPr>
            <p:grpSpPr>
              <a:xfrm>
                <a:off x="3810000" y="5410200"/>
                <a:ext cx="304800" cy="457200"/>
                <a:chOff x="2743200" y="4876800"/>
                <a:chExt cx="304800" cy="457200"/>
              </a:xfrm>
            </p:grpSpPr>
            <p:cxnSp>
              <p:nvCxnSpPr>
                <p:cNvPr id="190" name="Straight Connector 189"/>
                <p:cNvCxnSpPr>
                  <a:stCxn id="191" idx="4"/>
                  <a:endCxn id="194" idx="0"/>
                </p:cNvCxnSpPr>
                <p:nvPr/>
              </p:nvCxnSpPr>
              <p:spPr>
                <a:xfrm rot="5400000">
                  <a:off x="2817364" y="5103364"/>
                  <a:ext cx="156472" cy="0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1" name="Oval 190"/>
                <p:cNvSpPr/>
                <p:nvPr/>
              </p:nvSpPr>
              <p:spPr bwMode="auto">
                <a:xfrm>
                  <a:off x="2821436" y="4876800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grpSp>
              <p:nvGrpSpPr>
                <p:cNvPr id="192" name="Group 191"/>
                <p:cNvGrpSpPr/>
                <p:nvPr/>
              </p:nvGrpSpPr>
              <p:grpSpPr>
                <a:xfrm>
                  <a:off x="2743200" y="5181600"/>
                  <a:ext cx="304800" cy="152400"/>
                  <a:chOff x="2743200" y="5410200"/>
                  <a:chExt cx="304800" cy="152400"/>
                </a:xfrm>
              </p:grpSpPr>
              <p:sp>
                <p:nvSpPr>
                  <p:cNvPr id="194" name="Rounded Rectangle 193"/>
                  <p:cNvSpPr/>
                  <p:nvPr/>
                </p:nvSpPr>
                <p:spPr>
                  <a:xfrm>
                    <a:off x="2743200" y="5410200"/>
                    <a:ext cx="304800" cy="15240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95" name="Group 194"/>
                  <p:cNvGrpSpPr/>
                  <p:nvPr/>
                </p:nvGrpSpPr>
                <p:grpSpPr>
                  <a:xfrm>
                    <a:off x="2743200" y="5441950"/>
                    <a:ext cx="304800" cy="76200"/>
                    <a:chOff x="2743200" y="5410200"/>
                    <a:chExt cx="304800" cy="76200"/>
                  </a:xfrm>
                </p:grpSpPr>
                <p:sp>
                  <p:nvSpPr>
                    <p:cNvPr id="197" name="5-Point Star 196"/>
                    <p:cNvSpPr/>
                    <p:nvPr/>
                  </p:nvSpPr>
                  <p:spPr>
                    <a:xfrm>
                      <a:off x="27432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" name="5-Point Star 197"/>
                    <p:cNvSpPr/>
                    <p:nvPr/>
                  </p:nvSpPr>
                  <p:spPr>
                    <a:xfrm>
                      <a:off x="28194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" name="5-Point Star 198"/>
                    <p:cNvSpPr/>
                    <p:nvPr/>
                  </p:nvSpPr>
                  <p:spPr>
                    <a:xfrm>
                      <a:off x="28956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" name="5-Point Star 199"/>
                    <p:cNvSpPr/>
                    <p:nvPr/>
                  </p:nvSpPr>
                  <p:spPr>
                    <a:xfrm>
                      <a:off x="29718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3200400" y="5410200"/>
                <a:ext cx="304800" cy="457200"/>
                <a:chOff x="2743200" y="4876800"/>
                <a:chExt cx="304800" cy="457200"/>
              </a:xfrm>
            </p:grpSpPr>
            <p:cxnSp>
              <p:nvCxnSpPr>
                <p:cNvPr id="202" name="Straight Connector 201"/>
                <p:cNvCxnSpPr>
                  <a:stCxn id="203" idx="4"/>
                  <a:endCxn id="205" idx="0"/>
                </p:cNvCxnSpPr>
                <p:nvPr/>
              </p:nvCxnSpPr>
              <p:spPr>
                <a:xfrm rot="5400000">
                  <a:off x="2817364" y="5103364"/>
                  <a:ext cx="156472" cy="0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Oval 202"/>
                <p:cNvSpPr/>
                <p:nvPr/>
              </p:nvSpPr>
              <p:spPr bwMode="auto">
                <a:xfrm>
                  <a:off x="2821436" y="4876800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grpSp>
              <p:nvGrpSpPr>
                <p:cNvPr id="204" name="Group 203"/>
                <p:cNvGrpSpPr/>
                <p:nvPr/>
              </p:nvGrpSpPr>
              <p:grpSpPr>
                <a:xfrm>
                  <a:off x="2743200" y="5181600"/>
                  <a:ext cx="304800" cy="152400"/>
                  <a:chOff x="2743200" y="5410200"/>
                  <a:chExt cx="304800" cy="152400"/>
                </a:xfrm>
              </p:grpSpPr>
              <p:sp>
                <p:nvSpPr>
                  <p:cNvPr id="205" name="Rounded Rectangle 204"/>
                  <p:cNvSpPr/>
                  <p:nvPr/>
                </p:nvSpPr>
                <p:spPr>
                  <a:xfrm>
                    <a:off x="2743200" y="5410200"/>
                    <a:ext cx="304800" cy="15240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6" name="Group 205"/>
                  <p:cNvGrpSpPr/>
                  <p:nvPr/>
                </p:nvGrpSpPr>
                <p:grpSpPr>
                  <a:xfrm>
                    <a:off x="2743200" y="5441950"/>
                    <a:ext cx="304800" cy="76200"/>
                    <a:chOff x="2743200" y="5410200"/>
                    <a:chExt cx="304800" cy="76200"/>
                  </a:xfrm>
                </p:grpSpPr>
                <p:sp>
                  <p:nvSpPr>
                    <p:cNvPr id="207" name="5-Point Star 206"/>
                    <p:cNvSpPr/>
                    <p:nvPr/>
                  </p:nvSpPr>
                  <p:spPr>
                    <a:xfrm>
                      <a:off x="27432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5-Point Star 208"/>
                    <p:cNvSpPr/>
                    <p:nvPr/>
                  </p:nvSpPr>
                  <p:spPr>
                    <a:xfrm>
                      <a:off x="28194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" name="5-Point Star 209"/>
                    <p:cNvSpPr/>
                    <p:nvPr/>
                  </p:nvSpPr>
                  <p:spPr>
                    <a:xfrm>
                      <a:off x="28956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5-Point Star 211"/>
                    <p:cNvSpPr/>
                    <p:nvPr/>
                  </p:nvSpPr>
                  <p:spPr>
                    <a:xfrm>
                      <a:off x="29718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13" name="Group 212"/>
              <p:cNvGrpSpPr/>
              <p:nvPr/>
            </p:nvGrpSpPr>
            <p:grpSpPr>
              <a:xfrm>
                <a:off x="3124200" y="4419600"/>
                <a:ext cx="304800" cy="457200"/>
                <a:chOff x="2743200" y="4876800"/>
                <a:chExt cx="304800" cy="457200"/>
              </a:xfrm>
            </p:grpSpPr>
            <p:cxnSp>
              <p:nvCxnSpPr>
                <p:cNvPr id="215" name="Straight Connector 214"/>
                <p:cNvCxnSpPr>
                  <a:stCxn id="216" idx="4"/>
                  <a:endCxn id="219" idx="0"/>
                </p:cNvCxnSpPr>
                <p:nvPr/>
              </p:nvCxnSpPr>
              <p:spPr>
                <a:xfrm rot="5400000">
                  <a:off x="2817364" y="5103364"/>
                  <a:ext cx="156472" cy="0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Oval 215"/>
                <p:cNvSpPr/>
                <p:nvPr/>
              </p:nvSpPr>
              <p:spPr bwMode="auto">
                <a:xfrm>
                  <a:off x="2821436" y="4876800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grpSp>
              <p:nvGrpSpPr>
                <p:cNvPr id="218" name="Group 217"/>
                <p:cNvGrpSpPr/>
                <p:nvPr/>
              </p:nvGrpSpPr>
              <p:grpSpPr>
                <a:xfrm>
                  <a:off x="2743200" y="5181600"/>
                  <a:ext cx="304800" cy="152400"/>
                  <a:chOff x="2743200" y="5410200"/>
                  <a:chExt cx="304800" cy="152400"/>
                </a:xfrm>
              </p:grpSpPr>
              <p:sp>
                <p:nvSpPr>
                  <p:cNvPr id="219" name="Rounded Rectangle 218"/>
                  <p:cNvSpPr/>
                  <p:nvPr/>
                </p:nvSpPr>
                <p:spPr>
                  <a:xfrm>
                    <a:off x="2743200" y="5410200"/>
                    <a:ext cx="304800" cy="15240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21" name="Group 220"/>
                  <p:cNvGrpSpPr/>
                  <p:nvPr/>
                </p:nvGrpSpPr>
                <p:grpSpPr>
                  <a:xfrm>
                    <a:off x="2743200" y="5441950"/>
                    <a:ext cx="304800" cy="76200"/>
                    <a:chOff x="2743200" y="5410200"/>
                    <a:chExt cx="304800" cy="76200"/>
                  </a:xfrm>
                </p:grpSpPr>
                <p:sp>
                  <p:nvSpPr>
                    <p:cNvPr id="222" name="5-Point Star 221"/>
                    <p:cNvSpPr/>
                    <p:nvPr/>
                  </p:nvSpPr>
                  <p:spPr>
                    <a:xfrm>
                      <a:off x="27432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5-Point Star 222"/>
                    <p:cNvSpPr/>
                    <p:nvPr/>
                  </p:nvSpPr>
                  <p:spPr>
                    <a:xfrm>
                      <a:off x="28194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4" name="5-Point Star 223"/>
                    <p:cNvSpPr/>
                    <p:nvPr/>
                  </p:nvSpPr>
                  <p:spPr>
                    <a:xfrm>
                      <a:off x="28956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5" name="5-Point Star 224"/>
                    <p:cNvSpPr/>
                    <p:nvPr/>
                  </p:nvSpPr>
                  <p:spPr>
                    <a:xfrm>
                      <a:off x="29718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6" name="Group 225"/>
              <p:cNvGrpSpPr/>
              <p:nvPr/>
            </p:nvGrpSpPr>
            <p:grpSpPr>
              <a:xfrm>
                <a:off x="2819400" y="6019800"/>
                <a:ext cx="304800" cy="457200"/>
                <a:chOff x="2743200" y="4876800"/>
                <a:chExt cx="304800" cy="457200"/>
              </a:xfrm>
            </p:grpSpPr>
            <p:cxnSp>
              <p:nvCxnSpPr>
                <p:cNvPr id="227" name="Straight Connector 226"/>
                <p:cNvCxnSpPr>
                  <a:stCxn id="228" idx="4"/>
                  <a:endCxn id="230" idx="0"/>
                </p:cNvCxnSpPr>
                <p:nvPr/>
              </p:nvCxnSpPr>
              <p:spPr>
                <a:xfrm rot="5400000">
                  <a:off x="2817364" y="5103364"/>
                  <a:ext cx="156472" cy="0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Oval 227"/>
                <p:cNvSpPr/>
                <p:nvPr/>
              </p:nvSpPr>
              <p:spPr bwMode="auto">
                <a:xfrm>
                  <a:off x="2821436" y="4876800"/>
                  <a:ext cx="148328" cy="148328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grpSp>
              <p:nvGrpSpPr>
                <p:cNvPr id="229" name="Group 228"/>
                <p:cNvGrpSpPr/>
                <p:nvPr/>
              </p:nvGrpSpPr>
              <p:grpSpPr>
                <a:xfrm>
                  <a:off x="2743200" y="5181600"/>
                  <a:ext cx="304800" cy="152400"/>
                  <a:chOff x="2743200" y="5410200"/>
                  <a:chExt cx="304800" cy="152400"/>
                </a:xfrm>
              </p:grpSpPr>
              <p:sp>
                <p:nvSpPr>
                  <p:cNvPr id="230" name="Rounded Rectangle 229"/>
                  <p:cNvSpPr/>
                  <p:nvPr/>
                </p:nvSpPr>
                <p:spPr>
                  <a:xfrm>
                    <a:off x="2743200" y="5410200"/>
                    <a:ext cx="304800" cy="15240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1" name="Group 230"/>
                  <p:cNvGrpSpPr/>
                  <p:nvPr/>
                </p:nvGrpSpPr>
                <p:grpSpPr>
                  <a:xfrm>
                    <a:off x="2743200" y="5441950"/>
                    <a:ext cx="304800" cy="76200"/>
                    <a:chOff x="2743200" y="5410200"/>
                    <a:chExt cx="304800" cy="76200"/>
                  </a:xfrm>
                </p:grpSpPr>
                <p:sp>
                  <p:nvSpPr>
                    <p:cNvPr id="232" name="5-Point Star 231"/>
                    <p:cNvSpPr/>
                    <p:nvPr/>
                  </p:nvSpPr>
                  <p:spPr>
                    <a:xfrm>
                      <a:off x="27432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5-Point Star 232"/>
                    <p:cNvSpPr/>
                    <p:nvPr/>
                  </p:nvSpPr>
                  <p:spPr>
                    <a:xfrm>
                      <a:off x="28194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5-Point Star 233"/>
                    <p:cNvSpPr/>
                    <p:nvPr/>
                  </p:nvSpPr>
                  <p:spPr>
                    <a:xfrm>
                      <a:off x="28956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5-Point Star 234"/>
                    <p:cNvSpPr/>
                    <p:nvPr/>
                  </p:nvSpPr>
                  <p:spPr>
                    <a:xfrm>
                      <a:off x="2971800" y="5410200"/>
                      <a:ext cx="76200" cy="7620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cxnSp>
            <p:nvCxnSpPr>
              <p:cNvPr id="236" name="Straight Connector 235"/>
              <p:cNvCxnSpPr>
                <a:stCxn id="216" idx="3"/>
                <a:endCxn id="147" idx="7"/>
              </p:cNvCxnSpPr>
              <p:nvPr/>
            </p:nvCxnSpPr>
            <p:spPr bwMode="auto">
              <a:xfrm rot="5400000">
                <a:off x="2909942" y="4584306"/>
                <a:ext cx="352316" cy="27611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>
                <a:stCxn id="179" idx="2"/>
                <a:endCxn id="216" idx="5"/>
              </p:cNvCxnSpPr>
              <p:nvPr/>
            </p:nvCxnSpPr>
            <p:spPr bwMode="auto">
              <a:xfrm rot="10800000">
                <a:off x="3329042" y="4546206"/>
                <a:ext cx="406794" cy="17615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>
                <a:stCxn id="203" idx="7"/>
                <a:endCxn id="179" idx="3"/>
              </p:cNvCxnSpPr>
              <p:nvPr/>
            </p:nvCxnSpPr>
            <p:spPr bwMode="auto">
              <a:xfrm rot="5400000" flipH="1" flipV="1">
                <a:off x="3252842" y="4927206"/>
                <a:ext cx="657116" cy="35231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>
                <a:stCxn id="147" idx="5"/>
                <a:endCxn id="203" idx="1"/>
              </p:cNvCxnSpPr>
              <p:nvPr/>
            </p:nvCxnSpPr>
            <p:spPr bwMode="auto">
              <a:xfrm rot="16200000" flipH="1">
                <a:off x="2909942" y="5041506"/>
                <a:ext cx="428516" cy="35231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stCxn id="203" idx="6"/>
                <a:endCxn id="191" idx="2"/>
              </p:cNvCxnSpPr>
              <p:nvPr/>
            </p:nvCxnSpPr>
            <p:spPr bwMode="auto">
              <a:xfrm>
                <a:off x="3426964" y="5484364"/>
                <a:ext cx="461272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>
                <a:stCxn id="167" idx="0"/>
                <a:endCxn id="191" idx="4"/>
              </p:cNvCxnSpPr>
              <p:nvPr/>
            </p:nvCxnSpPr>
            <p:spPr bwMode="auto">
              <a:xfrm rot="5400000" flipH="1" flipV="1">
                <a:off x="3503164" y="5712964"/>
                <a:ext cx="613672" cy="30480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>
                <a:stCxn id="228" idx="6"/>
                <a:endCxn id="167" idx="2"/>
              </p:cNvCxnSpPr>
              <p:nvPr/>
            </p:nvCxnSpPr>
            <p:spPr bwMode="auto">
              <a:xfrm>
                <a:off x="3045964" y="6093964"/>
                <a:ext cx="537472" cy="15240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>
                <a:stCxn id="228" idx="7"/>
                <a:endCxn id="203" idx="3"/>
              </p:cNvCxnSpPr>
              <p:nvPr/>
            </p:nvCxnSpPr>
            <p:spPr bwMode="auto">
              <a:xfrm rot="5400000" flipH="1" flipV="1">
                <a:off x="2909942" y="5651106"/>
                <a:ext cx="504716" cy="27611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>
                <a:stCxn id="228" idx="0"/>
                <a:endCxn id="147" idx="4"/>
              </p:cNvCxnSpPr>
              <p:nvPr/>
            </p:nvCxnSpPr>
            <p:spPr bwMode="auto">
              <a:xfrm rot="16200000" flipV="1">
                <a:off x="2436364" y="5484364"/>
                <a:ext cx="994672" cy="7620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>
                <a:stCxn id="167" idx="0"/>
                <a:endCxn id="179" idx="2"/>
              </p:cNvCxnSpPr>
              <p:nvPr/>
            </p:nvCxnSpPr>
            <p:spPr bwMode="auto">
              <a:xfrm rot="5400000" flipH="1" flipV="1">
                <a:off x="2971800" y="5408164"/>
                <a:ext cx="1449836" cy="7823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37" name="Slide Number Placeholder 2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0"/>
    </mc:Choice>
    <mc:Fallback xmlns="">
      <p:transition xmlns:p14="http://schemas.microsoft.com/office/powerpoint/2010/main" spd="slow" advTm="1996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be 224"/>
          <p:cNvSpPr/>
          <p:nvPr/>
        </p:nvSpPr>
        <p:spPr>
          <a:xfrm>
            <a:off x="298713" y="276803"/>
            <a:ext cx="8534400" cy="1317373"/>
          </a:xfrm>
          <a:prstGeom prst="cube">
            <a:avLst>
              <a:gd name="adj" fmla="val 2830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Probabilistic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410200"/>
            <a:ext cx="7543800" cy="1295400"/>
          </a:xfrm>
        </p:spPr>
        <p:txBody>
          <a:bodyPr>
            <a:normAutofit/>
          </a:bodyPr>
          <a:lstStyle/>
          <a:p>
            <a:r>
              <a:rPr lang="en-US" b="1" dirty="0" smtClean="0"/>
              <a:t>NP-complete</a:t>
            </a:r>
            <a:r>
              <a:rPr lang="en-US" dirty="0" smtClean="0"/>
              <a:t> in general </a:t>
            </a:r>
          </a:p>
          <a:p>
            <a:pPr lvl="1"/>
            <a:r>
              <a:rPr lang="en-US" dirty="0" smtClean="0"/>
              <a:t>Focus on </a:t>
            </a:r>
            <a:r>
              <a:rPr lang="en-US" i="1" dirty="0" smtClean="0"/>
              <a:t>approximate</a:t>
            </a:r>
            <a:r>
              <a:rPr lang="en-US" dirty="0" smtClean="0"/>
              <a:t> methods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8" name="Group 58"/>
          <p:cNvGrpSpPr/>
          <p:nvPr/>
        </p:nvGrpSpPr>
        <p:grpSpPr>
          <a:xfrm>
            <a:off x="454617" y="3207327"/>
            <a:ext cx="4119961" cy="2136132"/>
            <a:chOff x="205368" y="2204191"/>
            <a:chExt cx="8329032" cy="4120409"/>
          </a:xfrm>
        </p:grpSpPr>
        <p:sp>
          <p:nvSpPr>
            <p:cNvPr id="9" name="Oval 8"/>
            <p:cNvSpPr/>
            <p:nvPr/>
          </p:nvSpPr>
          <p:spPr bwMode="auto">
            <a:xfrm>
              <a:off x="609600" y="5257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 rot="20356464">
              <a:off x="3962400" y="43434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133600" y="5791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816482">
              <a:off x="8032579" y="2546178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 rot="946099">
              <a:off x="6195442" y="345224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6" name="Straight Connector 15"/>
            <p:cNvCxnSpPr>
              <a:stCxn id="9" idx="6"/>
              <a:endCxn id="13" idx="2"/>
            </p:cNvCxnSpPr>
            <p:nvPr/>
          </p:nvCxnSpPr>
          <p:spPr bwMode="auto">
            <a:xfrm>
              <a:off x="914400" y="5410200"/>
              <a:ext cx="1219200" cy="53340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7"/>
              <a:endCxn id="10" idx="2"/>
            </p:cNvCxnSpPr>
            <p:nvPr/>
          </p:nvCxnSpPr>
          <p:spPr bwMode="auto">
            <a:xfrm rot="5400000" flipH="1" flipV="1">
              <a:off x="2539960" y="4403536"/>
              <a:ext cx="1286104" cy="157849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0" idx="6"/>
              <a:endCxn id="15" idx="3"/>
            </p:cNvCxnSpPr>
            <p:nvPr/>
          </p:nvCxnSpPr>
          <p:spPr bwMode="auto">
            <a:xfrm flipV="1">
              <a:off x="4257338" y="3679065"/>
              <a:ext cx="1957512" cy="762802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5" idx="7"/>
              <a:endCxn id="14" idx="3"/>
            </p:cNvCxnSpPr>
            <p:nvPr/>
          </p:nvCxnSpPr>
          <p:spPr bwMode="auto">
            <a:xfrm rot="5400000" flipH="1" flipV="1">
              <a:off x="6891732" y="2367065"/>
              <a:ext cx="752257" cy="1574053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354313">
              <a:off x="4031230" y="3718690"/>
              <a:ext cx="2125531" cy="458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Protein Backbone</a:t>
              </a:r>
              <a:endParaRPr lang="en-US" sz="900" dirty="0"/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10566914">
              <a:off x="205368" y="3768479"/>
              <a:ext cx="1078010" cy="1600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vert270" wrap="none" lIns="0" tIns="0" rIns="0" bIns="2743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rPr>
                <a:t>Side-Chain</a:t>
              </a:r>
            </a:p>
          </p:txBody>
        </p:sp>
        <p:sp>
          <p:nvSpPr>
            <p:cNvPr id="22" name="Isosceles Triangle 21"/>
            <p:cNvSpPr/>
            <p:nvPr/>
          </p:nvSpPr>
          <p:spPr bwMode="auto">
            <a:xfrm rot="10235213">
              <a:off x="1617790" y="4344581"/>
              <a:ext cx="1078010" cy="1600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vert270" wrap="none" lIns="0" tIns="0" rIns="0" bIns="2743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rPr>
                <a:t>Side-Chain</a:t>
              </a:r>
            </a:p>
          </p:txBody>
        </p:sp>
        <p:sp>
          <p:nvSpPr>
            <p:cNvPr id="23" name="Isosceles Triangle 22"/>
            <p:cNvSpPr/>
            <p:nvPr/>
          </p:nvSpPr>
          <p:spPr bwMode="auto">
            <a:xfrm rot="19800000">
              <a:off x="3985437" y="4429511"/>
              <a:ext cx="1078010" cy="1600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vert270" wrap="none" lIns="0" tIns="0" rIns="0" bIns="2743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rPr>
                <a:t>Side-Chain</a:t>
              </a:r>
            </a:p>
          </p:txBody>
        </p:sp>
        <p:sp>
          <p:nvSpPr>
            <p:cNvPr id="24" name="Isosceles Triangle 23"/>
            <p:cNvSpPr/>
            <p:nvPr/>
          </p:nvSpPr>
          <p:spPr bwMode="auto">
            <a:xfrm rot="8100000">
              <a:off x="5219704" y="2204191"/>
              <a:ext cx="1078010" cy="1600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vert270" wrap="none" lIns="0" tIns="0" rIns="0" bIns="2743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rPr>
                <a:t>Side-Chain</a:t>
              </a:r>
            </a:p>
          </p:txBody>
        </p:sp>
        <p:sp>
          <p:nvSpPr>
            <p:cNvPr id="25" name="Isosceles Triangle 24"/>
            <p:cNvSpPr/>
            <p:nvPr/>
          </p:nvSpPr>
          <p:spPr bwMode="auto">
            <a:xfrm rot="900000">
              <a:off x="7427715" y="2703042"/>
              <a:ext cx="1078010" cy="1600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vert270" wrap="none" lIns="0" tIns="0" rIns="0" bIns="2743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rPr>
                <a:t>Side-Chain</a:t>
              </a:r>
            </a:p>
          </p:txBody>
        </p:sp>
        <p:sp>
          <p:nvSpPr>
            <p:cNvPr id="26" name="Arc 25"/>
            <p:cNvSpPr/>
            <p:nvPr/>
          </p:nvSpPr>
          <p:spPr bwMode="auto">
            <a:xfrm>
              <a:off x="5943600" y="3200400"/>
              <a:ext cx="762000" cy="762000"/>
            </a:xfrm>
            <a:prstGeom prst="arc">
              <a:avLst>
                <a:gd name="adj1" fmla="val 14909909"/>
                <a:gd name="adj2" fmla="val 19858007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 smtClean="0">
                <a:latin typeface="Tahoma" pitchFamily="-64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>
              <a:off x="5943600" y="3200400"/>
              <a:ext cx="762000" cy="762000"/>
            </a:xfrm>
            <a:prstGeom prst="arc">
              <a:avLst>
                <a:gd name="adj1" fmla="val 9431046"/>
                <a:gd name="adj2" fmla="val 12289408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 smtClean="0">
                <a:latin typeface="Tahoma" pitchFamily="-64" charset="0"/>
              </a:endParaRPr>
            </a:p>
          </p:txBody>
        </p:sp>
        <p:sp>
          <p:nvSpPr>
            <p:cNvPr id="28" name="Arc 27"/>
            <p:cNvSpPr/>
            <p:nvPr/>
          </p:nvSpPr>
          <p:spPr bwMode="auto">
            <a:xfrm>
              <a:off x="3733800" y="4114800"/>
              <a:ext cx="762000" cy="762000"/>
            </a:xfrm>
            <a:prstGeom prst="arc">
              <a:avLst>
                <a:gd name="adj1" fmla="val 5790721"/>
                <a:gd name="adj2" fmla="val 8586577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100" smtClean="0">
                <a:latin typeface="Tahoma" pitchFamily="-64" charset="0"/>
              </a:endParaRPr>
            </a:p>
          </p:txBody>
        </p:sp>
        <p:sp>
          <p:nvSpPr>
            <p:cNvPr id="29" name="Arc 28"/>
            <p:cNvSpPr/>
            <p:nvPr/>
          </p:nvSpPr>
          <p:spPr bwMode="auto">
            <a:xfrm>
              <a:off x="3733800" y="4114800"/>
              <a:ext cx="762000" cy="762000"/>
            </a:xfrm>
            <a:prstGeom prst="arc">
              <a:avLst>
                <a:gd name="adj1" fmla="val 20808924"/>
                <a:gd name="adj2" fmla="val 2305379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100" smtClean="0">
                <a:latin typeface="Tahoma" pitchFamily="-64" charset="0"/>
              </a:endParaRPr>
            </a:p>
          </p:txBody>
        </p:sp>
        <p:sp>
          <p:nvSpPr>
            <p:cNvPr id="30" name="Arc 29"/>
            <p:cNvSpPr/>
            <p:nvPr/>
          </p:nvSpPr>
          <p:spPr bwMode="auto">
            <a:xfrm>
              <a:off x="7772400" y="2362200"/>
              <a:ext cx="762000" cy="762000"/>
            </a:xfrm>
            <a:prstGeom prst="arc">
              <a:avLst>
                <a:gd name="adj1" fmla="val 7405370"/>
                <a:gd name="adj2" fmla="val 9037371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1" name="Arc 30"/>
            <p:cNvSpPr/>
            <p:nvPr/>
          </p:nvSpPr>
          <p:spPr bwMode="auto">
            <a:xfrm>
              <a:off x="7772400" y="2362200"/>
              <a:ext cx="762000" cy="762000"/>
            </a:xfrm>
            <a:prstGeom prst="arc">
              <a:avLst>
                <a:gd name="adj1" fmla="val 9735094"/>
                <a:gd name="adj2" fmla="val 4559709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2" name="Arc 31"/>
            <p:cNvSpPr/>
            <p:nvPr/>
          </p:nvSpPr>
          <p:spPr bwMode="auto">
            <a:xfrm>
              <a:off x="1905000" y="5562600"/>
              <a:ext cx="762000" cy="762000"/>
            </a:xfrm>
            <a:prstGeom prst="arc">
              <a:avLst>
                <a:gd name="adj1" fmla="val 16937499"/>
                <a:gd name="adj2" fmla="val 19003618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 smtClean="0">
                <a:latin typeface="Tahoma" pitchFamily="-64" charset="0"/>
              </a:endParaRPr>
            </a:p>
          </p:txBody>
        </p:sp>
        <p:sp>
          <p:nvSpPr>
            <p:cNvPr id="33" name="Arc 32"/>
            <p:cNvSpPr/>
            <p:nvPr/>
          </p:nvSpPr>
          <p:spPr bwMode="auto">
            <a:xfrm>
              <a:off x="1905000" y="5562600"/>
              <a:ext cx="762000" cy="762000"/>
            </a:xfrm>
            <a:prstGeom prst="arc">
              <a:avLst>
                <a:gd name="adj1" fmla="val 11906839"/>
                <a:gd name="adj2" fmla="val 14068980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 smtClean="0">
                <a:latin typeface="Tahoma" pitchFamily="-64" charset="0"/>
              </a:endParaRPr>
            </a:p>
          </p:txBody>
        </p:sp>
        <p:sp>
          <p:nvSpPr>
            <p:cNvPr id="34" name="Arc 33"/>
            <p:cNvSpPr/>
            <p:nvPr/>
          </p:nvSpPr>
          <p:spPr bwMode="auto">
            <a:xfrm>
              <a:off x="381000" y="5029200"/>
              <a:ext cx="762000" cy="762000"/>
            </a:xfrm>
            <a:prstGeom prst="arc">
              <a:avLst>
                <a:gd name="adj1" fmla="val 17676176"/>
                <a:gd name="adj2" fmla="val 468991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 smtClean="0">
                <a:latin typeface="Tahoma" pitchFamily="-64" charset="0"/>
              </a:endParaRPr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381000" y="5029200"/>
              <a:ext cx="762000" cy="762000"/>
            </a:xfrm>
            <a:prstGeom prst="arc">
              <a:avLst>
                <a:gd name="adj1" fmla="val 1150412"/>
                <a:gd name="adj2" fmla="val 15076636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100" smtClean="0">
                <a:latin typeface="Tahoma" pitchFamily="-64" charset="0"/>
              </a:endParaRPr>
            </a:p>
          </p:txBody>
        </p:sp>
        <p:cxnSp>
          <p:nvCxnSpPr>
            <p:cNvPr id="36" name="Straight Connector 35"/>
            <p:cNvCxnSpPr>
              <a:stCxn id="21" idx="3"/>
              <a:endCxn id="22" idx="3"/>
            </p:cNvCxnSpPr>
            <p:nvPr/>
          </p:nvCxnSpPr>
          <p:spPr bwMode="auto">
            <a:xfrm rot="16200000" flipH="1">
              <a:off x="1065532" y="3394951"/>
              <a:ext cx="585038" cy="133577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1" idx="3"/>
              <a:endCxn id="24" idx="3"/>
            </p:cNvCxnSpPr>
            <p:nvPr/>
          </p:nvCxnSpPr>
          <p:spPr bwMode="auto">
            <a:xfrm rot="5400000" flipH="1" flipV="1">
              <a:off x="2275668" y="853033"/>
              <a:ext cx="1331782" cy="450278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2" idx="3"/>
              <a:endCxn id="24" idx="3"/>
            </p:cNvCxnSpPr>
            <p:nvPr/>
          </p:nvCxnSpPr>
          <p:spPr bwMode="auto">
            <a:xfrm rot="5400000" flipH="1" flipV="1">
              <a:off x="2651035" y="1813437"/>
              <a:ext cx="1916820" cy="3167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 rot="5400000" flipH="1" flipV="1">
              <a:off x="3296600" y="4094940"/>
              <a:ext cx="3505062" cy="192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3" idx="3"/>
              <a:endCxn id="22" idx="3"/>
            </p:cNvCxnSpPr>
            <p:nvPr/>
          </p:nvCxnSpPr>
          <p:spPr bwMode="auto">
            <a:xfrm rot="5400000" flipH="1">
              <a:off x="2691633" y="3689660"/>
              <a:ext cx="1567163" cy="28985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 flipV="1">
              <a:off x="4953000" y="4275980"/>
              <a:ext cx="2758947" cy="166762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auto">
            <a:xfrm rot="5400000" flipH="1">
              <a:off x="5509883" y="2073914"/>
              <a:ext cx="1837444" cy="256668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 bwMode="auto">
            <a:xfrm>
              <a:off x="5029200" y="22860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620000" y="4114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4800600" y="5791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1905000" y="41910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533400" y="35814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 rot="20700000">
              <a:off x="2642177" y="2870777"/>
              <a:ext cx="4572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 rot="19675883">
              <a:off x="3251777" y="3251777"/>
              <a:ext cx="4572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 rot="1279537">
              <a:off x="1118178" y="3861376"/>
              <a:ext cx="4572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 rot="1744943">
              <a:off x="3130294" y="4806693"/>
              <a:ext cx="4572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 rot="19692079">
              <a:off x="6182146" y="4810546"/>
              <a:ext cx="4572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 rot="16452742">
              <a:off x="4816774" y="3826174"/>
              <a:ext cx="4572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 rot="2245517">
              <a:off x="6264069" y="3216067"/>
              <a:ext cx="4572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55" name="Rectangle 54"/>
          <p:cNvSpPr/>
          <p:nvPr/>
        </p:nvSpPr>
        <p:spPr bwMode="auto">
          <a:xfrm>
            <a:off x="304800" y="3048000"/>
            <a:ext cx="4419600" cy="25146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What is the best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Tahoma" pitchFamily="-64" charset="0"/>
              </a:rPr>
              <a:t>configuration of the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Tahoma" pitchFamily="-64" charset="0"/>
              </a:rPr>
              <a:t>protein s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ide-chains</a:t>
            </a:r>
            <a:r>
              <a:rPr lang="en-US" sz="3200" dirty="0" smtClean="0">
                <a:latin typeface="Tahoma" pitchFamily="-64" charset="0"/>
              </a:rPr>
              <a:t>?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257800" y="3378245"/>
            <a:ext cx="3200400" cy="2108155"/>
            <a:chOff x="3962397" y="2274332"/>
            <a:chExt cx="3886203" cy="3212068"/>
          </a:xfrm>
        </p:grpSpPr>
        <p:grpSp>
          <p:nvGrpSpPr>
            <p:cNvPr id="58" name="Group 321"/>
            <p:cNvGrpSpPr/>
            <p:nvPr/>
          </p:nvGrpSpPr>
          <p:grpSpPr>
            <a:xfrm>
              <a:off x="4305296" y="2617232"/>
              <a:ext cx="3429001" cy="2743200"/>
              <a:chOff x="4381499" y="2857500"/>
              <a:chExt cx="3429001" cy="2743200"/>
            </a:xfrm>
          </p:grpSpPr>
          <p:cxnSp>
            <p:nvCxnSpPr>
              <p:cNvPr id="231" name="Straight Connector 230"/>
              <p:cNvCxnSpPr/>
              <p:nvPr/>
            </p:nvCxnSpPr>
            <p:spPr bwMode="auto">
              <a:xfrm>
                <a:off x="4495800" y="2857500"/>
                <a:ext cx="32004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 bwMode="auto">
              <a:xfrm>
                <a:off x="4495800" y="3543300"/>
                <a:ext cx="32004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 bwMode="auto">
              <a:xfrm>
                <a:off x="4495800" y="4229100"/>
                <a:ext cx="32004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 bwMode="auto">
              <a:xfrm>
                <a:off x="4495800" y="4914900"/>
                <a:ext cx="32004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 bwMode="auto">
              <a:xfrm>
                <a:off x="4495800" y="5600700"/>
                <a:ext cx="32004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>
                <a:endCxn id="88" idx="0"/>
              </p:cNvCxnSpPr>
              <p:nvPr/>
            </p:nvCxnSpPr>
            <p:spPr bwMode="auto">
              <a:xfrm rot="16200000" flipH="1">
                <a:off x="3124200" y="4229099"/>
                <a:ext cx="2514600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>
                <a:endCxn id="87" idx="0"/>
              </p:cNvCxnSpPr>
              <p:nvPr/>
            </p:nvCxnSpPr>
            <p:spPr bwMode="auto">
              <a:xfrm rot="16200000" flipH="1">
                <a:off x="3810000" y="4229099"/>
                <a:ext cx="2514600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>
                <a:endCxn id="89" idx="0"/>
              </p:cNvCxnSpPr>
              <p:nvPr/>
            </p:nvCxnSpPr>
            <p:spPr bwMode="auto">
              <a:xfrm rot="16200000" flipH="1">
                <a:off x="4495800" y="4229099"/>
                <a:ext cx="2514600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>
                <a:endCxn id="90" idx="0"/>
              </p:cNvCxnSpPr>
              <p:nvPr/>
            </p:nvCxnSpPr>
            <p:spPr bwMode="auto">
              <a:xfrm rot="16200000" flipH="1">
                <a:off x="5181600" y="4229099"/>
                <a:ext cx="2514600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>
                <a:endCxn id="91" idx="0"/>
              </p:cNvCxnSpPr>
              <p:nvPr/>
            </p:nvCxnSpPr>
            <p:spPr bwMode="auto">
              <a:xfrm rot="16200000" flipH="1">
                <a:off x="5867400" y="4229099"/>
                <a:ext cx="2514600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>
                <a:endCxn id="92" idx="0"/>
              </p:cNvCxnSpPr>
              <p:nvPr/>
            </p:nvCxnSpPr>
            <p:spPr bwMode="auto">
              <a:xfrm rot="16200000" flipH="1">
                <a:off x="6553200" y="4229099"/>
                <a:ext cx="2514600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165"/>
            <p:cNvGrpSpPr/>
            <p:nvPr/>
          </p:nvGrpSpPr>
          <p:grpSpPr>
            <a:xfrm>
              <a:off x="3962397" y="2274332"/>
              <a:ext cx="3733800" cy="3048000"/>
              <a:chOff x="3962400" y="2133600"/>
              <a:chExt cx="3733800" cy="3048000"/>
            </a:xfrm>
          </p:grpSpPr>
          <p:sp>
            <p:nvSpPr>
              <p:cNvPr id="195" name="Rectangle 194"/>
              <p:cNvSpPr/>
              <p:nvPr/>
            </p:nvSpPr>
            <p:spPr bwMode="auto">
              <a:xfrm>
                <a:off x="3962400" y="21336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 bwMode="auto">
              <a:xfrm>
                <a:off x="4648200" y="21336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 bwMode="auto">
              <a:xfrm>
                <a:off x="5334000" y="2133600"/>
                <a:ext cx="304800" cy="3048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smtClean="0">
                  <a:solidFill>
                    <a:schemeClr val="tx1"/>
                  </a:solidFill>
                  <a:latin typeface="Tahoma" pitchFamily="-64" charset="0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 bwMode="auto">
              <a:xfrm>
                <a:off x="6019800" y="2133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6705600" y="2133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7391400" y="2133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 bwMode="auto">
              <a:xfrm>
                <a:off x="3962400" y="28194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 bwMode="auto">
              <a:xfrm>
                <a:off x="4648200" y="2819400"/>
                <a:ext cx="304800" cy="3048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5334000" y="28194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6019800" y="2819400"/>
                <a:ext cx="304800" cy="3048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smtClean="0">
                  <a:solidFill>
                    <a:schemeClr val="tx1"/>
                  </a:solidFill>
                  <a:latin typeface="Tahoma" pitchFamily="-64" charset="0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6705600" y="28194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7391400" y="28194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3962400" y="35052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4648200" y="35052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5334000" y="35052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6019800" y="35052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 bwMode="auto">
              <a:xfrm>
                <a:off x="6705600" y="35052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 bwMode="auto">
              <a:xfrm>
                <a:off x="7391400" y="3505200"/>
                <a:ext cx="304800" cy="3048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 bwMode="auto">
              <a:xfrm>
                <a:off x="3962400" y="41910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 bwMode="auto">
              <a:xfrm>
                <a:off x="4648200" y="4191000"/>
                <a:ext cx="304800" cy="3048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smtClean="0">
                  <a:solidFill>
                    <a:schemeClr val="tx1"/>
                  </a:solidFill>
                  <a:latin typeface="Tahoma" pitchFamily="-64" charset="0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 bwMode="auto">
              <a:xfrm>
                <a:off x="5334000" y="41910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 bwMode="auto">
              <a:xfrm>
                <a:off x="6019800" y="4191000"/>
                <a:ext cx="304800" cy="3048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7" name="Rectangle 216"/>
              <p:cNvSpPr/>
              <p:nvPr/>
            </p:nvSpPr>
            <p:spPr bwMode="auto">
              <a:xfrm>
                <a:off x="6705600" y="4191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 bwMode="auto">
              <a:xfrm>
                <a:off x="7391400" y="4191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 bwMode="auto">
              <a:xfrm>
                <a:off x="3962400" y="48768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 bwMode="auto">
              <a:xfrm>
                <a:off x="4648200" y="4876800"/>
                <a:ext cx="304800" cy="304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 bwMode="auto">
              <a:xfrm>
                <a:off x="5334000" y="4876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 bwMode="auto">
              <a:xfrm>
                <a:off x="6019800" y="4876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 bwMode="auto">
              <a:xfrm>
                <a:off x="6705600" y="4876800"/>
                <a:ext cx="304800" cy="3048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indent="0" algn="ctr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2800" smtClean="0">
                  <a:solidFill>
                    <a:schemeClr val="tx1"/>
                  </a:solidFill>
                  <a:latin typeface="Tahoma" pitchFamily="-64" charset="0"/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 bwMode="auto">
              <a:xfrm>
                <a:off x="7391400" y="4876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60" name="Group 397"/>
            <p:cNvGrpSpPr/>
            <p:nvPr/>
          </p:nvGrpSpPr>
          <p:grpSpPr>
            <a:xfrm>
              <a:off x="4114797" y="2426732"/>
              <a:ext cx="3691078" cy="3005278"/>
              <a:chOff x="3962397" y="2274332"/>
              <a:chExt cx="3691078" cy="3005278"/>
            </a:xfrm>
          </p:grpSpPr>
          <p:cxnSp>
            <p:nvCxnSpPr>
              <p:cNvPr id="159" name="Straight Connector 158"/>
              <p:cNvCxnSpPr/>
              <p:nvPr/>
            </p:nvCxnSpPr>
            <p:spPr bwMode="auto">
              <a:xfrm rot="16200000" flipH="1">
                <a:off x="4648197" y="22743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 bwMode="auto">
              <a:xfrm rot="16200000" flipH="1">
                <a:off x="3962397" y="22743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 bwMode="auto">
              <a:xfrm rot="16200000" flipH="1">
                <a:off x="5333997" y="22743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 bwMode="auto">
              <a:xfrm rot="16200000" flipH="1">
                <a:off x="6019797" y="22743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 bwMode="auto">
              <a:xfrm rot="16200000" flipH="1">
                <a:off x="6705597" y="22743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 bwMode="auto">
              <a:xfrm rot="16200000" flipH="1">
                <a:off x="7391397" y="22743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 bwMode="auto">
              <a:xfrm rot="16200000" flipH="1">
                <a:off x="4648197" y="29601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 bwMode="auto">
              <a:xfrm rot="16200000" flipH="1">
                <a:off x="3962397" y="29601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 bwMode="auto">
              <a:xfrm rot="16200000" flipH="1">
                <a:off x="5333997" y="29601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 bwMode="auto">
              <a:xfrm rot="16200000" flipH="1">
                <a:off x="6019797" y="29601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 bwMode="auto">
              <a:xfrm rot="16200000" flipH="1">
                <a:off x="6705597" y="29601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 bwMode="auto">
              <a:xfrm rot="16200000" flipH="1">
                <a:off x="7391397" y="29601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 bwMode="auto">
              <a:xfrm rot="16200000" flipH="1">
                <a:off x="4648197" y="36459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 bwMode="auto">
              <a:xfrm rot="16200000" flipH="1">
                <a:off x="3962397" y="36459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 bwMode="auto">
              <a:xfrm rot="16200000" flipH="1">
                <a:off x="5333997" y="36459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 bwMode="auto">
              <a:xfrm rot="16200000" flipH="1">
                <a:off x="6019797" y="36459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 bwMode="auto">
              <a:xfrm rot="16200000" flipH="1">
                <a:off x="6705597" y="36459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 bwMode="auto">
              <a:xfrm rot="16200000" flipH="1">
                <a:off x="7391397" y="36459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 bwMode="auto">
              <a:xfrm rot="16200000" flipH="1">
                <a:off x="4648197" y="43317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 bwMode="auto">
              <a:xfrm rot="16200000" flipH="1">
                <a:off x="3962397" y="43317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 bwMode="auto">
              <a:xfrm rot="16200000" flipH="1">
                <a:off x="5333997" y="43317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 bwMode="auto">
              <a:xfrm rot="16200000" flipH="1">
                <a:off x="6019797" y="43317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auto">
              <a:xfrm rot="16200000" flipH="1">
                <a:off x="6705597" y="43317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auto">
              <a:xfrm rot="16200000" flipH="1">
                <a:off x="7391397" y="43317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auto">
              <a:xfrm rot="16200000" flipH="1">
                <a:off x="4648197" y="50175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auto">
              <a:xfrm rot="16200000" flipH="1">
                <a:off x="3962397" y="50175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 bwMode="auto">
              <a:xfrm rot="16200000" flipH="1">
                <a:off x="5333997" y="50175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 bwMode="auto">
              <a:xfrm rot="16200000" flipH="1">
                <a:off x="6019797" y="50175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auto">
              <a:xfrm rot="16200000" flipH="1">
                <a:off x="6705597" y="50175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auto">
              <a:xfrm rot="16200000" flipH="1">
                <a:off x="7391397" y="5017532"/>
                <a:ext cx="262078" cy="26207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394"/>
            <p:cNvGrpSpPr/>
            <p:nvPr/>
          </p:nvGrpSpPr>
          <p:grpSpPr>
            <a:xfrm>
              <a:off x="4191000" y="2514600"/>
              <a:ext cx="3657600" cy="2971800"/>
              <a:chOff x="4267200" y="2743200"/>
              <a:chExt cx="3657600" cy="2971800"/>
            </a:xfrm>
          </p:grpSpPr>
          <p:sp>
            <p:nvSpPr>
              <p:cNvPr id="99" name="Rounded Rectangle 98"/>
              <p:cNvSpPr/>
              <p:nvPr/>
            </p:nvSpPr>
            <p:spPr bwMode="auto">
              <a:xfrm>
                <a:off x="4648200" y="27432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0" name="Rounded Rectangle 99"/>
              <p:cNvSpPr/>
              <p:nvPr/>
            </p:nvSpPr>
            <p:spPr bwMode="auto">
              <a:xfrm>
                <a:off x="5334000" y="27432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1" name="Rounded Rectangle 100"/>
              <p:cNvSpPr/>
              <p:nvPr/>
            </p:nvSpPr>
            <p:spPr bwMode="auto">
              <a:xfrm>
                <a:off x="6019800" y="27432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2" name="Rounded Rectangle 101"/>
              <p:cNvSpPr/>
              <p:nvPr/>
            </p:nvSpPr>
            <p:spPr bwMode="auto">
              <a:xfrm>
                <a:off x="6705600" y="27432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 bwMode="auto">
              <a:xfrm>
                <a:off x="7391400" y="27432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 bwMode="auto">
              <a:xfrm>
                <a:off x="4648200" y="34290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 bwMode="auto">
              <a:xfrm>
                <a:off x="5334000" y="34290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6" name="Rounded Rectangle 105"/>
              <p:cNvSpPr/>
              <p:nvPr/>
            </p:nvSpPr>
            <p:spPr bwMode="auto">
              <a:xfrm>
                <a:off x="6019800" y="34290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 bwMode="auto">
              <a:xfrm>
                <a:off x="6705600" y="34290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8" name="Rounded Rectangle 107"/>
              <p:cNvSpPr/>
              <p:nvPr/>
            </p:nvSpPr>
            <p:spPr bwMode="auto">
              <a:xfrm>
                <a:off x="7391400" y="34290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9" name="Rounded Rectangle 108"/>
              <p:cNvSpPr/>
              <p:nvPr/>
            </p:nvSpPr>
            <p:spPr bwMode="auto">
              <a:xfrm>
                <a:off x="4648200" y="41148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0" name="Rounded Rectangle 109"/>
              <p:cNvSpPr/>
              <p:nvPr/>
            </p:nvSpPr>
            <p:spPr bwMode="auto">
              <a:xfrm>
                <a:off x="5334000" y="41148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1" name="Rounded Rectangle 110"/>
              <p:cNvSpPr/>
              <p:nvPr/>
            </p:nvSpPr>
            <p:spPr bwMode="auto">
              <a:xfrm>
                <a:off x="6019800" y="41148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2" name="Rounded Rectangle 111"/>
              <p:cNvSpPr/>
              <p:nvPr/>
            </p:nvSpPr>
            <p:spPr bwMode="auto">
              <a:xfrm>
                <a:off x="6705600" y="41148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3" name="Rounded Rectangle 112"/>
              <p:cNvSpPr/>
              <p:nvPr/>
            </p:nvSpPr>
            <p:spPr bwMode="auto">
              <a:xfrm>
                <a:off x="7391400" y="41148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4" name="Rounded Rectangle 113"/>
              <p:cNvSpPr/>
              <p:nvPr/>
            </p:nvSpPr>
            <p:spPr bwMode="auto">
              <a:xfrm>
                <a:off x="4648200" y="48006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5" name="Rounded Rectangle 114"/>
              <p:cNvSpPr/>
              <p:nvPr/>
            </p:nvSpPr>
            <p:spPr bwMode="auto">
              <a:xfrm>
                <a:off x="5334000" y="48006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6" name="Rounded Rectangle 115"/>
              <p:cNvSpPr/>
              <p:nvPr/>
            </p:nvSpPr>
            <p:spPr bwMode="auto">
              <a:xfrm>
                <a:off x="6019800" y="48006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7" name="Rounded Rectangle 116"/>
              <p:cNvSpPr/>
              <p:nvPr/>
            </p:nvSpPr>
            <p:spPr bwMode="auto">
              <a:xfrm>
                <a:off x="6705600" y="48006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8" name="Rounded Rectangle 117"/>
              <p:cNvSpPr/>
              <p:nvPr/>
            </p:nvSpPr>
            <p:spPr bwMode="auto">
              <a:xfrm>
                <a:off x="7391400" y="48006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9" name="Rounded Rectangle 118"/>
              <p:cNvSpPr/>
              <p:nvPr/>
            </p:nvSpPr>
            <p:spPr bwMode="auto">
              <a:xfrm>
                <a:off x="4648200" y="54864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20" name="Rounded Rectangle 119"/>
              <p:cNvSpPr/>
              <p:nvPr/>
            </p:nvSpPr>
            <p:spPr bwMode="auto">
              <a:xfrm>
                <a:off x="5334000" y="54864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21" name="Rounded Rectangle 120"/>
              <p:cNvSpPr/>
              <p:nvPr/>
            </p:nvSpPr>
            <p:spPr bwMode="auto">
              <a:xfrm>
                <a:off x="6019800" y="54864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22" name="Rounded Rectangle 121"/>
              <p:cNvSpPr/>
              <p:nvPr/>
            </p:nvSpPr>
            <p:spPr bwMode="auto">
              <a:xfrm>
                <a:off x="6705600" y="54864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23" name="Rounded Rectangle 122"/>
              <p:cNvSpPr/>
              <p:nvPr/>
            </p:nvSpPr>
            <p:spPr bwMode="auto">
              <a:xfrm>
                <a:off x="7391400" y="5486400"/>
                <a:ext cx="1524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35" name="Rounded Rectangle 134"/>
              <p:cNvSpPr/>
              <p:nvPr/>
            </p:nvSpPr>
            <p:spPr bwMode="auto">
              <a:xfrm>
                <a:off x="4267200" y="51816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36" name="Rounded Rectangle 135"/>
              <p:cNvSpPr/>
              <p:nvPr/>
            </p:nvSpPr>
            <p:spPr bwMode="auto">
              <a:xfrm>
                <a:off x="4953000" y="51816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 bwMode="auto">
              <a:xfrm>
                <a:off x="5638800" y="51816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38" name="Rounded Rectangle 137"/>
              <p:cNvSpPr/>
              <p:nvPr/>
            </p:nvSpPr>
            <p:spPr bwMode="auto">
              <a:xfrm>
                <a:off x="6324600" y="51816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 bwMode="auto">
              <a:xfrm>
                <a:off x="7010400" y="51816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 bwMode="auto">
              <a:xfrm>
                <a:off x="7696200" y="51816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 bwMode="auto">
              <a:xfrm>
                <a:off x="4267200" y="44958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 bwMode="auto">
              <a:xfrm>
                <a:off x="4953000" y="44958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 bwMode="auto">
              <a:xfrm>
                <a:off x="5638800" y="44958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4" name="Rounded Rectangle 143"/>
              <p:cNvSpPr/>
              <p:nvPr/>
            </p:nvSpPr>
            <p:spPr bwMode="auto">
              <a:xfrm>
                <a:off x="6324600" y="44958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5" name="Rounded Rectangle 144"/>
              <p:cNvSpPr/>
              <p:nvPr/>
            </p:nvSpPr>
            <p:spPr bwMode="auto">
              <a:xfrm>
                <a:off x="7010400" y="44958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6" name="Rounded Rectangle 145"/>
              <p:cNvSpPr/>
              <p:nvPr/>
            </p:nvSpPr>
            <p:spPr bwMode="auto">
              <a:xfrm>
                <a:off x="7696200" y="44958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7" name="Rounded Rectangle 146"/>
              <p:cNvSpPr/>
              <p:nvPr/>
            </p:nvSpPr>
            <p:spPr bwMode="auto">
              <a:xfrm>
                <a:off x="4267200" y="38100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8" name="Rounded Rectangle 147"/>
              <p:cNvSpPr/>
              <p:nvPr/>
            </p:nvSpPr>
            <p:spPr bwMode="auto">
              <a:xfrm>
                <a:off x="4953000" y="38100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49" name="Rounded Rectangle 148"/>
              <p:cNvSpPr/>
              <p:nvPr/>
            </p:nvSpPr>
            <p:spPr bwMode="auto">
              <a:xfrm>
                <a:off x="5638800" y="38100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0" name="Rounded Rectangle 149"/>
              <p:cNvSpPr/>
              <p:nvPr/>
            </p:nvSpPr>
            <p:spPr bwMode="auto">
              <a:xfrm>
                <a:off x="6324600" y="38100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1" name="Rounded Rectangle 150"/>
              <p:cNvSpPr/>
              <p:nvPr/>
            </p:nvSpPr>
            <p:spPr bwMode="auto">
              <a:xfrm>
                <a:off x="7010400" y="38100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2" name="Rounded Rectangle 151"/>
              <p:cNvSpPr/>
              <p:nvPr/>
            </p:nvSpPr>
            <p:spPr bwMode="auto">
              <a:xfrm>
                <a:off x="7696200" y="38100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3" name="Rounded Rectangle 152"/>
              <p:cNvSpPr/>
              <p:nvPr/>
            </p:nvSpPr>
            <p:spPr bwMode="auto">
              <a:xfrm>
                <a:off x="4267200" y="31242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4" name="Rounded Rectangle 153"/>
              <p:cNvSpPr/>
              <p:nvPr/>
            </p:nvSpPr>
            <p:spPr bwMode="auto">
              <a:xfrm>
                <a:off x="4953000" y="31242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5" name="Rounded Rectangle 154"/>
              <p:cNvSpPr/>
              <p:nvPr/>
            </p:nvSpPr>
            <p:spPr bwMode="auto">
              <a:xfrm>
                <a:off x="5638800" y="31242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6" name="Rounded Rectangle 155"/>
              <p:cNvSpPr/>
              <p:nvPr/>
            </p:nvSpPr>
            <p:spPr bwMode="auto">
              <a:xfrm>
                <a:off x="6324600" y="31242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7" name="Rounded Rectangle 156"/>
              <p:cNvSpPr/>
              <p:nvPr/>
            </p:nvSpPr>
            <p:spPr bwMode="auto">
              <a:xfrm>
                <a:off x="7010400" y="31242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58" name="Rounded Rectangle 157"/>
              <p:cNvSpPr/>
              <p:nvPr/>
            </p:nvSpPr>
            <p:spPr bwMode="auto">
              <a:xfrm>
                <a:off x="7696200" y="3124200"/>
                <a:ext cx="228600" cy="152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62" name="Group 398"/>
            <p:cNvGrpSpPr/>
            <p:nvPr/>
          </p:nvGrpSpPr>
          <p:grpSpPr>
            <a:xfrm>
              <a:off x="4190997" y="2502932"/>
              <a:ext cx="3657600" cy="2971800"/>
              <a:chOff x="4190997" y="2502932"/>
              <a:chExt cx="3657600" cy="2971800"/>
            </a:xfrm>
          </p:grpSpPr>
          <p:sp>
            <p:nvSpPr>
              <p:cNvPr id="63" name="Oval 62"/>
              <p:cNvSpPr/>
              <p:nvPr/>
            </p:nvSpPr>
            <p:spPr bwMode="auto">
              <a:xfrm>
                <a:off x="4876797" y="25029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4190997" y="25029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 bwMode="auto">
              <a:xfrm>
                <a:off x="5562597" y="25029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6248397" y="25029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6934197" y="25029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7619997" y="25029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4876797" y="31887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4190997" y="31887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5562597" y="31887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6248397" y="31887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 bwMode="auto">
              <a:xfrm>
                <a:off x="6934197" y="31887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7619997" y="31887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4876797" y="38745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4190997" y="38745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>
                <a:off x="5562597" y="38745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6248397" y="38745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6934197" y="38745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 bwMode="auto">
              <a:xfrm>
                <a:off x="7619997" y="38745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4876797" y="45603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4190997" y="45603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5562597" y="45603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6248397" y="45603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6934197" y="45603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>
                <a:off x="7619997" y="45603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>
                <a:off x="4876797" y="52461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>
                <a:off x="4190997" y="52461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5562597" y="52461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6248397" y="52461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6934197" y="52461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7619997" y="5246132"/>
                <a:ext cx="228600" cy="2286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</p:grpSp>
      <p:sp>
        <p:nvSpPr>
          <p:cNvPr id="243" name="Rectangle 242"/>
          <p:cNvSpPr/>
          <p:nvPr/>
        </p:nvSpPr>
        <p:spPr bwMode="auto">
          <a:xfrm>
            <a:off x="4800600" y="3200400"/>
            <a:ext cx="4038600" cy="2362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What is the probability</a:t>
            </a:r>
            <a:endParaRPr lang="en-US" sz="2800" dirty="0" smtClean="0">
              <a:latin typeface="Tahoma" pitchFamily="-6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that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 a particular </a:t>
            </a:r>
            <a:b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</a:b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pixel is black?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50" name="Content Placeholder 2"/>
          <p:cNvSpPr txBox="1">
            <a:spLocks/>
          </p:cNvSpPr>
          <p:nvPr/>
        </p:nvSpPr>
        <p:spPr>
          <a:xfrm>
            <a:off x="762000" y="1849890"/>
            <a:ext cx="7543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Making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predictions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given the model structure and parameters</a:t>
            </a:r>
            <a:endParaRPr kumimoji="0" lang="en-US" sz="2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3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3"/>
    </mc:Choice>
    <mc:Fallback xmlns="">
      <p:transition xmlns:p14="http://schemas.microsoft.com/office/powerpoint/2010/main" spd="slow" advTm="322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5" grpId="0" animBg="1"/>
      <p:bldP spid="243" grpId="0" animBg="1"/>
      <p:bldP spid="2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US" i="1" dirty="0" smtClean="0"/>
              <a:t>The foundations of </a:t>
            </a:r>
            <a:r>
              <a:rPr lang="en-US" b="1" i="1" dirty="0" smtClean="0"/>
              <a:t>computation</a:t>
            </a:r>
            <a:r>
              <a:rPr lang="en-US" i="1" dirty="0" smtClean="0"/>
              <a:t> </a:t>
            </a:r>
            <a:br>
              <a:rPr lang="en-US" i="1" dirty="0" smtClean="0"/>
            </a:br>
            <a:r>
              <a:rPr lang="en-US" i="1" dirty="0" smtClean="0"/>
              <a:t>have changed …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"/>
    </mc:Choice>
    <mc:Fallback xmlns="">
      <p:transition xmlns:p14="http://schemas.microsoft.com/office/powerpoint/2010/main" spd="slow" advTm="37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201" y="1532250"/>
            <a:ext cx="2953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Belief Propagation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582457" y="153225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Gibbs Sampling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1861982" y="3566821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14" idx="6"/>
            <a:endCxn id="16" idx="2"/>
          </p:cNvCxnSpPr>
          <p:nvPr/>
        </p:nvCxnSpPr>
        <p:spPr>
          <a:xfrm>
            <a:off x="934882" y="2514838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7" idx="6"/>
            <a:endCxn id="19" idx="2"/>
          </p:cNvCxnSpPr>
          <p:nvPr/>
        </p:nvCxnSpPr>
        <p:spPr>
          <a:xfrm>
            <a:off x="934882" y="4024021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0" idx="6"/>
            <a:endCxn id="22" idx="2"/>
          </p:cNvCxnSpPr>
          <p:nvPr/>
        </p:nvCxnSpPr>
        <p:spPr>
          <a:xfrm>
            <a:off x="934882" y="5533204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6" idx="4"/>
            <a:endCxn id="22" idx="0"/>
          </p:cNvCxnSpPr>
          <p:nvPr/>
        </p:nvCxnSpPr>
        <p:spPr>
          <a:xfrm rot="5400000">
            <a:off x="2638799" y="4024021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5" idx="4"/>
            <a:endCxn id="21" idx="0"/>
          </p:cNvCxnSpPr>
          <p:nvPr/>
        </p:nvCxnSpPr>
        <p:spPr>
          <a:xfrm rot="5400000">
            <a:off x="1032249" y="4024021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4" idx="4"/>
            <a:endCxn id="20" idx="0"/>
          </p:cNvCxnSpPr>
          <p:nvPr/>
        </p:nvCxnSpPr>
        <p:spPr>
          <a:xfrm rot="5400000">
            <a:off x="-574301" y="4024021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>
            <a:off x="448049" y="2271421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054599" y="2271421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661149" y="2271421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48049" y="3780604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054599" y="3780604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661149" y="3780604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48049" y="5289788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054599" y="5289788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661149" y="5289788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71382" y="2652421"/>
            <a:ext cx="2819400" cy="2743200"/>
            <a:chOff x="5181600" y="2895600"/>
            <a:chExt cx="2819400" cy="2743200"/>
          </a:xfrm>
        </p:grpSpPr>
        <p:sp>
          <p:nvSpPr>
            <p:cNvPr id="24" name="Arc 23"/>
            <p:cNvSpPr/>
            <p:nvPr/>
          </p:nvSpPr>
          <p:spPr>
            <a:xfrm>
              <a:off x="6400800" y="2895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5400000">
              <a:off x="7048500" y="37719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800000">
              <a:off x="6096000" y="4419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6200000">
              <a:off x="5448300" y="34671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71382" y="2652421"/>
            <a:ext cx="2819400" cy="2743200"/>
            <a:chOff x="5181600" y="2895600"/>
            <a:chExt cx="2819400" cy="2743200"/>
          </a:xfrm>
        </p:grpSpPr>
        <p:sp>
          <p:nvSpPr>
            <p:cNvPr id="29" name="Arc 28"/>
            <p:cNvSpPr/>
            <p:nvPr/>
          </p:nvSpPr>
          <p:spPr>
            <a:xfrm>
              <a:off x="6400800" y="4419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16200000">
              <a:off x="7048500" y="3467101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5400000">
              <a:off x="5448300" y="37719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10800000">
              <a:off x="6096001" y="2895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/>
          <p:cNvSpPr/>
          <p:nvPr/>
        </p:nvSpPr>
        <p:spPr bwMode="auto">
          <a:xfrm>
            <a:off x="6414832" y="3620860"/>
            <a:ext cx="761999" cy="7619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811003" y="2096860"/>
            <a:ext cx="3962400" cy="3810000"/>
            <a:chOff x="5000171" y="2096860"/>
            <a:chExt cx="3962400" cy="3810000"/>
          </a:xfrm>
        </p:grpSpPr>
        <p:sp>
          <p:nvSpPr>
            <p:cNvPr id="34" name="Oval 33"/>
            <p:cNvSpPr/>
            <p:nvPr/>
          </p:nvSpPr>
          <p:spPr bwMode="auto">
            <a:xfrm>
              <a:off x="8200572" y="3620860"/>
              <a:ext cx="761999" cy="7619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6600371" y="2096860"/>
              <a:ext cx="761999" cy="7619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000171" y="3620860"/>
              <a:ext cx="761999" cy="7619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600372" y="5144861"/>
              <a:ext cx="761999" cy="7619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cxnSp>
        <p:nvCxnSpPr>
          <p:cNvPr id="38" name="Straight Connector 37"/>
          <p:cNvCxnSpPr>
            <a:stCxn id="44" idx="6"/>
            <a:endCxn id="46" idx="2"/>
          </p:cNvCxnSpPr>
          <p:nvPr/>
        </p:nvCxnSpPr>
        <p:spPr>
          <a:xfrm>
            <a:off x="5436932" y="2492677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47" idx="6"/>
            <a:endCxn id="48" idx="2"/>
          </p:cNvCxnSpPr>
          <p:nvPr/>
        </p:nvCxnSpPr>
        <p:spPr>
          <a:xfrm>
            <a:off x="5436932" y="4001860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9" idx="6"/>
            <a:endCxn id="51" idx="2"/>
          </p:cNvCxnSpPr>
          <p:nvPr/>
        </p:nvCxnSpPr>
        <p:spPr>
          <a:xfrm>
            <a:off x="5436932" y="5511043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46" idx="4"/>
            <a:endCxn id="51" idx="0"/>
          </p:cNvCxnSpPr>
          <p:nvPr/>
        </p:nvCxnSpPr>
        <p:spPr>
          <a:xfrm rot="5400000">
            <a:off x="7140849" y="400186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5" idx="4"/>
            <a:endCxn id="50" idx="0"/>
          </p:cNvCxnSpPr>
          <p:nvPr/>
        </p:nvCxnSpPr>
        <p:spPr>
          <a:xfrm rot="5400000">
            <a:off x="5534299" y="400186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4" idx="4"/>
            <a:endCxn id="49" idx="0"/>
          </p:cNvCxnSpPr>
          <p:nvPr/>
        </p:nvCxnSpPr>
        <p:spPr>
          <a:xfrm rot="5400000">
            <a:off x="3927749" y="400186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 bwMode="auto">
          <a:xfrm>
            <a:off x="4950099" y="224926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556649" y="224926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8163199" y="224926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950099" y="375844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8163199" y="375844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950099" y="526762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6556649" y="526762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8163199" y="526762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552415" y="375844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592632" y="3849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668832" y="232546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068632" y="2325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068632" y="384946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668832" y="5373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68632" y="537346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269032" y="537346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8269032" y="3849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8269032" y="2325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70671" y="1566580"/>
            <a:ext cx="4333857" cy="48241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68032" y="1532250"/>
            <a:ext cx="4333857" cy="48241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ube 63"/>
          <p:cNvSpPr/>
          <p:nvPr/>
        </p:nvSpPr>
        <p:spPr>
          <a:xfrm>
            <a:off x="460189" y="101332"/>
            <a:ext cx="8355995" cy="1310646"/>
          </a:xfrm>
          <a:prstGeom prst="cube">
            <a:avLst>
              <a:gd name="adj" fmla="val 168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Parallel 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and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Distributed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 Algorithms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for Probabilistic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Inference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6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"/>
    </mc:Choice>
    <mc:Fallback xmlns="">
      <p:transition xmlns:p14="http://schemas.microsoft.com/office/powerpoint/2010/main" spd="slow" advTm="78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52275"/>
            <a:ext cx="7772400" cy="1470025"/>
          </a:xfrm>
        </p:spPr>
        <p:txBody>
          <a:bodyPr/>
          <a:lstStyle/>
          <a:p>
            <a:r>
              <a:rPr lang="en-US" i="1" dirty="0" smtClean="0"/>
              <a:t>Parallel Belief Propagation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04800" y="0"/>
            <a:ext cx="9677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04800" y="6096000"/>
            <a:ext cx="9753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58160" y="4011895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Published Results</a:t>
            </a:r>
          </a:p>
          <a:p>
            <a:pPr algn="ctr"/>
            <a:r>
              <a:rPr lang="en-US" sz="2000" b="1" dirty="0" smtClean="0"/>
              <a:t>AISTATS’09      	            UAI’</a:t>
            </a:r>
            <a:r>
              <a:rPr lang="en-US" sz="2000" b="1" dirty="0"/>
              <a:t>09 </a:t>
            </a:r>
            <a:r>
              <a:rPr lang="en-US" sz="2000" b="1" dirty="0" smtClean="0"/>
              <a:t>         </a:t>
            </a:r>
            <a:r>
              <a:rPr lang="en-US" sz="2000" b="1" dirty="0"/>
              <a:t>Chapter in SUML’</a:t>
            </a:r>
            <a:r>
              <a:rPr lang="en-US" sz="2000" b="1" dirty="0" smtClean="0"/>
              <a:t>10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3075409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Joint Work With:</a:t>
            </a:r>
          </a:p>
          <a:p>
            <a:pPr algn="ctr"/>
            <a:r>
              <a:rPr lang="en-US" sz="2000" b="1" i="1" dirty="0" smtClean="0"/>
              <a:t>    </a:t>
            </a:r>
            <a:r>
              <a:rPr lang="en-US" sz="2000" b="1" i="1" dirty="0" err="1" smtClean="0"/>
              <a:t>Yucheng</a:t>
            </a:r>
            <a:r>
              <a:rPr lang="en-US" sz="2000" b="1" i="1" dirty="0" smtClean="0"/>
              <a:t> Low        Carlos </a:t>
            </a:r>
            <a:r>
              <a:rPr lang="en-US" sz="2000" b="1" i="1" dirty="0" err="1" smtClean="0"/>
              <a:t>Guestrin</a:t>
            </a:r>
            <a:r>
              <a:rPr lang="en-US" sz="2000" b="1" i="1" dirty="0" smtClean="0"/>
              <a:t>         David </a:t>
            </a:r>
            <a:r>
              <a:rPr lang="en-US" sz="2000" b="1" i="1" dirty="0" err="1" smtClean="0"/>
              <a:t>O’Hallaron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1790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1"/>
    </mc:Choice>
    <mc:Fallback xmlns="">
      <p:transition xmlns:p14="http://schemas.microsoft.com/office/powerpoint/2010/main" spd="slow" advTm="61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6183243" y="3843129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Loopy Belief Propagation (Loopy BP)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199"/>
          </a:xfrm>
        </p:spPr>
        <p:txBody>
          <a:bodyPr>
            <a:normAutofit/>
          </a:bodyPr>
          <a:lstStyle/>
          <a:p>
            <a:r>
              <a:rPr lang="en-US" dirty="0" smtClean="0"/>
              <a:t>Iteratively estimate the variable beliefs</a:t>
            </a:r>
          </a:p>
          <a:p>
            <a:pPr lvl="1"/>
            <a:r>
              <a:rPr lang="en-US" dirty="0" smtClean="0"/>
              <a:t>Read </a:t>
            </a:r>
            <a:r>
              <a:rPr lang="en-US" dirty="0" smtClean="0">
                <a:solidFill>
                  <a:srgbClr val="00B050"/>
                </a:solidFill>
              </a:rPr>
              <a:t>in messages</a:t>
            </a:r>
          </a:p>
          <a:p>
            <a:pPr lvl="1"/>
            <a:r>
              <a:rPr lang="en-US" dirty="0" smtClean="0"/>
              <a:t>Updates marginal</a:t>
            </a:r>
            <a:br>
              <a:rPr lang="en-US" dirty="0" smtClean="0"/>
            </a:br>
            <a:r>
              <a:rPr lang="en-US" dirty="0" smtClean="0"/>
              <a:t>estimate (</a:t>
            </a:r>
            <a:r>
              <a:rPr lang="en-US" b="1" dirty="0" smtClean="0"/>
              <a:t>belief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Send updated 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out messages</a:t>
            </a:r>
          </a:p>
          <a:p>
            <a:r>
              <a:rPr lang="en-US" dirty="0" smtClean="0"/>
              <a:t>Repeat for all variables</a:t>
            </a:r>
            <a:br>
              <a:rPr lang="en-US" dirty="0" smtClean="0"/>
            </a:br>
            <a:r>
              <a:rPr lang="en-US" dirty="0" smtClean="0"/>
              <a:t>until convergence</a:t>
            </a:r>
          </a:p>
        </p:txBody>
      </p:sp>
      <p:cxnSp>
        <p:nvCxnSpPr>
          <p:cNvPr id="56" name="Straight Connector 55"/>
          <p:cNvCxnSpPr>
            <a:stCxn id="188" idx="6"/>
            <a:endCxn id="38" idx="2"/>
          </p:cNvCxnSpPr>
          <p:nvPr/>
        </p:nvCxnSpPr>
        <p:spPr>
          <a:xfrm>
            <a:off x="5245100" y="2758017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7" idx="6"/>
            <a:endCxn id="49" idx="2"/>
          </p:cNvCxnSpPr>
          <p:nvPr/>
        </p:nvCxnSpPr>
        <p:spPr>
          <a:xfrm>
            <a:off x="5245100" y="4267200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6"/>
            <a:endCxn id="53" idx="2"/>
          </p:cNvCxnSpPr>
          <p:nvPr/>
        </p:nvCxnSpPr>
        <p:spPr>
          <a:xfrm>
            <a:off x="5245100" y="5776383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38" idx="4"/>
            <a:endCxn id="53" idx="0"/>
          </p:cNvCxnSpPr>
          <p:nvPr/>
        </p:nvCxnSpPr>
        <p:spPr>
          <a:xfrm rot="5400000">
            <a:off x="6949017" y="42672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7" idx="4"/>
            <a:endCxn id="52" idx="0"/>
          </p:cNvCxnSpPr>
          <p:nvPr/>
        </p:nvCxnSpPr>
        <p:spPr>
          <a:xfrm rot="5400000">
            <a:off x="5342467" y="42672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88" idx="4"/>
            <a:endCxn id="51" idx="0"/>
          </p:cNvCxnSpPr>
          <p:nvPr/>
        </p:nvCxnSpPr>
        <p:spPr>
          <a:xfrm rot="5400000">
            <a:off x="3735917" y="42672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8" name="Oval 187"/>
          <p:cNvSpPr/>
          <p:nvPr/>
        </p:nvSpPr>
        <p:spPr bwMode="auto">
          <a:xfrm>
            <a:off x="4758267" y="25146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364817" y="25146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7971367" y="25146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758267" y="40237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364817" y="40237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971367" y="40237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4758267" y="55329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364817" y="55329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971367" y="55329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81600" y="2895600"/>
            <a:ext cx="2819400" cy="2743200"/>
            <a:chOff x="5181600" y="2895600"/>
            <a:chExt cx="2819400" cy="2743200"/>
          </a:xfrm>
        </p:grpSpPr>
        <p:sp>
          <p:nvSpPr>
            <p:cNvPr id="72" name="Arc 71"/>
            <p:cNvSpPr/>
            <p:nvPr/>
          </p:nvSpPr>
          <p:spPr>
            <a:xfrm>
              <a:off x="6400800" y="2895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5400000">
              <a:off x="7048500" y="37719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10800000">
              <a:off x="6096000" y="4419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16200000">
              <a:off x="5448300" y="34671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181600" y="2895600"/>
            <a:ext cx="2819400" cy="2743200"/>
            <a:chOff x="5181600" y="2895600"/>
            <a:chExt cx="2819400" cy="2743200"/>
          </a:xfrm>
        </p:grpSpPr>
        <p:sp>
          <p:nvSpPr>
            <p:cNvPr id="79" name="Arc 78"/>
            <p:cNvSpPr/>
            <p:nvPr/>
          </p:nvSpPr>
          <p:spPr>
            <a:xfrm>
              <a:off x="6400800" y="4419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/>
            <p:cNvSpPr/>
            <p:nvPr/>
          </p:nvSpPr>
          <p:spPr>
            <a:xfrm rot="16200000">
              <a:off x="7048500" y="3467101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5400000">
              <a:off x="5448300" y="37719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10800000">
              <a:off x="6096001" y="2895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129126"/>
      </p:ext>
    </p:extLst>
  </p:cSld>
  <p:clrMapOvr>
    <a:masterClrMapping/>
  </p:clrMapOvr>
  <p:transition xmlns:p14="http://schemas.microsoft.com/office/powerpoint/2010/main" advTm="2522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" grpId="0" build="p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Synchronous</a:t>
            </a:r>
            <a:r>
              <a:rPr lang="en-US" sz="4000" dirty="0" smtClean="0"/>
              <a:t> Loopy BP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Often considered embarrassingly parallel </a:t>
            </a:r>
          </a:p>
          <a:p>
            <a:pPr lvl="1"/>
            <a:r>
              <a:rPr lang="en-US" dirty="0" smtClean="0"/>
              <a:t>Associate processor </a:t>
            </a:r>
            <a:br>
              <a:rPr lang="en-US" dirty="0" smtClean="0"/>
            </a:br>
            <a:r>
              <a:rPr lang="en-US" dirty="0" smtClean="0"/>
              <a:t>with each vertex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Receive all messages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Update all beliefs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Send all messages</a:t>
            </a:r>
          </a:p>
          <a:p>
            <a:r>
              <a:rPr lang="en-US" dirty="0" smtClean="0"/>
              <a:t>Proposed by:</a:t>
            </a:r>
          </a:p>
          <a:p>
            <a:pPr lvl="1"/>
            <a:r>
              <a:rPr lang="en-US" sz="2000" dirty="0" err="1" smtClean="0"/>
              <a:t>Brunton</a:t>
            </a:r>
            <a:r>
              <a:rPr lang="en-US" sz="2000" dirty="0" smtClean="0"/>
              <a:t> et al. CRV’06</a:t>
            </a:r>
          </a:p>
          <a:p>
            <a:pPr lvl="1"/>
            <a:r>
              <a:rPr lang="en-US" sz="2000" dirty="0" err="1" smtClean="0"/>
              <a:t>Mendiburu</a:t>
            </a:r>
            <a:r>
              <a:rPr lang="en-US" sz="2000" dirty="0" smtClean="0"/>
              <a:t> et al. GECC’07</a:t>
            </a:r>
          </a:p>
          <a:p>
            <a:pPr lvl="1"/>
            <a:r>
              <a:rPr lang="en-US" sz="2000" dirty="0" err="1" smtClean="0"/>
              <a:t>Kang,et</a:t>
            </a:r>
            <a:r>
              <a:rPr lang="en-US" sz="2000" dirty="0" smtClean="0"/>
              <a:t> al.  LDMTA’10</a:t>
            </a:r>
          </a:p>
          <a:p>
            <a:pPr lvl="1"/>
            <a:r>
              <a:rPr lang="en-US" sz="2000" dirty="0" smtClean="0"/>
              <a:t>…</a:t>
            </a:r>
          </a:p>
        </p:txBody>
      </p:sp>
      <p:cxnSp>
        <p:nvCxnSpPr>
          <p:cNvPr id="56" name="Straight Connector 55"/>
          <p:cNvCxnSpPr>
            <a:stCxn id="188" idx="6"/>
            <a:endCxn id="38" idx="2"/>
          </p:cNvCxnSpPr>
          <p:nvPr/>
        </p:nvCxnSpPr>
        <p:spPr>
          <a:xfrm>
            <a:off x="5245100" y="2758017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7" idx="6"/>
            <a:endCxn id="49" idx="2"/>
          </p:cNvCxnSpPr>
          <p:nvPr/>
        </p:nvCxnSpPr>
        <p:spPr>
          <a:xfrm>
            <a:off x="5245100" y="4267200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6"/>
            <a:endCxn id="53" idx="2"/>
          </p:cNvCxnSpPr>
          <p:nvPr/>
        </p:nvCxnSpPr>
        <p:spPr>
          <a:xfrm>
            <a:off x="5245100" y="5776383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38" idx="4"/>
            <a:endCxn id="53" idx="0"/>
          </p:cNvCxnSpPr>
          <p:nvPr/>
        </p:nvCxnSpPr>
        <p:spPr>
          <a:xfrm rot="5400000">
            <a:off x="6949017" y="42672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7" idx="4"/>
            <a:endCxn id="52" idx="0"/>
          </p:cNvCxnSpPr>
          <p:nvPr/>
        </p:nvCxnSpPr>
        <p:spPr>
          <a:xfrm rot="5400000">
            <a:off x="5342467" y="42672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88" idx="4"/>
            <a:endCxn id="51" idx="0"/>
          </p:cNvCxnSpPr>
          <p:nvPr/>
        </p:nvCxnSpPr>
        <p:spPr>
          <a:xfrm rot="5400000">
            <a:off x="3735917" y="42672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8" name="Oval 187"/>
          <p:cNvSpPr/>
          <p:nvPr/>
        </p:nvSpPr>
        <p:spPr bwMode="auto">
          <a:xfrm>
            <a:off x="4758267" y="25146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364817" y="25146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7971367" y="25146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758267" y="40237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364817" y="40237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971367" y="40237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4758267" y="55329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364817" y="55329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971367" y="55329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4724400" y="2547367"/>
            <a:ext cx="468987" cy="424433"/>
            <a:chOff x="838200" y="718566"/>
            <a:chExt cx="3352800" cy="3034285"/>
          </a:xfrm>
        </p:grpSpPr>
        <p:sp>
          <p:nvSpPr>
            <p:cNvPr id="170" name="Freeform 169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132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72" name="Group 171"/>
          <p:cNvGrpSpPr/>
          <p:nvPr/>
        </p:nvGrpSpPr>
        <p:grpSpPr>
          <a:xfrm>
            <a:off x="6324600" y="2547367"/>
            <a:ext cx="468987" cy="424433"/>
            <a:chOff x="838200" y="718566"/>
            <a:chExt cx="3352800" cy="3034285"/>
          </a:xfrm>
        </p:grpSpPr>
        <p:sp>
          <p:nvSpPr>
            <p:cNvPr id="173" name="Freeform 172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4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75" name="Group 174"/>
          <p:cNvGrpSpPr/>
          <p:nvPr/>
        </p:nvGrpSpPr>
        <p:grpSpPr>
          <a:xfrm>
            <a:off x="7989213" y="2547367"/>
            <a:ext cx="468987" cy="424433"/>
            <a:chOff x="838200" y="718566"/>
            <a:chExt cx="3352800" cy="3034285"/>
          </a:xfrm>
        </p:grpSpPr>
        <p:sp>
          <p:nvSpPr>
            <p:cNvPr id="176" name="Freeform 175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7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78" name="Group 177"/>
          <p:cNvGrpSpPr/>
          <p:nvPr/>
        </p:nvGrpSpPr>
        <p:grpSpPr>
          <a:xfrm>
            <a:off x="4724400" y="4038600"/>
            <a:ext cx="468987" cy="424433"/>
            <a:chOff x="838200" y="718566"/>
            <a:chExt cx="3352800" cy="3034285"/>
          </a:xfrm>
        </p:grpSpPr>
        <p:sp>
          <p:nvSpPr>
            <p:cNvPr id="179" name="Freeform 178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0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81" name="Group 180"/>
          <p:cNvGrpSpPr/>
          <p:nvPr/>
        </p:nvGrpSpPr>
        <p:grpSpPr>
          <a:xfrm>
            <a:off x="6324600" y="4038600"/>
            <a:ext cx="468987" cy="424433"/>
            <a:chOff x="838200" y="718566"/>
            <a:chExt cx="3352800" cy="3034285"/>
          </a:xfrm>
        </p:grpSpPr>
        <p:sp>
          <p:nvSpPr>
            <p:cNvPr id="182" name="Freeform 181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3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84" name="Group 183"/>
          <p:cNvGrpSpPr/>
          <p:nvPr/>
        </p:nvGrpSpPr>
        <p:grpSpPr>
          <a:xfrm>
            <a:off x="7989213" y="4038600"/>
            <a:ext cx="468987" cy="424433"/>
            <a:chOff x="838200" y="718566"/>
            <a:chExt cx="3352800" cy="3034285"/>
          </a:xfrm>
        </p:grpSpPr>
        <p:sp>
          <p:nvSpPr>
            <p:cNvPr id="185" name="Freeform 184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6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87" name="Group 186"/>
          <p:cNvGrpSpPr/>
          <p:nvPr/>
        </p:nvGrpSpPr>
        <p:grpSpPr>
          <a:xfrm>
            <a:off x="4724400" y="5562600"/>
            <a:ext cx="468987" cy="424433"/>
            <a:chOff x="838200" y="718566"/>
            <a:chExt cx="3352800" cy="3034285"/>
          </a:xfrm>
        </p:grpSpPr>
        <p:sp>
          <p:nvSpPr>
            <p:cNvPr id="189" name="Freeform 188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0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91" name="Group 190"/>
          <p:cNvGrpSpPr/>
          <p:nvPr/>
        </p:nvGrpSpPr>
        <p:grpSpPr>
          <a:xfrm>
            <a:off x="6324600" y="5562600"/>
            <a:ext cx="468987" cy="424433"/>
            <a:chOff x="838200" y="718566"/>
            <a:chExt cx="3352800" cy="3034285"/>
          </a:xfrm>
        </p:grpSpPr>
        <p:sp>
          <p:nvSpPr>
            <p:cNvPr id="192" name="Freeform 191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3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94" name="Group 193"/>
          <p:cNvGrpSpPr/>
          <p:nvPr/>
        </p:nvGrpSpPr>
        <p:grpSpPr>
          <a:xfrm>
            <a:off x="7989213" y="5562600"/>
            <a:ext cx="468987" cy="424433"/>
            <a:chOff x="838200" y="718566"/>
            <a:chExt cx="3352800" cy="3034285"/>
          </a:xfrm>
        </p:grpSpPr>
        <p:sp>
          <p:nvSpPr>
            <p:cNvPr id="195" name="Freeform 194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6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142" name="Group 141"/>
          <p:cNvGrpSpPr/>
          <p:nvPr/>
        </p:nvGrpSpPr>
        <p:grpSpPr>
          <a:xfrm>
            <a:off x="5029200" y="2742406"/>
            <a:ext cx="3201988" cy="3048794"/>
            <a:chOff x="5028406" y="2743200"/>
            <a:chExt cx="3201988" cy="3048794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6019800" y="4267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 flipV="1">
              <a:off x="6705600" y="4267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7620000" y="4267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7620000" y="5791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7620000" y="2743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V="1">
              <a:off x="6019800" y="2743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10800000" flipV="1">
              <a:off x="6705600" y="2743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10800000" flipV="1">
              <a:off x="5105400" y="2743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6400800" y="45712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rot="5400000" flipH="1" flipV="1">
              <a:off x="8001000" y="45712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rot="5400000" flipH="1" flipV="1">
              <a:off x="8001000" y="30472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5400000" flipH="1" flipV="1">
              <a:off x="6400800" y="30472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rot="5400000" flipH="1" flipV="1">
              <a:off x="4800600" y="30472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rot="5400000" flipH="1" flipV="1">
              <a:off x="4800600" y="45712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10800000" flipV="1">
              <a:off x="5105400" y="4267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rot="10800000" flipV="1">
              <a:off x="5105400" y="5791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V="1">
              <a:off x="6019800" y="5791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 flipV="1">
              <a:off x="6401594" y="38854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rot="5400000" flipV="1">
              <a:off x="8001794" y="38854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rot="5400000" flipV="1">
              <a:off x="8001794" y="54094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 flipV="1">
              <a:off x="4801394" y="38854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5400000" flipV="1">
              <a:off x="4801394" y="54094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rot="5400000" flipV="1">
              <a:off x="6401594" y="5409406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rot="10800000" flipV="1">
              <a:off x="6705600" y="5791200"/>
              <a:ext cx="456406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5029200" y="2743200"/>
            <a:ext cx="3201988" cy="3048794"/>
            <a:chOff x="5028406" y="2743200"/>
            <a:chExt cx="3201988" cy="3048794"/>
          </a:xfrm>
        </p:grpSpPr>
        <p:cxnSp>
          <p:nvCxnSpPr>
            <p:cNvPr id="144" name="Straight Arrow Connector 143"/>
            <p:cNvCxnSpPr/>
            <p:nvPr/>
          </p:nvCxnSpPr>
          <p:spPr>
            <a:xfrm flipV="1">
              <a:off x="6019800" y="4267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rot="10800000" flipV="1">
              <a:off x="6705600" y="4267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V="1">
              <a:off x="7620000" y="4267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 flipV="1">
              <a:off x="7620000" y="5791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7620000" y="2743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flipV="1">
              <a:off x="6019800" y="2743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10800000" flipV="1">
              <a:off x="6705600" y="2743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rot="10800000" flipV="1">
              <a:off x="5105400" y="2743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>
            <a:xfrm rot="5400000" flipH="1" flipV="1">
              <a:off x="6400800" y="45712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rot="5400000" flipH="1" flipV="1">
              <a:off x="8001000" y="45712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5400000" flipH="1" flipV="1">
              <a:off x="8001000" y="30472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rot="5400000" flipH="1" flipV="1">
              <a:off x="6400800" y="30472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rot="5400000" flipH="1" flipV="1">
              <a:off x="4800600" y="30472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rot="5400000" flipH="1" flipV="1">
              <a:off x="4800600" y="45712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rot="10800000" flipV="1">
              <a:off x="5105400" y="4267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rot="10800000" flipV="1">
              <a:off x="5105400" y="5791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 flipV="1">
              <a:off x="6019800" y="5791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rot="5400000" flipV="1">
              <a:off x="6401594" y="38854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rot="5400000" flipV="1">
              <a:off x="8001794" y="38854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 rot="5400000" flipV="1">
              <a:off x="8001794" y="54094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>
            <a:xfrm rot="5400000" flipV="1">
              <a:off x="4801394" y="38854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rot="5400000" flipV="1">
              <a:off x="4801394" y="54094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 rot="5400000" flipV="1">
              <a:off x="6401594" y="5409406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rot="10800000" flipV="1">
              <a:off x="6705600" y="5791200"/>
              <a:ext cx="456406" cy="79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4220525"/>
      </p:ext>
    </p:extLst>
  </p:cSld>
  <p:clrMapOvr>
    <a:masterClrMapping/>
  </p:clrMapOvr>
  <p:transition xmlns:p14="http://schemas.microsoft.com/office/powerpoint/2010/main" advTm="2843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85" decel="100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85" decel="100000"/>
                                        <p:tgtEl>
                                          <p:spTgt spid="1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85" decel="100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85" decel="100000"/>
                                        <p:tgtEl>
                                          <p:spTgt spid="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85" decel="100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85" decel="100000"/>
                                        <p:tgtEl>
                                          <p:spTgt spid="1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385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385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85" decel="10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385" decel="100000"/>
                                        <p:tgtEl>
                                          <p:spTgt spid="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385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385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85" decel="100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385" decel="100000"/>
                                        <p:tgtEl>
                                          <p:spTgt spid="1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385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385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85" decel="100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85" decel="100000"/>
                                        <p:tgtEl>
                                          <p:spTgt spid="1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385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85" decel="100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85" decel="100000"/>
                                        <p:tgtEl>
                                          <p:spTgt spid="1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38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38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85" decel="100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385" decel="100000"/>
                                        <p:tgtEl>
                                          <p:spTgt spid="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0" dur="385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385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85" decel="100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385" decel="100000"/>
                                        <p:tgtEl>
                                          <p:spTgt spid="1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9" dur="385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1" dur="385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375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375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375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375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375" autoRev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375" autoRev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375" autoRev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375" autoRev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375" autoRev="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375" autoRev="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375" autoRev="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375" autoRev="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375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2" dur="375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375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375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375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375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375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375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375" autoRev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375" autoRev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375" autoRev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375" autoRev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375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375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375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375" autoRev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375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2" dur="375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" dur="375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375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375" autoRev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375" autoRev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375" autoRev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375" autoRev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50"/>
                            </p:stCondLst>
                            <p:childTnLst>
                              <p:par>
                                <p:cTn id="1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8" grpId="0" animBg="1"/>
      <p:bldP spid="37" grpId="0" animBg="1"/>
      <p:bldP spid="38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Is Synchronous Loopy BP</a:t>
            </a:r>
            <a:br>
              <a:rPr lang="en-US" i="1" dirty="0" smtClean="0"/>
            </a:br>
            <a:r>
              <a:rPr lang="en-US" i="1" dirty="0" smtClean="0"/>
              <a:t>an </a:t>
            </a:r>
            <a:r>
              <a:rPr lang="en-US" sz="4900" b="1" i="1" dirty="0" smtClean="0"/>
              <a:t>efficient</a:t>
            </a:r>
            <a:r>
              <a:rPr lang="en-US" sz="4900" i="1" dirty="0" smtClean="0"/>
              <a:t> </a:t>
            </a:r>
            <a:r>
              <a:rPr lang="en-US" i="1" dirty="0" smtClean="0"/>
              <a:t>parallel algorithm?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"/>
    </mc:Choice>
    <mc:Fallback xmlns="">
      <p:transition xmlns:p14="http://schemas.microsoft.com/office/powerpoint/2010/main" spd="slow" advTm="51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Straight Connector 176"/>
          <p:cNvCxnSpPr>
            <a:stCxn id="108" idx="4"/>
            <a:endCxn id="154" idx="0"/>
          </p:cNvCxnSpPr>
          <p:nvPr/>
        </p:nvCxnSpPr>
        <p:spPr bwMode="auto">
          <a:xfrm rot="5400000">
            <a:off x="-38100" y="3771900"/>
            <a:ext cx="3429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118" idx="4"/>
            <a:endCxn id="156" idx="0"/>
          </p:cNvCxnSpPr>
          <p:nvPr/>
        </p:nvCxnSpPr>
        <p:spPr bwMode="auto">
          <a:xfrm rot="5400000">
            <a:off x="1409700" y="3771900"/>
            <a:ext cx="3429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120" idx="4"/>
            <a:endCxn id="158" idx="0"/>
          </p:cNvCxnSpPr>
          <p:nvPr/>
        </p:nvCxnSpPr>
        <p:spPr bwMode="auto">
          <a:xfrm rot="5400000">
            <a:off x="2857500" y="3771900"/>
            <a:ext cx="3429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122" idx="4"/>
            <a:endCxn id="160" idx="0"/>
          </p:cNvCxnSpPr>
          <p:nvPr/>
        </p:nvCxnSpPr>
        <p:spPr bwMode="auto">
          <a:xfrm rot="5400000">
            <a:off x="4305300" y="3771900"/>
            <a:ext cx="3429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>
            <a:stCxn id="124" idx="4"/>
            <a:endCxn id="162" idx="0"/>
          </p:cNvCxnSpPr>
          <p:nvPr/>
        </p:nvCxnSpPr>
        <p:spPr bwMode="auto">
          <a:xfrm rot="5400000">
            <a:off x="5753100" y="3771900"/>
            <a:ext cx="3429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108" idx="6"/>
            <a:endCxn id="124" idx="2"/>
          </p:cNvCxnSpPr>
          <p:nvPr/>
        </p:nvCxnSpPr>
        <p:spPr bwMode="auto">
          <a:xfrm>
            <a:off x="1905000" y="1828800"/>
            <a:ext cx="5334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>
            <a:stCxn id="125" idx="6"/>
            <a:endCxn id="133" idx="2"/>
          </p:cNvCxnSpPr>
          <p:nvPr/>
        </p:nvCxnSpPr>
        <p:spPr bwMode="auto">
          <a:xfrm>
            <a:off x="1905000" y="3124200"/>
            <a:ext cx="5334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stCxn id="140" idx="6"/>
            <a:endCxn id="148" idx="2"/>
          </p:cNvCxnSpPr>
          <p:nvPr/>
        </p:nvCxnSpPr>
        <p:spPr bwMode="auto">
          <a:xfrm>
            <a:off x="1905000" y="4419600"/>
            <a:ext cx="5334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154" idx="6"/>
            <a:endCxn id="162" idx="2"/>
          </p:cNvCxnSpPr>
          <p:nvPr/>
        </p:nvCxnSpPr>
        <p:spPr bwMode="auto">
          <a:xfrm>
            <a:off x="1905000" y="5715000"/>
            <a:ext cx="5334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Sequential Computational Structure</a:t>
            </a:r>
            <a:endParaRPr lang="en-US" sz="3600" dirty="0"/>
          </a:p>
        </p:txBody>
      </p:sp>
      <p:sp>
        <p:nvSpPr>
          <p:cNvPr id="108" name="Oval 107"/>
          <p:cNvSpPr/>
          <p:nvPr/>
        </p:nvSpPr>
        <p:spPr bwMode="auto">
          <a:xfrm>
            <a:off x="1447800" y="16002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8" name="Oval 117"/>
          <p:cNvSpPr/>
          <p:nvPr/>
        </p:nvSpPr>
        <p:spPr bwMode="auto">
          <a:xfrm>
            <a:off x="2895600" y="16002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0" name="Oval 119"/>
          <p:cNvSpPr/>
          <p:nvPr/>
        </p:nvSpPr>
        <p:spPr bwMode="auto">
          <a:xfrm>
            <a:off x="4343400" y="16002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2" name="Oval 121"/>
          <p:cNvSpPr/>
          <p:nvPr/>
        </p:nvSpPr>
        <p:spPr bwMode="auto">
          <a:xfrm>
            <a:off x="5791200" y="16002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7239000" y="16002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5" name="Oval 124"/>
          <p:cNvSpPr/>
          <p:nvPr/>
        </p:nvSpPr>
        <p:spPr bwMode="auto">
          <a:xfrm>
            <a:off x="1447800" y="28956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7" name="Oval 126"/>
          <p:cNvSpPr/>
          <p:nvPr/>
        </p:nvSpPr>
        <p:spPr bwMode="auto">
          <a:xfrm>
            <a:off x="2895600" y="28956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9" name="Oval 128"/>
          <p:cNvSpPr/>
          <p:nvPr/>
        </p:nvSpPr>
        <p:spPr bwMode="auto">
          <a:xfrm>
            <a:off x="4343400" y="28956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31" name="Oval 130"/>
          <p:cNvSpPr/>
          <p:nvPr/>
        </p:nvSpPr>
        <p:spPr bwMode="auto">
          <a:xfrm>
            <a:off x="5791200" y="28956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7239000" y="28956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0" name="Oval 139"/>
          <p:cNvSpPr/>
          <p:nvPr/>
        </p:nvSpPr>
        <p:spPr bwMode="auto">
          <a:xfrm>
            <a:off x="1447800" y="41910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2" name="Oval 141"/>
          <p:cNvSpPr/>
          <p:nvPr/>
        </p:nvSpPr>
        <p:spPr bwMode="auto">
          <a:xfrm>
            <a:off x="2895600" y="41910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4" name="Oval 143"/>
          <p:cNvSpPr/>
          <p:nvPr/>
        </p:nvSpPr>
        <p:spPr bwMode="auto">
          <a:xfrm>
            <a:off x="4343400" y="41910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6" name="Oval 145"/>
          <p:cNvSpPr/>
          <p:nvPr/>
        </p:nvSpPr>
        <p:spPr bwMode="auto">
          <a:xfrm>
            <a:off x="5791200" y="41910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8" name="Oval 147"/>
          <p:cNvSpPr/>
          <p:nvPr/>
        </p:nvSpPr>
        <p:spPr bwMode="auto">
          <a:xfrm>
            <a:off x="7239000" y="41910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4" name="Oval 153"/>
          <p:cNvSpPr/>
          <p:nvPr/>
        </p:nvSpPr>
        <p:spPr bwMode="auto">
          <a:xfrm>
            <a:off x="1447800" y="54864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6" name="Oval 155"/>
          <p:cNvSpPr/>
          <p:nvPr/>
        </p:nvSpPr>
        <p:spPr bwMode="auto">
          <a:xfrm>
            <a:off x="2895600" y="54864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8" name="Oval 157"/>
          <p:cNvSpPr/>
          <p:nvPr/>
        </p:nvSpPr>
        <p:spPr bwMode="auto">
          <a:xfrm>
            <a:off x="4343400" y="54864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60" name="Oval 159"/>
          <p:cNvSpPr/>
          <p:nvPr/>
        </p:nvSpPr>
        <p:spPr bwMode="auto">
          <a:xfrm>
            <a:off x="5791200" y="54864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62" name="Oval 161"/>
          <p:cNvSpPr/>
          <p:nvPr/>
        </p:nvSpPr>
        <p:spPr bwMode="auto">
          <a:xfrm>
            <a:off x="7239000" y="5486400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1371600" y="1524000"/>
            <a:ext cx="6477000" cy="4572000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88" name="Straight Connector 187"/>
          <p:cNvCxnSpPr>
            <a:stCxn id="197" idx="6"/>
            <a:endCxn id="198" idx="2"/>
          </p:cNvCxnSpPr>
          <p:nvPr/>
        </p:nvCxnSpPr>
        <p:spPr bwMode="auto">
          <a:xfrm>
            <a:off x="1905000" y="18288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98" idx="4"/>
            <a:endCxn id="199" idx="0"/>
          </p:cNvCxnSpPr>
          <p:nvPr/>
        </p:nvCxnSpPr>
        <p:spPr bwMode="auto">
          <a:xfrm rot="5400000">
            <a:off x="2705100" y="2476500"/>
            <a:ext cx="8382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>
            <a:stCxn id="199" idx="6"/>
            <a:endCxn id="200" idx="2"/>
          </p:cNvCxnSpPr>
          <p:nvPr/>
        </p:nvCxnSpPr>
        <p:spPr bwMode="auto">
          <a:xfrm>
            <a:off x="3352800" y="31242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stCxn id="200" idx="6"/>
            <a:endCxn id="201" idx="2"/>
          </p:cNvCxnSpPr>
          <p:nvPr/>
        </p:nvCxnSpPr>
        <p:spPr bwMode="auto">
          <a:xfrm>
            <a:off x="4800600" y="31242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stCxn id="201" idx="6"/>
            <a:endCxn id="202" idx="2"/>
          </p:cNvCxnSpPr>
          <p:nvPr/>
        </p:nvCxnSpPr>
        <p:spPr bwMode="auto">
          <a:xfrm>
            <a:off x="6248400" y="31242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stCxn id="202" idx="4"/>
            <a:endCxn id="203" idx="0"/>
          </p:cNvCxnSpPr>
          <p:nvPr/>
        </p:nvCxnSpPr>
        <p:spPr bwMode="auto">
          <a:xfrm rot="5400000">
            <a:off x="7048500" y="3771900"/>
            <a:ext cx="8382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203" idx="4"/>
            <a:endCxn id="206" idx="0"/>
          </p:cNvCxnSpPr>
          <p:nvPr/>
        </p:nvCxnSpPr>
        <p:spPr bwMode="auto">
          <a:xfrm rot="5400000">
            <a:off x="7048500" y="5067300"/>
            <a:ext cx="8382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stCxn id="206" idx="2"/>
            <a:endCxn id="205" idx="6"/>
          </p:cNvCxnSpPr>
          <p:nvPr/>
        </p:nvCxnSpPr>
        <p:spPr bwMode="auto">
          <a:xfrm rot="10800000">
            <a:off x="6248400" y="57150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stCxn id="205" idx="2"/>
            <a:endCxn id="204" idx="6"/>
          </p:cNvCxnSpPr>
          <p:nvPr/>
        </p:nvCxnSpPr>
        <p:spPr bwMode="auto">
          <a:xfrm rot="10800000">
            <a:off x="4800600" y="57150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7" name="Oval 196"/>
          <p:cNvSpPr/>
          <p:nvPr/>
        </p:nvSpPr>
        <p:spPr bwMode="auto">
          <a:xfrm>
            <a:off x="1447800" y="16002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98" name="Oval 197"/>
          <p:cNvSpPr/>
          <p:nvPr/>
        </p:nvSpPr>
        <p:spPr bwMode="auto">
          <a:xfrm>
            <a:off x="2895600" y="16002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99" name="Oval 198"/>
          <p:cNvSpPr/>
          <p:nvPr/>
        </p:nvSpPr>
        <p:spPr bwMode="auto">
          <a:xfrm>
            <a:off x="2895600" y="28956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0" name="Oval 199"/>
          <p:cNvSpPr/>
          <p:nvPr/>
        </p:nvSpPr>
        <p:spPr bwMode="auto">
          <a:xfrm>
            <a:off x="4343400" y="28956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1" name="Oval 200"/>
          <p:cNvSpPr/>
          <p:nvPr/>
        </p:nvSpPr>
        <p:spPr bwMode="auto">
          <a:xfrm>
            <a:off x="5791200" y="28956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2" name="Oval 201"/>
          <p:cNvSpPr/>
          <p:nvPr/>
        </p:nvSpPr>
        <p:spPr bwMode="auto">
          <a:xfrm>
            <a:off x="7239000" y="28956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3" name="Oval 202"/>
          <p:cNvSpPr/>
          <p:nvPr/>
        </p:nvSpPr>
        <p:spPr bwMode="auto">
          <a:xfrm>
            <a:off x="7239000" y="41910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4" name="Oval 203"/>
          <p:cNvSpPr/>
          <p:nvPr/>
        </p:nvSpPr>
        <p:spPr bwMode="auto">
          <a:xfrm>
            <a:off x="4343400" y="54864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5791200" y="54864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6" name="Oval 205"/>
          <p:cNvSpPr/>
          <p:nvPr/>
        </p:nvSpPr>
        <p:spPr bwMode="auto">
          <a:xfrm>
            <a:off x="7239000" y="54864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575718"/>
      </p:ext>
    </p:extLst>
  </p:cSld>
  <p:clrMapOvr>
    <a:masterClrMapping/>
  </p:clrMapOvr>
  <p:transition xmlns:p14="http://schemas.microsoft.com/office/powerpoint/2010/main" advTm="1220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Connector 111"/>
          <p:cNvCxnSpPr>
            <a:stCxn id="202" idx="4"/>
            <a:endCxn id="203" idx="0"/>
          </p:cNvCxnSpPr>
          <p:nvPr/>
        </p:nvCxnSpPr>
        <p:spPr bwMode="auto">
          <a:xfrm rot="5400000">
            <a:off x="7048500" y="3771900"/>
            <a:ext cx="8382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Sequential Structure</a:t>
            </a:r>
            <a:endParaRPr lang="en-US" dirty="0"/>
          </a:p>
        </p:txBody>
      </p:sp>
      <p:cxnSp>
        <p:nvCxnSpPr>
          <p:cNvPr id="189" name="Straight Connector 188"/>
          <p:cNvCxnSpPr>
            <a:stCxn id="198" idx="4"/>
            <a:endCxn id="199" idx="0"/>
          </p:cNvCxnSpPr>
          <p:nvPr/>
        </p:nvCxnSpPr>
        <p:spPr bwMode="auto">
          <a:xfrm rot="5400000">
            <a:off x="2705100" y="2476500"/>
            <a:ext cx="8382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stCxn id="199" idx="6"/>
            <a:endCxn id="200" idx="2"/>
          </p:cNvCxnSpPr>
          <p:nvPr/>
        </p:nvCxnSpPr>
        <p:spPr bwMode="auto">
          <a:xfrm>
            <a:off x="3352800" y="31242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203" idx="4"/>
            <a:endCxn id="206" idx="0"/>
          </p:cNvCxnSpPr>
          <p:nvPr/>
        </p:nvCxnSpPr>
        <p:spPr bwMode="auto">
          <a:xfrm rot="5400000">
            <a:off x="7048500" y="5067300"/>
            <a:ext cx="8382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stCxn id="206" idx="2"/>
            <a:endCxn id="205" idx="6"/>
          </p:cNvCxnSpPr>
          <p:nvPr/>
        </p:nvCxnSpPr>
        <p:spPr bwMode="auto">
          <a:xfrm rot="10800000">
            <a:off x="6248400" y="57150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stCxn id="205" idx="2"/>
            <a:endCxn id="204" idx="6"/>
          </p:cNvCxnSpPr>
          <p:nvPr/>
        </p:nvCxnSpPr>
        <p:spPr bwMode="auto">
          <a:xfrm rot="10800000">
            <a:off x="4800600" y="57150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97" idx="6"/>
            <a:endCxn id="198" idx="2"/>
          </p:cNvCxnSpPr>
          <p:nvPr/>
        </p:nvCxnSpPr>
        <p:spPr bwMode="auto">
          <a:xfrm>
            <a:off x="1905000" y="18288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7" name="Oval 196"/>
          <p:cNvSpPr/>
          <p:nvPr/>
        </p:nvSpPr>
        <p:spPr bwMode="auto">
          <a:xfrm>
            <a:off x="1447800" y="16002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98" name="Oval 197"/>
          <p:cNvSpPr/>
          <p:nvPr/>
        </p:nvSpPr>
        <p:spPr bwMode="auto">
          <a:xfrm>
            <a:off x="2895600" y="16002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3" name="Oval 202"/>
          <p:cNvSpPr/>
          <p:nvPr/>
        </p:nvSpPr>
        <p:spPr bwMode="auto">
          <a:xfrm>
            <a:off x="7239000" y="41910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4" name="Oval 203"/>
          <p:cNvSpPr/>
          <p:nvPr/>
        </p:nvSpPr>
        <p:spPr bwMode="auto">
          <a:xfrm>
            <a:off x="4343400" y="54864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5791200" y="54864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6" name="Oval 205"/>
          <p:cNvSpPr/>
          <p:nvPr/>
        </p:nvSpPr>
        <p:spPr bwMode="auto">
          <a:xfrm>
            <a:off x="7239000" y="54864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00" name="Straight Connector 99"/>
          <p:cNvCxnSpPr>
            <a:stCxn id="200" idx="6"/>
            <a:endCxn id="201" idx="2"/>
          </p:cNvCxnSpPr>
          <p:nvPr/>
        </p:nvCxnSpPr>
        <p:spPr bwMode="auto">
          <a:xfrm>
            <a:off x="4800600" y="31242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201" idx="6"/>
            <a:endCxn id="202" idx="2"/>
          </p:cNvCxnSpPr>
          <p:nvPr/>
        </p:nvCxnSpPr>
        <p:spPr bwMode="auto">
          <a:xfrm>
            <a:off x="6248400" y="3124200"/>
            <a:ext cx="99060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9" name="Oval 198"/>
          <p:cNvSpPr/>
          <p:nvPr/>
        </p:nvSpPr>
        <p:spPr bwMode="auto">
          <a:xfrm>
            <a:off x="2895600" y="28956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0" name="Oval 199"/>
          <p:cNvSpPr/>
          <p:nvPr/>
        </p:nvSpPr>
        <p:spPr bwMode="auto">
          <a:xfrm>
            <a:off x="4343400" y="28956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1" name="Oval 200"/>
          <p:cNvSpPr/>
          <p:nvPr/>
        </p:nvSpPr>
        <p:spPr bwMode="auto">
          <a:xfrm>
            <a:off x="5791200" y="28956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2" name="Oval 201"/>
          <p:cNvSpPr/>
          <p:nvPr/>
        </p:nvSpPr>
        <p:spPr bwMode="auto">
          <a:xfrm>
            <a:off x="7239000" y="2895600"/>
            <a:ext cx="457200" cy="457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3" name="Group 110"/>
          <p:cNvGrpSpPr/>
          <p:nvPr/>
        </p:nvGrpSpPr>
        <p:grpSpPr>
          <a:xfrm>
            <a:off x="457200" y="3581400"/>
            <a:ext cx="8534400" cy="457200"/>
            <a:chOff x="457200" y="3581400"/>
            <a:chExt cx="8534400" cy="457200"/>
          </a:xfrm>
        </p:grpSpPr>
        <p:cxnSp>
          <p:nvCxnSpPr>
            <p:cNvPr id="106" name="Straight Connector 105"/>
            <p:cNvCxnSpPr>
              <a:stCxn id="87" idx="6"/>
              <a:endCxn id="96" idx="2"/>
            </p:cNvCxnSpPr>
            <p:nvPr/>
          </p:nvCxnSpPr>
          <p:spPr bwMode="auto">
            <a:xfrm>
              <a:off x="914400" y="3810000"/>
              <a:ext cx="7620000" cy="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 bwMode="auto">
            <a:xfrm>
              <a:off x="457200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1354667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2252134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3149601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4047068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4944535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5842002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6739469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7636936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8534400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56163"/>
      </p:ext>
    </p:extLst>
  </p:cSld>
  <p:clrMapOvr>
    <a:masterClrMapping/>
  </p:clrMapOvr>
  <p:transition xmlns:p14="http://schemas.microsoft.com/office/powerpoint/2010/main" advTm="87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0833 0.28889 " pathEditMode="relative" ptsTypes="AA">
                                      <p:cBhvr>
                                        <p:cTn id="6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6667 0.28889 " pathEditMode="relative" ptsTypes="AA">
                                      <p:cBhvr>
                                        <p:cTn id="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75 0.1 " pathEditMode="relative" ptsTypes="AA">
                                      <p:cBhvr>
                                        <p:cTn id="10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13333 0.1 " pathEditMode="relative" ptsTypes="AA">
                                      <p:cBhvr>
                                        <p:cTn id="12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9166 0.1 " pathEditMode="relative" ptsTypes="AA">
                                      <p:cBhvr>
                                        <p:cTn id="14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25 0.1 " pathEditMode="relative" ptsTypes="AA">
                                      <p:cBhvr>
                                        <p:cTn id="16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15 -0.08888 " pathEditMode="relative" ptsTypes="AA">
                                      <p:cBhvr>
                                        <p:cTn id="18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5 -0.27777 " pathEditMode="relative" ptsTypes="AA">
                                      <p:cBhvr>
                                        <p:cTn id="2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0.09844 0.02292 0.18872 0.00973 0.23091 -3.33333E-6 C 0.27309 -0.00972 0.20764 -0.2287 0.20295 -0.27453 " pathEditMode="relative" rAng="0" ptsTypes="asa">
                                      <p:cBhvr>
                                        <p:cTn id="22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-12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C 0.16163 0.05926 0.32327 0.11875 0.4 0.07246 C 0.47674 0.02616 0.45017 -0.2199 0.46024 -0.27847 " pathEditMode="relative" ptsTypes="aaA">
                                      <p:cBhvr>
                                        <p:cTn id="24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4167 0.28889 " pathEditMode="relative" ptsTypes="AA">
                                      <p:cBhvr>
                                        <p:cTn id="2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4.44444E-6 L -0.09166 0.1 " pathEditMode="relative" ptsTypes="AA">
                                      <p:cBhvr>
                                        <p:cTn id="28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4.44444E-6 L -0.16667 0.1 " pathEditMode="relative" ptsTypes="AA">
                                      <p:cBhvr>
                                        <p:cTn id="3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4.44444E-6 L -0.20833 0.1 " pathEditMode="relative" ptsTypes="AA">
                                      <p:cBhvr>
                                        <p:cTn id="3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394 C 0.05243 0.01945 0.10434 0.03496 0.11684 -0.0118 C 0.12934 -0.05856 0.10243 -0.16759 0.07569 -0.27639 " pathEditMode="relative" ptsTypes="aaA">
                                      <p:cBhvr>
                                        <p:cTn id="34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2 0.005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C 0.06771 0.02361 0.13542 0.04746 0.18976 0.05301 C 0.2441 0.05857 0.3033 0.08866 0.32656 0.03334 C 0.34983 -0.02199 0.33959 -0.15023 0.32952 -0.27847 " pathEditMode="relative" ptsTypes="aaaA">
                                      <p:cBhvr>
                                        <p:cTn id="38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555 L -0.125 0.19445 " pathEditMode="relative" ptsTypes="AA">
                                      <p:cBhvr>
                                        <p:cTn id="4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1 -0.183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9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0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2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0867E-6 L -0.01667 -0.23329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1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7" grpId="1" animBg="1"/>
      <p:bldP spid="198" grpId="0" animBg="1"/>
      <p:bldP spid="198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0"/>
          <p:cNvGrpSpPr/>
          <p:nvPr/>
        </p:nvGrpSpPr>
        <p:grpSpPr>
          <a:xfrm>
            <a:off x="304800" y="1981200"/>
            <a:ext cx="8534400" cy="457200"/>
            <a:chOff x="457200" y="3581400"/>
            <a:chExt cx="8534400" cy="457200"/>
          </a:xfrm>
        </p:grpSpPr>
        <p:cxnSp>
          <p:nvCxnSpPr>
            <p:cNvPr id="106" name="Straight Connector 105"/>
            <p:cNvCxnSpPr>
              <a:stCxn id="87" idx="6"/>
              <a:endCxn id="96" idx="2"/>
            </p:cNvCxnSpPr>
            <p:nvPr/>
          </p:nvCxnSpPr>
          <p:spPr bwMode="auto">
            <a:xfrm>
              <a:off x="914400" y="3810000"/>
              <a:ext cx="7620000" cy="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 bwMode="auto">
            <a:xfrm>
              <a:off x="457200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1354667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2252134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3149601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4047068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4944535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5842002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6739469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7636936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8534400" y="3581400"/>
              <a:ext cx="457200" cy="457200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215" name="Oval 214"/>
          <p:cNvSpPr/>
          <p:nvPr/>
        </p:nvSpPr>
        <p:spPr bwMode="auto">
          <a:xfrm>
            <a:off x="7481888" y="1976438"/>
            <a:ext cx="457200" cy="45720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latin typeface="Tahoma" pitchFamily="-64" charset="0"/>
            </a:endParaRPr>
          </a:p>
        </p:txBody>
      </p:sp>
      <p:sp>
        <p:nvSpPr>
          <p:cNvPr id="216" name="Oval 215"/>
          <p:cNvSpPr/>
          <p:nvPr/>
        </p:nvSpPr>
        <p:spPr bwMode="auto">
          <a:xfrm>
            <a:off x="6581775" y="1981200"/>
            <a:ext cx="457200" cy="45720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latin typeface="Tahoma" pitchFamily="-64" charset="0"/>
            </a:endParaRPr>
          </a:p>
        </p:txBody>
      </p:sp>
      <p:sp>
        <p:nvSpPr>
          <p:cNvPr id="214" name="Oval 213"/>
          <p:cNvSpPr/>
          <p:nvPr/>
        </p:nvSpPr>
        <p:spPr bwMode="auto">
          <a:xfrm>
            <a:off x="2109787" y="1981200"/>
            <a:ext cx="457200" cy="457200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chemeClr val="tx1"/>
              </a:solidFill>
              <a:latin typeface="Tahoma" pitchFamily="-64" charset="0"/>
            </a:endParaRPr>
          </a:p>
        </p:txBody>
      </p:sp>
      <p:sp>
        <p:nvSpPr>
          <p:cNvPr id="213" name="Oval 212"/>
          <p:cNvSpPr/>
          <p:nvPr/>
        </p:nvSpPr>
        <p:spPr bwMode="auto">
          <a:xfrm>
            <a:off x="1219200" y="1981200"/>
            <a:ext cx="457200" cy="457200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chemeClr val="tx1"/>
              </a:solidFill>
              <a:latin typeface="Tahoma" pitchFamily="-6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</a:t>
            </a:r>
            <a:r>
              <a:rPr lang="en-US" b="1" dirty="0" smtClean="0"/>
              <a:t>Sequential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192" name="Content Placeholder 191"/>
          <p:cNvSpPr>
            <a:spLocks noGrp="1"/>
          </p:cNvSpPr>
          <p:nvPr>
            <p:ph idx="1"/>
          </p:nvPr>
        </p:nvSpPr>
        <p:spPr>
          <a:xfrm>
            <a:off x="457200" y="3352800"/>
            <a:ext cx="8305800" cy="1331913"/>
          </a:xfrm>
        </p:spPr>
        <p:txBody>
          <a:bodyPr/>
          <a:lstStyle/>
          <a:p>
            <a:r>
              <a:rPr lang="en-US" dirty="0" smtClean="0"/>
              <a:t>Running Time:</a:t>
            </a:r>
            <a:endParaRPr lang="en-US" dirty="0"/>
          </a:p>
        </p:txBody>
      </p:sp>
      <p:grpSp>
        <p:nvGrpSpPr>
          <p:cNvPr id="4" name="Group 43"/>
          <p:cNvGrpSpPr/>
          <p:nvPr/>
        </p:nvGrpSpPr>
        <p:grpSpPr>
          <a:xfrm>
            <a:off x="2133600" y="2019300"/>
            <a:ext cx="381000" cy="190500"/>
            <a:chOff x="762000" y="2971800"/>
            <a:chExt cx="838200" cy="381000"/>
          </a:xfrm>
        </p:grpSpPr>
        <p:sp>
          <p:nvSpPr>
            <p:cNvPr id="45" name="Rectangle 44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6" name="Isosceles Triangle 45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3048000" y="2019300"/>
            <a:ext cx="381000" cy="190500"/>
            <a:chOff x="762000" y="2971800"/>
            <a:chExt cx="838200" cy="381000"/>
          </a:xfrm>
        </p:grpSpPr>
        <p:sp>
          <p:nvSpPr>
            <p:cNvPr id="48" name="Rectangle 47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9" name="Isosceles Triangle 48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3886200" y="2019300"/>
            <a:ext cx="381000" cy="190500"/>
            <a:chOff x="762000" y="2971800"/>
            <a:chExt cx="838200" cy="381000"/>
          </a:xfrm>
        </p:grpSpPr>
        <p:sp>
          <p:nvSpPr>
            <p:cNvPr id="51" name="Rectangle 50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2" name="Isosceles Triangle 51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7" name="Group 52"/>
          <p:cNvGrpSpPr/>
          <p:nvPr/>
        </p:nvGrpSpPr>
        <p:grpSpPr>
          <a:xfrm>
            <a:off x="4800600" y="2019300"/>
            <a:ext cx="381000" cy="190500"/>
            <a:chOff x="762000" y="2971800"/>
            <a:chExt cx="838200" cy="381000"/>
          </a:xfrm>
        </p:grpSpPr>
        <p:sp>
          <p:nvSpPr>
            <p:cNvPr id="54" name="Rectangle 53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5" name="Isosceles Triangle 54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5715000" y="2019300"/>
            <a:ext cx="381000" cy="190500"/>
            <a:chOff x="762000" y="2971800"/>
            <a:chExt cx="838200" cy="381000"/>
          </a:xfrm>
        </p:grpSpPr>
        <p:sp>
          <p:nvSpPr>
            <p:cNvPr id="57" name="Rectangle 56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8" name="Isosceles Triangle 57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9" name="Group 58"/>
          <p:cNvGrpSpPr/>
          <p:nvPr/>
        </p:nvGrpSpPr>
        <p:grpSpPr>
          <a:xfrm>
            <a:off x="6629400" y="2019300"/>
            <a:ext cx="381000" cy="190500"/>
            <a:chOff x="762000" y="2971800"/>
            <a:chExt cx="838200" cy="381000"/>
          </a:xfrm>
        </p:grpSpPr>
        <p:sp>
          <p:nvSpPr>
            <p:cNvPr id="60" name="Rectangle 59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1" name="Isosceles Triangle 60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0" name="Group 61"/>
          <p:cNvGrpSpPr/>
          <p:nvPr/>
        </p:nvGrpSpPr>
        <p:grpSpPr>
          <a:xfrm>
            <a:off x="7543800" y="2019300"/>
            <a:ext cx="381000" cy="190500"/>
            <a:chOff x="762000" y="2971800"/>
            <a:chExt cx="838200" cy="381000"/>
          </a:xfrm>
        </p:grpSpPr>
        <p:sp>
          <p:nvSpPr>
            <p:cNvPr id="63" name="Rectangle 62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4" name="Isosceles Triangle 63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1219200" y="2286000"/>
            <a:ext cx="381000" cy="190500"/>
            <a:chOff x="762000" y="2971800"/>
            <a:chExt cx="838200" cy="381000"/>
          </a:xfrm>
        </p:grpSpPr>
        <p:sp>
          <p:nvSpPr>
            <p:cNvPr id="69" name="Rectangle 68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0" name="Isosceles Triangle 69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2" name="Group 70"/>
          <p:cNvGrpSpPr/>
          <p:nvPr/>
        </p:nvGrpSpPr>
        <p:grpSpPr>
          <a:xfrm>
            <a:off x="2133600" y="2286000"/>
            <a:ext cx="381000" cy="190500"/>
            <a:chOff x="762000" y="2971800"/>
            <a:chExt cx="838200" cy="381000"/>
          </a:xfrm>
        </p:grpSpPr>
        <p:sp>
          <p:nvSpPr>
            <p:cNvPr id="72" name="Rectangle 71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3" name="Isosceles Triangle 72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3" name="Group 73"/>
          <p:cNvGrpSpPr/>
          <p:nvPr/>
        </p:nvGrpSpPr>
        <p:grpSpPr>
          <a:xfrm>
            <a:off x="2971800" y="2286000"/>
            <a:ext cx="381000" cy="190500"/>
            <a:chOff x="762000" y="2971800"/>
            <a:chExt cx="838200" cy="381000"/>
          </a:xfrm>
        </p:grpSpPr>
        <p:sp>
          <p:nvSpPr>
            <p:cNvPr id="75" name="Rectangle 74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6" name="Isosceles Triangle 75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4" name="Group 76"/>
          <p:cNvGrpSpPr/>
          <p:nvPr/>
        </p:nvGrpSpPr>
        <p:grpSpPr>
          <a:xfrm>
            <a:off x="3886200" y="2286000"/>
            <a:ext cx="381000" cy="190500"/>
            <a:chOff x="762000" y="2971800"/>
            <a:chExt cx="838200" cy="381000"/>
          </a:xfrm>
        </p:grpSpPr>
        <p:sp>
          <p:nvSpPr>
            <p:cNvPr id="78" name="Rectangle 77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9" name="Isosceles Triangle 78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5" name="Group 79"/>
          <p:cNvGrpSpPr/>
          <p:nvPr/>
        </p:nvGrpSpPr>
        <p:grpSpPr>
          <a:xfrm>
            <a:off x="4724400" y="2286000"/>
            <a:ext cx="381000" cy="190500"/>
            <a:chOff x="762000" y="2971800"/>
            <a:chExt cx="838200" cy="381000"/>
          </a:xfrm>
        </p:grpSpPr>
        <p:sp>
          <p:nvSpPr>
            <p:cNvPr id="81" name="Rectangle 80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2" name="Isosceles Triangle 81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6" name="Group 82"/>
          <p:cNvGrpSpPr/>
          <p:nvPr/>
        </p:nvGrpSpPr>
        <p:grpSpPr>
          <a:xfrm>
            <a:off x="5638800" y="2286000"/>
            <a:ext cx="381000" cy="190500"/>
            <a:chOff x="762000" y="2971800"/>
            <a:chExt cx="838200" cy="381000"/>
          </a:xfrm>
        </p:grpSpPr>
        <p:sp>
          <p:nvSpPr>
            <p:cNvPr id="84" name="Rectangle 83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5" name="Isosceles Triangle 84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7" name="Group 85"/>
          <p:cNvGrpSpPr/>
          <p:nvPr/>
        </p:nvGrpSpPr>
        <p:grpSpPr>
          <a:xfrm>
            <a:off x="6553200" y="2286000"/>
            <a:ext cx="381000" cy="190500"/>
            <a:chOff x="762000" y="2971800"/>
            <a:chExt cx="838200" cy="381000"/>
          </a:xfrm>
        </p:grpSpPr>
        <p:sp>
          <p:nvSpPr>
            <p:cNvPr id="97" name="Rectangle 96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8" name="Isosceles Triangle 97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8" name="Group 98"/>
          <p:cNvGrpSpPr/>
          <p:nvPr/>
        </p:nvGrpSpPr>
        <p:grpSpPr>
          <a:xfrm>
            <a:off x="7467600" y="2286000"/>
            <a:ext cx="381000" cy="190500"/>
            <a:chOff x="762000" y="2971800"/>
            <a:chExt cx="838200" cy="381000"/>
          </a:xfrm>
        </p:grpSpPr>
        <p:sp>
          <p:nvSpPr>
            <p:cNvPr id="101" name="Rectangle 100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02" name="Isosceles Triangle 101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108" name="Arc 107"/>
          <p:cNvSpPr/>
          <p:nvPr/>
        </p:nvSpPr>
        <p:spPr bwMode="auto">
          <a:xfrm rot="16200000">
            <a:off x="4953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0" name="Arc 109"/>
          <p:cNvSpPr/>
          <p:nvPr/>
        </p:nvSpPr>
        <p:spPr bwMode="auto">
          <a:xfrm rot="16200000">
            <a:off x="14097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1" name="Arc 110"/>
          <p:cNvSpPr/>
          <p:nvPr/>
        </p:nvSpPr>
        <p:spPr bwMode="auto">
          <a:xfrm rot="16200000">
            <a:off x="22479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3" name="Arc 112"/>
          <p:cNvSpPr/>
          <p:nvPr/>
        </p:nvSpPr>
        <p:spPr bwMode="auto">
          <a:xfrm rot="16200000">
            <a:off x="31623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4" name="Arc 113"/>
          <p:cNvSpPr/>
          <p:nvPr/>
        </p:nvSpPr>
        <p:spPr bwMode="auto">
          <a:xfrm rot="16200000">
            <a:off x="40005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5" name="Arc 114"/>
          <p:cNvSpPr/>
          <p:nvPr/>
        </p:nvSpPr>
        <p:spPr bwMode="auto">
          <a:xfrm rot="16200000">
            <a:off x="49149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7" name="Arc 116"/>
          <p:cNvSpPr/>
          <p:nvPr/>
        </p:nvSpPr>
        <p:spPr bwMode="auto">
          <a:xfrm rot="16200000">
            <a:off x="58293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8" name="Arc 117"/>
          <p:cNvSpPr/>
          <p:nvPr/>
        </p:nvSpPr>
        <p:spPr bwMode="auto">
          <a:xfrm rot="16200000">
            <a:off x="67437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9" name="Arc 118"/>
          <p:cNvSpPr/>
          <p:nvPr/>
        </p:nvSpPr>
        <p:spPr bwMode="auto">
          <a:xfrm rot="16200000">
            <a:off x="7658100" y="1714500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0" name="Arc 119"/>
          <p:cNvSpPr/>
          <p:nvPr/>
        </p:nvSpPr>
        <p:spPr bwMode="auto">
          <a:xfrm rot="5400000">
            <a:off x="77343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1" name="Arc 120"/>
          <p:cNvSpPr/>
          <p:nvPr/>
        </p:nvSpPr>
        <p:spPr bwMode="auto">
          <a:xfrm rot="5400000">
            <a:off x="67437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2" name="Arc 121"/>
          <p:cNvSpPr/>
          <p:nvPr/>
        </p:nvSpPr>
        <p:spPr bwMode="auto">
          <a:xfrm rot="5400000">
            <a:off x="58293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4" name="Arc 123"/>
          <p:cNvSpPr/>
          <p:nvPr/>
        </p:nvSpPr>
        <p:spPr bwMode="auto">
          <a:xfrm rot="5400000">
            <a:off x="49149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5" name="Arc 124"/>
          <p:cNvSpPr/>
          <p:nvPr/>
        </p:nvSpPr>
        <p:spPr bwMode="auto">
          <a:xfrm rot="5400000">
            <a:off x="40005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6" name="Arc 125"/>
          <p:cNvSpPr/>
          <p:nvPr/>
        </p:nvSpPr>
        <p:spPr bwMode="auto">
          <a:xfrm rot="5400000">
            <a:off x="31623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7" name="Arc 126"/>
          <p:cNvSpPr/>
          <p:nvPr/>
        </p:nvSpPr>
        <p:spPr bwMode="auto">
          <a:xfrm rot="5400000">
            <a:off x="22479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8" name="Arc 127"/>
          <p:cNvSpPr/>
          <p:nvPr/>
        </p:nvSpPr>
        <p:spPr bwMode="auto">
          <a:xfrm rot="5400000">
            <a:off x="14097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9" name="Arc 128"/>
          <p:cNvSpPr/>
          <p:nvPr/>
        </p:nvSpPr>
        <p:spPr bwMode="auto">
          <a:xfrm rot="5400000">
            <a:off x="495300" y="1943101"/>
            <a:ext cx="9906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19" name="Group 40"/>
          <p:cNvGrpSpPr/>
          <p:nvPr/>
        </p:nvGrpSpPr>
        <p:grpSpPr>
          <a:xfrm>
            <a:off x="1295400" y="2019300"/>
            <a:ext cx="381000" cy="190500"/>
            <a:chOff x="762000" y="2971800"/>
            <a:chExt cx="838200" cy="38100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3" name="Isosceles Triangle 42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0" name="Group 129"/>
          <p:cNvGrpSpPr/>
          <p:nvPr/>
        </p:nvGrpSpPr>
        <p:grpSpPr>
          <a:xfrm>
            <a:off x="2133600" y="2019300"/>
            <a:ext cx="381000" cy="190500"/>
            <a:chOff x="762000" y="2971800"/>
            <a:chExt cx="838200" cy="381000"/>
          </a:xfrm>
        </p:grpSpPr>
        <p:sp>
          <p:nvSpPr>
            <p:cNvPr id="131" name="Rectangle 130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2" name="Isosceles Triangle 131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1" name="Group 132"/>
          <p:cNvGrpSpPr/>
          <p:nvPr/>
        </p:nvGrpSpPr>
        <p:grpSpPr>
          <a:xfrm>
            <a:off x="3048000" y="2019300"/>
            <a:ext cx="381000" cy="190500"/>
            <a:chOff x="762000" y="2971800"/>
            <a:chExt cx="838200" cy="381000"/>
          </a:xfrm>
        </p:grpSpPr>
        <p:sp>
          <p:nvSpPr>
            <p:cNvPr id="134" name="Rectangle 133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5" name="Isosceles Triangle 134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2" name="Group 135"/>
          <p:cNvGrpSpPr/>
          <p:nvPr/>
        </p:nvGrpSpPr>
        <p:grpSpPr>
          <a:xfrm>
            <a:off x="3886200" y="2019300"/>
            <a:ext cx="381000" cy="190500"/>
            <a:chOff x="762000" y="2971800"/>
            <a:chExt cx="838200" cy="381000"/>
          </a:xfrm>
        </p:grpSpPr>
        <p:sp>
          <p:nvSpPr>
            <p:cNvPr id="137" name="Rectangle 136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8" name="Isosceles Triangle 137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3" name="Group 138"/>
          <p:cNvGrpSpPr/>
          <p:nvPr/>
        </p:nvGrpSpPr>
        <p:grpSpPr>
          <a:xfrm>
            <a:off x="4800600" y="2019300"/>
            <a:ext cx="381000" cy="190500"/>
            <a:chOff x="762000" y="2971800"/>
            <a:chExt cx="838200" cy="381000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41" name="Isosceles Triangle 140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4" name="Group 141"/>
          <p:cNvGrpSpPr/>
          <p:nvPr/>
        </p:nvGrpSpPr>
        <p:grpSpPr>
          <a:xfrm>
            <a:off x="5715000" y="2019300"/>
            <a:ext cx="381000" cy="190500"/>
            <a:chOff x="762000" y="2971800"/>
            <a:chExt cx="838200" cy="381000"/>
          </a:xfrm>
        </p:grpSpPr>
        <p:sp>
          <p:nvSpPr>
            <p:cNvPr id="143" name="Rectangle 142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44" name="Isosceles Triangle 143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5" name="Group 144"/>
          <p:cNvGrpSpPr/>
          <p:nvPr/>
        </p:nvGrpSpPr>
        <p:grpSpPr>
          <a:xfrm>
            <a:off x="6629400" y="2019300"/>
            <a:ext cx="381000" cy="190500"/>
            <a:chOff x="762000" y="2971800"/>
            <a:chExt cx="838200" cy="381000"/>
          </a:xfrm>
        </p:grpSpPr>
        <p:sp>
          <p:nvSpPr>
            <p:cNvPr id="146" name="Rectangle 145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47" name="Isosceles Triangle 146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6" name="Group 147"/>
          <p:cNvGrpSpPr/>
          <p:nvPr/>
        </p:nvGrpSpPr>
        <p:grpSpPr>
          <a:xfrm>
            <a:off x="7543800" y="2019300"/>
            <a:ext cx="381000" cy="190500"/>
            <a:chOff x="762000" y="2971800"/>
            <a:chExt cx="838200" cy="381000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0" name="Isosceles Triangle 149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7" name="Group 153"/>
          <p:cNvGrpSpPr/>
          <p:nvPr/>
        </p:nvGrpSpPr>
        <p:grpSpPr>
          <a:xfrm>
            <a:off x="2133600" y="2286000"/>
            <a:ext cx="381000" cy="190500"/>
            <a:chOff x="762000" y="2971800"/>
            <a:chExt cx="838200" cy="381000"/>
          </a:xfrm>
        </p:grpSpPr>
        <p:sp>
          <p:nvSpPr>
            <p:cNvPr id="155" name="Rectangle 154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6" name="Isosceles Triangle 155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8" name="Group 156"/>
          <p:cNvGrpSpPr/>
          <p:nvPr/>
        </p:nvGrpSpPr>
        <p:grpSpPr>
          <a:xfrm>
            <a:off x="2971800" y="2286000"/>
            <a:ext cx="381000" cy="190500"/>
            <a:chOff x="762000" y="2971800"/>
            <a:chExt cx="838200" cy="381000"/>
          </a:xfrm>
        </p:grpSpPr>
        <p:sp>
          <p:nvSpPr>
            <p:cNvPr id="158" name="Rectangle 157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9" name="Isosceles Triangle 158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9" name="Group 159"/>
          <p:cNvGrpSpPr/>
          <p:nvPr/>
        </p:nvGrpSpPr>
        <p:grpSpPr>
          <a:xfrm>
            <a:off x="3886200" y="2286000"/>
            <a:ext cx="381000" cy="190500"/>
            <a:chOff x="762000" y="2971800"/>
            <a:chExt cx="838200" cy="381000"/>
          </a:xfrm>
        </p:grpSpPr>
        <p:sp>
          <p:nvSpPr>
            <p:cNvPr id="161" name="Rectangle 160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62" name="Isosceles Triangle 161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30" name="Group 162"/>
          <p:cNvGrpSpPr/>
          <p:nvPr/>
        </p:nvGrpSpPr>
        <p:grpSpPr>
          <a:xfrm>
            <a:off x="4724400" y="2286000"/>
            <a:ext cx="381000" cy="190500"/>
            <a:chOff x="762000" y="2971800"/>
            <a:chExt cx="838200" cy="381000"/>
          </a:xfrm>
        </p:grpSpPr>
        <p:sp>
          <p:nvSpPr>
            <p:cNvPr id="164" name="Rectangle 163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65" name="Isosceles Triangle 164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31" name="Group 165"/>
          <p:cNvGrpSpPr/>
          <p:nvPr/>
        </p:nvGrpSpPr>
        <p:grpSpPr>
          <a:xfrm>
            <a:off x="5638800" y="2286000"/>
            <a:ext cx="381000" cy="190500"/>
            <a:chOff x="762000" y="2971800"/>
            <a:chExt cx="838200" cy="381000"/>
          </a:xfrm>
        </p:grpSpPr>
        <p:sp>
          <p:nvSpPr>
            <p:cNvPr id="167" name="Rectangle 166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68" name="Isosceles Triangle 167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32" name="Group 168"/>
          <p:cNvGrpSpPr/>
          <p:nvPr/>
        </p:nvGrpSpPr>
        <p:grpSpPr>
          <a:xfrm>
            <a:off x="6553200" y="2286000"/>
            <a:ext cx="381000" cy="190500"/>
            <a:chOff x="762000" y="2971800"/>
            <a:chExt cx="838200" cy="381000"/>
          </a:xfrm>
        </p:grpSpPr>
        <p:sp>
          <p:nvSpPr>
            <p:cNvPr id="170" name="Rectangle 169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71" name="Isosceles Triangle 170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33" name="Group 171"/>
          <p:cNvGrpSpPr/>
          <p:nvPr/>
        </p:nvGrpSpPr>
        <p:grpSpPr>
          <a:xfrm>
            <a:off x="7239000" y="2095500"/>
            <a:ext cx="838200" cy="419100"/>
            <a:chOff x="762000" y="2971800"/>
            <a:chExt cx="838200" cy="381000"/>
          </a:xfrm>
        </p:grpSpPr>
        <p:sp>
          <p:nvSpPr>
            <p:cNvPr id="173" name="Rectangle 172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rgbClr val="00B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  <p:sp>
          <p:nvSpPr>
            <p:cNvPr id="174" name="Isosceles Triangle 173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rgbClr val="00B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</p:grpSp>
      <p:grpSp>
        <p:nvGrpSpPr>
          <p:cNvPr id="34" name="Group 174"/>
          <p:cNvGrpSpPr/>
          <p:nvPr/>
        </p:nvGrpSpPr>
        <p:grpSpPr>
          <a:xfrm>
            <a:off x="8458200" y="2209800"/>
            <a:ext cx="381000" cy="190500"/>
            <a:chOff x="762000" y="2971800"/>
            <a:chExt cx="838200" cy="381000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rgbClr val="00B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  <p:sp>
          <p:nvSpPr>
            <p:cNvPr id="177" name="Isosceles Triangle 176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rgbClr val="00B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</p:grpSp>
      <p:grpSp>
        <p:nvGrpSpPr>
          <p:cNvPr id="36" name="Group 184"/>
          <p:cNvGrpSpPr/>
          <p:nvPr/>
        </p:nvGrpSpPr>
        <p:grpSpPr>
          <a:xfrm>
            <a:off x="304800" y="1143000"/>
            <a:ext cx="8534400" cy="1295400"/>
            <a:chOff x="304800" y="1143000"/>
            <a:chExt cx="8534400" cy="1295400"/>
          </a:xfrm>
        </p:grpSpPr>
        <p:grpSp>
          <p:nvGrpSpPr>
            <p:cNvPr id="39" name="Group 209"/>
            <p:cNvGrpSpPr/>
            <p:nvPr/>
          </p:nvGrpSpPr>
          <p:grpSpPr>
            <a:xfrm>
              <a:off x="7391400" y="1143000"/>
              <a:ext cx="1371600" cy="914400"/>
              <a:chOff x="7543800" y="2667000"/>
              <a:chExt cx="1371600" cy="914400"/>
            </a:xfrm>
          </p:grpSpPr>
          <p:sp>
            <p:nvSpPr>
              <p:cNvPr id="191" name="Rectangle 190"/>
              <p:cNvSpPr/>
              <p:nvPr/>
            </p:nvSpPr>
            <p:spPr bwMode="auto">
              <a:xfrm>
                <a:off x="8610600" y="2667000"/>
                <a:ext cx="304800" cy="381000"/>
              </a:xfrm>
              <a:prstGeom prst="rect">
                <a:avLst/>
              </a:prstGeom>
              <a:solidFill>
                <a:srgbClr val="00B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193" name="Straight Connector 192"/>
              <p:cNvCxnSpPr>
                <a:stCxn id="191" idx="2"/>
              </p:cNvCxnSpPr>
              <p:nvPr/>
            </p:nvCxnSpPr>
            <p:spPr bwMode="auto">
              <a:xfrm rot="5400000">
                <a:off x="8496300" y="3314700"/>
                <a:ext cx="5334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8" name="TextBox 207"/>
              <p:cNvSpPr txBox="1"/>
              <p:nvPr/>
            </p:nvSpPr>
            <p:spPr>
              <a:xfrm>
                <a:off x="7543800" y="2678668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Evidence</a:t>
                </a:r>
                <a:endParaRPr lang="en-US" dirty="0"/>
              </a:p>
            </p:txBody>
          </p:sp>
        </p:grpSp>
        <p:sp>
          <p:nvSpPr>
            <p:cNvPr id="212" name="Oval 211"/>
            <p:cNvSpPr/>
            <p:nvPr/>
          </p:nvSpPr>
          <p:spPr bwMode="auto">
            <a:xfrm>
              <a:off x="8382000" y="1981200"/>
              <a:ext cx="457200" cy="457200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latin typeface="Tahoma" pitchFamily="-64" charset="0"/>
              </a:endParaRPr>
            </a:p>
          </p:txBody>
        </p:sp>
        <p:grpSp>
          <p:nvGrpSpPr>
            <p:cNvPr id="40" name="Group 208"/>
            <p:cNvGrpSpPr/>
            <p:nvPr/>
          </p:nvGrpSpPr>
          <p:grpSpPr>
            <a:xfrm>
              <a:off x="381000" y="1143000"/>
              <a:ext cx="1393560" cy="838200"/>
              <a:chOff x="533400" y="2667000"/>
              <a:chExt cx="1393560" cy="838200"/>
            </a:xfrm>
          </p:grpSpPr>
          <p:sp>
            <p:nvSpPr>
              <p:cNvPr id="184" name="Rectangle 183"/>
              <p:cNvSpPr/>
              <p:nvPr/>
            </p:nvSpPr>
            <p:spPr bwMode="auto">
              <a:xfrm>
                <a:off x="533400" y="2667000"/>
                <a:ext cx="304800" cy="381000"/>
              </a:xfrm>
              <a:prstGeom prst="rect">
                <a:avLst/>
              </a:pr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187" name="Straight Connector 186"/>
              <p:cNvCxnSpPr>
                <a:stCxn id="184" idx="2"/>
                <a:endCxn id="87" idx="0"/>
              </p:cNvCxnSpPr>
              <p:nvPr/>
            </p:nvCxnSpPr>
            <p:spPr bwMode="auto">
              <a:xfrm rot="5400000">
                <a:off x="457200" y="3276600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7" name="TextBox 206"/>
              <p:cNvSpPr txBox="1"/>
              <p:nvPr/>
            </p:nvSpPr>
            <p:spPr>
              <a:xfrm>
                <a:off x="838200" y="2667000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Evidence</a:t>
                </a:r>
                <a:endParaRPr lang="en-US" dirty="0"/>
              </a:p>
            </p:txBody>
          </p:sp>
        </p:grpSp>
        <p:sp>
          <p:nvSpPr>
            <p:cNvPr id="211" name="Oval 210"/>
            <p:cNvSpPr/>
            <p:nvPr/>
          </p:nvSpPr>
          <p:spPr bwMode="auto">
            <a:xfrm>
              <a:off x="304800" y="1981200"/>
              <a:ext cx="457200" cy="457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</p:grpSp>
      <p:grpSp>
        <p:nvGrpSpPr>
          <p:cNvPr id="41" name="Group 150"/>
          <p:cNvGrpSpPr/>
          <p:nvPr/>
        </p:nvGrpSpPr>
        <p:grpSpPr>
          <a:xfrm>
            <a:off x="1219200" y="2286000"/>
            <a:ext cx="381000" cy="190500"/>
            <a:chOff x="762000" y="2971800"/>
            <a:chExt cx="838200" cy="381000"/>
          </a:xfrm>
        </p:grpSpPr>
        <p:sp>
          <p:nvSpPr>
            <p:cNvPr id="152" name="Rectangle 151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3" name="Isosceles Triangle 152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44" name="Group 177"/>
          <p:cNvGrpSpPr/>
          <p:nvPr/>
        </p:nvGrpSpPr>
        <p:grpSpPr>
          <a:xfrm>
            <a:off x="381000" y="2057400"/>
            <a:ext cx="381000" cy="190500"/>
            <a:chOff x="762000" y="2971800"/>
            <a:chExt cx="838200" cy="381000"/>
          </a:xfrm>
        </p:grpSpPr>
        <p:sp>
          <p:nvSpPr>
            <p:cNvPr id="179" name="Rectangle 178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  <p:sp>
          <p:nvSpPr>
            <p:cNvPr id="180" name="Isosceles Triangle 179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</p:grpSp>
      <p:grpSp>
        <p:nvGrpSpPr>
          <p:cNvPr id="47" name="Group 35"/>
          <p:cNvGrpSpPr/>
          <p:nvPr/>
        </p:nvGrpSpPr>
        <p:grpSpPr>
          <a:xfrm>
            <a:off x="0" y="1905000"/>
            <a:ext cx="914400" cy="457200"/>
            <a:chOff x="762000" y="2971800"/>
            <a:chExt cx="838200" cy="3810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  <p:sp>
          <p:nvSpPr>
            <p:cNvPr id="38" name="Isosceles Triangle 37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</p:grpSp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867027" y="4090089"/>
            <a:ext cx="7667373" cy="710511"/>
          </a:xfrm>
          <a:prstGeom prst="rect">
            <a:avLst/>
          </a:prstGeom>
          <a:noFill/>
          <a:ln/>
          <a:effectLst/>
        </p:spPr>
      </p:pic>
      <p:grpSp>
        <p:nvGrpSpPr>
          <p:cNvPr id="50" name="Group 103"/>
          <p:cNvGrpSpPr/>
          <p:nvPr/>
        </p:nvGrpSpPr>
        <p:grpSpPr>
          <a:xfrm>
            <a:off x="8229600" y="2095500"/>
            <a:ext cx="838200" cy="419100"/>
            <a:chOff x="762000" y="2971800"/>
            <a:chExt cx="838200" cy="381000"/>
          </a:xfrm>
        </p:grpSpPr>
        <p:sp>
          <p:nvSpPr>
            <p:cNvPr id="105" name="Rectangle 104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rgbClr val="00B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  <p:sp>
          <p:nvSpPr>
            <p:cNvPr id="107" name="Isosceles Triangle 106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rgbClr val="00B05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</p:grpSp>
      <p:sp>
        <p:nvSpPr>
          <p:cNvPr id="186" name="Rounded Rectangular Callout 185"/>
          <p:cNvSpPr/>
          <p:nvPr/>
        </p:nvSpPr>
        <p:spPr bwMode="auto">
          <a:xfrm>
            <a:off x="685800" y="5181600"/>
            <a:ext cx="3200400" cy="1143000"/>
          </a:xfrm>
          <a:prstGeom prst="wedgeRoundRectCallout">
            <a:avLst>
              <a:gd name="adj1" fmla="val -11706"/>
              <a:gd name="adj2" fmla="val -7638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Time for a single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Tahoma" pitchFamily="-64" charset="0"/>
              </a:rPr>
              <a:t>parallel iteration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88" name="Rounded Rectangular Callout 187"/>
          <p:cNvSpPr/>
          <p:nvPr/>
        </p:nvSpPr>
        <p:spPr bwMode="auto">
          <a:xfrm>
            <a:off x="4495800" y="5181600"/>
            <a:ext cx="3581400" cy="1143000"/>
          </a:xfrm>
          <a:prstGeom prst="wedgeRoundRectCallout">
            <a:avLst>
              <a:gd name="adj1" fmla="val -7096"/>
              <a:gd name="adj2" fmla="val -9250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Number of Iterations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533400" y="3276600"/>
            <a:ext cx="3581400" cy="3200400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94" name="Rectangle 193"/>
          <p:cNvSpPr/>
          <p:nvPr/>
        </p:nvSpPr>
        <p:spPr bwMode="auto">
          <a:xfrm>
            <a:off x="4114800" y="3886200"/>
            <a:ext cx="4572000" cy="2590800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53" name="Group 180"/>
          <p:cNvGrpSpPr/>
          <p:nvPr/>
        </p:nvGrpSpPr>
        <p:grpSpPr>
          <a:xfrm>
            <a:off x="990600" y="1905000"/>
            <a:ext cx="914400" cy="457200"/>
            <a:chOff x="762000" y="2971800"/>
            <a:chExt cx="838200" cy="381000"/>
          </a:xfrm>
        </p:grpSpPr>
        <p:sp>
          <p:nvSpPr>
            <p:cNvPr id="182" name="Rectangle 181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  <p:sp>
          <p:nvSpPr>
            <p:cNvPr id="183" name="Isosceles Triangle 182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latin typeface="Tahoma" pitchFamily="-64" charset="0"/>
              </a:endParaRPr>
            </a:p>
          </p:txBody>
        </p:sp>
      </p:grpSp>
      <p:sp>
        <p:nvSpPr>
          <p:cNvPr id="163" name="Slide Number Placeholder 1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392528"/>
      </p:ext>
    </p:extLst>
  </p:cSld>
  <p:clrMapOvr>
    <a:masterClrMapping/>
  </p:clrMapOvr>
  <p:transition xmlns:p14="http://schemas.microsoft.com/office/powerpoint/2010/main" advTm="582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2778 0.05533 C -0.03386 0.06783 -0.04254 0.075 -0.05157 0.075 C -0.06198 0.075 -0.07032 0.06783 -0.07639 0.05533 L -0.10417 -2.22222E-6 " pathEditMode="relative" rAng="0" ptsTypes="FffFF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2777 0.05533 C -0.03385 0.06783 -0.04253 0.075 -0.05156 0.075 C -0.06198 0.075 -0.07031 0.06783 -0.07639 0.05533 L -0.10416 -2.22222E-6 " pathEditMode="relative" rAng="0" ptsTypes="FffFF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2777 0.05533 C -0.03385 0.06783 -0.04253 0.075 -0.05156 0.075 C -0.06198 0.075 -0.07031 0.06783 -0.07639 0.05533 L -0.10416 -2.22222E-6 " pathEditMode="relative" rAng="0" ptsTypes="FffFF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10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22222E-6 L -0.02361 0.05533 C -0.02969 0.06783 -0.03837 0.075 -0.0474 0.075 C -0.05781 0.075 -0.06615 0.06783 -0.07222 0.05533 L -0.1 -2.22222E-6 " pathEditMode="relative" rAng="0" ptsTypes="FffFF">
                                      <p:cBhvr>
                                        <p:cTn id="1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3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3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552 -0.05324 C 0.03107 -0.06528 0.03906 -0.07199 0.04739 -0.07199 C 0.05694 -0.07199 0.06458 -0.06528 0.07014 -0.05324 L 0.09583 1.11111E-6 " pathEditMode="relative" rAng="0" ptsTypes="FffFF">
                                      <p:cBhvr>
                                        <p:cTn id="3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2778 0.05533 C -0.03386 0.06783 -0.04254 0.075 -0.05157 0.075 C -0.06198 0.075 -0.07032 0.06783 -0.07639 0.05533 L -0.10417 -2.22222E-6 " pathEditMode="relative" rAng="0" ptsTypes="FffFF">
                                      <p:cBhvr>
                                        <p:cTn id="34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2777 0.05533 C -0.03385 0.06783 -0.04253 0.075 -0.05156 0.075 C -0.06198 0.075 -0.07031 0.06783 -0.07639 0.05533 L -0.10416 -2.22222E-6 " pathEditMode="relative" rAng="0" ptsTypes="FffFF">
                                      <p:cBhvr>
                                        <p:cTn id="3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2777 0.05533 C -0.03385 0.06783 -0.04253 0.075 -0.05156 0.075 C -0.06198 0.075 -0.07031 0.06783 -0.07639 0.05533 L -0.10416 -2.22222E-6 " pathEditMode="relative" rAng="0" ptsTypes="FffFF">
                                      <p:cBhvr>
                                        <p:cTn id="3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3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35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3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3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3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2778 0.05533 C -0.03385 0.06783 -0.04253 0.075 -0.05156 0.075 C -0.06198 0.075 -0.07031 0.06783 -0.07639 0.05533 L -0.10417 -2.22222E-6 " pathEditMode="relative" rAng="0" ptsTypes="FffFF">
                                      <p:cBhvr>
                                        <p:cTn id="3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22222E-6 L -0.02361 0.05533 C -0.02969 0.06783 -0.03837 0.075 -0.0474 0.075 C -0.05781 0.075 -0.06615 0.06783 -0.07222 0.05533 L -0.1 -2.22222E-6 " pathEditMode="relative" rAng="0" ptsTypes="FffFF">
                                      <p:cBhvr>
                                        <p:cTn id="3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000"/>
                            </p:stCondLst>
                            <p:childTnLst>
                              <p:par>
                                <p:cTn id="36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  <p:bldP spid="214" grpId="0" animBg="1"/>
      <p:bldP spid="213" grpId="0" animBg="1"/>
      <p:bldP spid="108" grpId="0" animBg="1"/>
      <p:bldP spid="110" grpId="0" animBg="1"/>
      <p:bldP spid="111" grpId="0" animBg="1"/>
      <p:bldP spid="113" grpId="0" animBg="1"/>
      <p:bldP spid="114" grpId="0" animBg="1"/>
      <p:bldP spid="115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86" grpId="0" animBg="1"/>
      <p:bldP spid="188" grpId="0" animBg="1"/>
      <p:bldP spid="189" grpId="0" animBg="1"/>
      <p:bldP spid="19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Optimal Sequential Algorithm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" y="3352800"/>
            <a:ext cx="6019800" cy="1600200"/>
            <a:chOff x="457200" y="3352800"/>
            <a:chExt cx="6019800" cy="1600200"/>
          </a:xfrm>
        </p:grpSpPr>
        <p:sp>
          <p:nvSpPr>
            <p:cNvPr id="285" name="Rectangle 284"/>
            <p:cNvSpPr/>
            <p:nvPr/>
          </p:nvSpPr>
          <p:spPr bwMode="auto">
            <a:xfrm>
              <a:off x="457200" y="3352800"/>
              <a:ext cx="6019800" cy="1600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457200" y="3352800"/>
              <a:ext cx="3962400" cy="45720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rPr>
                <a:t>Sequential (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-64" charset="0"/>
                </a:rPr>
                <a:t>Fwd-Bkwd</a:t>
              </a:r>
              <a:r>
                <a:rPr lang="en-US" sz="2800" dirty="0" smtClean="0">
                  <a:solidFill>
                    <a:schemeClr val="bg1"/>
                  </a:solidFill>
                  <a:latin typeface="Tahoma" pitchFamily="-64" charset="0"/>
                </a:rPr>
                <a:t>)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-64" charset="0"/>
              </a:endParaRPr>
            </a:p>
          </p:txBody>
        </p:sp>
        <p:grpSp>
          <p:nvGrpSpPr>
            <p:cNvPr id="4" name="Group 286"/>
            <p:cNvGrpSpPr/>
            <p:nvPr/>
          </p:nvGrpSpPr>
          <p:grpSpPr>
            <a:xfrm>
              <a:off x="838200" y="4114800"/>
              <a:ext cx="4953000" cy="457200"/>
              <a:chOff x="1524000" y="1828800"/>
              <a:chExt cx="4953000" cy="4572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99" name="Straight Connector 98"/>
              <p:cNvCxnSpPr>
                <a:stCxn id="100" idx="6"/>
                <a:endCxn id="117" idx="2"/>
              </p:cNvCxnSpPr>
              <p:nvPr/>
            </p:nvCxnSpPr>
            <p:spPr bwMode="auto">
              <a:xfrm>
                <a:off x="1981200" y="2057400"/>
                <a:ext cx="40386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100" name="Oval 99"/>
              <p:cNvSpPr/>
              <p:nvPr/>
            </p:nvSpPr>
            <p:spPr bwMode="auto">
              <a:xfrm>
                <a:off x="152400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242316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332232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422148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512064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 bwMode="auto">
              <a:xfrm>
                <a:off x="601980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</p:grpSp>
      <p:grpSp>
        <p:nvGrpSpPr>
          <p:cNvPr id="5" name="Group 62"/>
          <p:cNvGrpSpPr/>
          <p:nvPr/>
        </p:nvGrpSpPr>
        <p:grpSpPr>
          <a:xfrm>
            <a:off x="457200" y="1676400"/>
            <a:ext cx="6019800" cy="1676400"/>
            <a:chOff x="457200" y="1676400"/>
            <a:chExt cx="6019800" cy="1676400"/>
          </a:xfrm>
        </p:grpSpPr>
        <p:sp>
          <p:nvSpPr>
            <p:cNvPr id="292" name="Rectangle 291"/>
            <p:cNvSpPr/>
            <p:nvPr/>
          </p:nvSpPr>
          <p:spPr bwMode="auto">
            <a:xfrm>
              <a:off x="457200" y="1676400"/>
              <a:ext cx="6019800" cy="1676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93" name="Rectangle 292"/>
            <p:cNvSpPr/>
            <p:nvPr/>
          </p:nvSpPr>
          <p:spPr bwMode="auto">
            <a:xfrm>
              <a:off x="457200" y="1676400"/>
              <a:ext cx="3962400" cy="45720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solidFill>
                    <a:schemeClr val="bg1"/>
                  </a:solidFill>
                  <a:latin typeface="Tahoma" pitchFamily="-64" charset="0"/>
                </a:rPr>
                <a:t>Naturally Parallel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6" name="Group 297"/>
          <p:cNvGrpSpPr/>
          <p:nvPr/>
        </p:nvGrpSpPr>
        <p:grpSpPr>
          <a:xfrm>
            <a:off x="838200" y="2514600"/>
            <a:ext cx="4953000" cy="457200"/>
            <a:chOff x="1524000" y="1828800"/>
            <a:chExt cx="4953000" cy="457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99" name="Straight Connector 298"/>
            <p:cNvCxnSpPr>
              <a:stCxn id="300" idx="6"/>
              <a:endCxn id="305" idx="2"/>
            </p:cNvCxnSpPr>
            <p:nvPr/>
          </p:nvCxnSpPr>
          <p:spPr bwMode="auto">
            <a:xfrm>
              <a:off x="1981200" y="2057400"/>
              <a:ext cx="40386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300" name="Oval 299"/>
            <p:cNvSpPr/>
            <p:nvPr/>
          </p:nvSpPr>
          <p:spPr bwMode="auto">
            <a:xfrm>
              <a:off x="1524000" y="1828800"/>
              <a:ext cx="4572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01" name="Oval 300"/>
            <p:cNvSpPr/>
            <p:nvPr/>
          </p:nvSpPr>
          <p:spPr bwMode="auto">
            <a:xfrm>
              <a:off x="2423160" y="1828800"/>
              <a:ext cx="4572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02" name="Oval 301"/>
            <p:cNvSpPr/>
            <p:nvPr/>
          </p:nvSpPr>
          <p:spPr bwMode="auto">
            <a:xfrm>
              <a:off x="3322320" y="1828800"/>
              <a:ext cx="4572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03" name="Oval 302"/>
            <p:cNvSpPr/>
            <p:nvPr/>
          </p:nvSpPr>
          <p:spPr bwMode="auto">
            <a:xfrm>
              <a:off x="4221480" y="1828800"/>
              <a:ext cx="4572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04" name="Oval 303"/>
            <p:cNvSpPr/>
            <p:nvPr/>
          </p:nvSpPr>
          <p:spPr bwMode="auto">
            <a:xfrm>
              <a:off x="5120640" y="1828800"/>
              <a:ext cx="4572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05" name="Oval 304"/>
            <p:cNvSpPr/>
            <p:nvPr/>
          </p:nvSpPr>
          <p:spPr bwMode="auto">
            <a:xfrm>
              <a:off x="6019800" y="1828800"/>
              <a:ext cx="4572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307" name="Arc 306"/>
          <p:cNvSpPr/>
          <p:nvPr/>
        </p:nvSpPr>
        <p:spPr bwMode="auto">
          <a:xfrm rot="16200000">
            <a:off x="1142999" y="22860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08" name="Arc 307"/>
          <p:cNvSpPr/>
          <p:nvPr/>
        </p:nvSpPr>
        <p:spPr bwMode="auto">
          <a:xfrm rot="16200000">
            <a:off x="2057400" y="22860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09" name="Arc 308"/>
          <p:cNvSpPr/>
          <p:nvPr/>
        </p:nvSpPr>
        <p:spPr bwMode="auto">
          <a:xfrm rot="16200000">
            <a:off x="2971800" y="22860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10" name="Arc 309"/>
          <p:cNvSpPr/>
          <p:nvPr/>
        </p:nvSpPr>
        <p:spPr bwMode="auto">
          <a:xfrm rot="16200000">
            <a:off x="3886200" y="22860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11" name="Arc 310"/>
          <p:cNvSpPr/>
          <p:nvPr/>
        </p:nvSpPr>
        <p:spPr bwMode="auto">
          <a:xfrm rot="16200000">
            <a:off x="4800600" y="22860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12" name="Arc 311"/>
          <p:cNvSpPr/>
          <p:nvPr/>
        </p:nvSpPr>
        <p:spPr bwMode="auto">
          <a:xfrm rot="5400000">
            <a:off x="4800600" y="24384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13" name="Arc 312"/>
          <p:cNvSpPr/>
          <p:nvPr/>
        </p:nvSpPr>
        <p:spPr bwMode="auto">
          <a:xfrm rot="5400000">
            <a:off x="3886200" y="24384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15" name="Arc 314"/>
          <p:cNvSpPr/>
          <p:nvPr/>
        </p:nvSpPr>
        <p:spPr bwMode="auto">
          <a:xfrm rot="5400000">
            <a:off x="2971800" y="24384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16" name="Arc 315"/>
          <p:cNvSpPr/>
          <p:nvPr/>
        </p:nvSpPr>
        <p:spPr bwMode="auto">
          <a:xfrm rot="5400000">
            <a:off x="2057400" y="24384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17" name="Arc 316"/>
          <p:cNvSpPr/>
          <p:nvPr/>
        </p:nvSpPr>
        <p:spPr bwMode="auto">
          <a:xfrm rot="5400000">
            <a:off x="1143000" y="2438400"/>
            <a:ext cx="762000" cy="762000"/>
          </a:xfrm>
          <a:prstGeom prst="arc">
            <a:avLst>
              <a:gd name="adj1" fmla="val 16917392"/>
              <a:gd name="adj2" fmla="val 387486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6477000" y="1676400"/>
            <a:ext cx="2286000" cy="1680865"/>
            <a:chOff x="6477000" y="2895600"/>
            <a:chExt cx="2286000" cy="1680865"/>
          </a:xfrm>
        </p:grpSpPr>
        <p:sp>
          <p:nvSpPr>
            <p:cNvPr id="294" name="Rectangle 293"/>
            <p:cNvSpPr/>
            <p:nvPr/>
          </p:nvSpPr>
          <p:spPr bwMode="auto">
            <a:xfrm>
              <a:off x="6477000" y="2895600"/>
              <a:ext cx="2286000" cy="1676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rPr>
                <a:t>2n</a:t>
              </a:r>
              <a:r>
                <a:rPr kumimoji="0" lang="en-US" sz="2800" b="0" i="1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rPr>
                <a:t>2</a:t>
              </a:r>
              <a:r>
                <a:rPr lang="en-US" sz="2800" i="1" dirty="0" smtClean="0">
                  <a:latin typeface="Helvetica" pitchFamily="34" charset="0"/>
                </a:rPr>
                <a:t>/p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96200" y="4114800"/>
              <a:ext cx="104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" pitchFamily="34" charset="0"/>
                </a:rPr>
                <a:t>p ≤ 2n</a:t>
              </a:r>
              <a:endParaRPr lang="en-US" sz="2400" dirty="0">
                <a:latin typeface="Helvetica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 bwMode="auto">
          <a:xfrm>
            <a:off x="6477000" y="1066800"/>
            <a:ext cx="2286000" cy="6096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ahoma" pitchFamily="-64" charset="0"/>
              </a:rPr>
              <a:t>Running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ahoma" pitchFamily="-64" charset="0"/>
              </a:rPr>
              <a:t>Time</a:t>
            </a:r>
          </a:p>
        </p:txBody>
      </p:sp>
      <p:grpSp>
        <p:nvGrpSpPr>
          <p:cNvPr id="8" name="Group 69"/>
          <p:cNvGrpSpPr/>
          <p:nvPr/>
        </p:nvGrpSpPr>
        <p:grpSpPr>
          <a:xfrm>
            <a:off x="6477000" y="2819400"/>
            <a:ext cx="2286000" cy="2133600"/>
            <a:chOff x="6477000" y="2819400"/>
            <a:chExt cx="2286000" cy="2133600"/>
          </a:xfrm>
        </p:grpSpPr>
        <p:sp>
          <p:nvSpPr>
            <p:cNvPr id="291" name="Rectangle 290"/>
            <p:cNvSpPr/>
            <p:nvPr/>
          </p:nvSpPr>
          <p:spPr bwMode="auto">
            <a:xfrm>
              <a:off x="6477000" y="3352800"/>
              <a:ext cx="2286000" cy="1600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rPr>
                <a:t>2n</a:t>
              </a:r>
            </a:p>
          </p:txBody>
        </p:sp>
        <p:sp>
          <p:nvSpPr>
            <p:cNvPr id="43" name="Left-Right Arrow 42"/>
            <p:cNvSpPr/>
            <p:nvPr/>
          </p:nvSpPr>
          <p:spPr bwMode="auto">
            <a:xfrm rot="16200000">
              <a:off x="6743700" y="3009900"/>
              <a:ext cx="1143000" cy="762000"/>
            </a:xfrm>
            <a:prstGeom prst="leftRightArrow">
              <a:avLst>
                <a:gd name="adj1" fmla="val 61111"/>
                <a:gd name="adj2" fmla="val 36111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Gap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39000" y="4491335"/>
              <a:ext cx="87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" pitchFamily="34" charset="0"/>
                </a:rPr>
                <a:t>p = 1</a:t>
              </a:r>
              <a:endParaRPr lang="en-US" sz="2400" dirty="0">
                <a:latin typeface="Helvetica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57200" y="4953000"/>
            <a:ext cx="6019800" cy="1676400"/>
            <a:chOff x="457200" y="4953000"/>
            <a:chExt cx="6019800" cy="1676400"/>
          </a:xfrm>
        </p:grpSpPr>
        <p:sp>
          <p:nvSpPr>
            <p:cNvPr id="49" name="Rectangle 48"/>
            <p:cNvSpPr/>
            <p:nvPr/>
          </p:nvSpPr>
          <p:spPr bwMode="auto">
            <a:xfrm>
              <a:off x="457200" y="4953000"/>
              <a:ext cx="6019800" cy="1676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457200" y="4953000"/>
              <a:ext cx="3962400" cy="45720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solidFill>
                    <a:schemeClr val="bg1"/>
                  </a:solidFill>
                  <a:latin typeface="Tahoma" pitchFamily="-64" charset="0"/>
                </a:rPr>
                <a:t>Optimal Parallel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-64" charset="0"/>
              </a:endParaRPr>
            </a:p>
          </p:txBody>
        </p:sp>
        <p:grpSp>
          <p:nvGrpSpPr>
            <p:cNvPr id="11" name="Group 317"/>
            <p:cNvGrpSpPr/>
            <p:nvPr/>
          </p:nvGrpSpPr>
          <p:grpSpPr>
            <a:xfrm>
              <a:off x="838200" y="5791200"/>
              <a:ext cx="4953000" cy="457200"/>
              <a:chOff x="1524000" y="1828800"/>
              <a:chExt cx="4953000" cy="4572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4" name="Straight Connector 53"/>
              <p:cNvCxnSpPr>
                <a:stCxn id="55" idx="6"/>
                <a:endCxn id="66" idx="2"/>
              </p:cNvCxnSpPr>
              <p:nvPr/>
            </p:nvCxnSpPr>
            <p:spPr bwMode="auto">
              <a:xfrm>
                <a:off x="1981200" y="2057400"/>
                <a:ext cx="40386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55" name="Oval 54"/>
              <p:cNvSpPr/>
              <p:nvPr/>
            </p:nvSpPr>
            <p:spPr bwMode="auto">
              <a:xfrm>
                <a:off x="152400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242316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332232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422148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 bwMode="auto">
              <a:xfrm>
                <a:off x="512064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6019800" y="18288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</p:grpSp>
      <p:cxnSp>
        <p:nvCxnSpPr>
          <p:cNvPr id="52" name="Straight Arrow Connector 51"/>
          <p:cNvCxnSpPr/>
          <p:nvPr/>
        </p:nvCxnSpPr>
        <p:spPr bwMode="auto">
          <a:xfrm>
            <a:off x="1066800" y="5562600"/>
            <a:ext cx="4572000" cy="1588"/>
          </a:xfrm>
          <a:prstGeom prst="straightConnector1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 bwMode="auto">
          <a:xfrm>
            <a:off x="990600" y="6475412"/>
            <a:ext cx="4572000" cy="1588"/>
          </a:xfrm>
          <a:prstGeom prst="straightConnector1">
            <a:avLst/>
          </a:prstGeom>
          <a:ln>
            <a:prstDash val="sysDash"/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51"/>
          <p:cNvGrpSpPr/>
          <p:nvPr/>
        </p:nvGrpSpPr>
        <p:grpSpPr>
          <a:xfrm>
            <a:off x="6477000" y="4953000"/>
            <a:ext cx="2286000" cy="1680865"/>
            <a:chOff x="6477000" y="4572000"/>
            <a:chExt cx="2286000" cy="1680865"/>
          </a:xfrm>
        </p:grpSpPr>
        <p:sp>
          <p:nvSpPr>
            <p:cNvPr id="47" name="Rectangle 46"/>
            <p:cNvSpPr/>
            <p:nvPr/>
          </p:nvSpPr>
          <p:spPr bwMode="auto">
            <a:xfrm>
              <a:off x="6477000" y="4572000"/>
              <a:ext cx="2286000" cy="1676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rPr>
                <a:t>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00037" y="5791200"/>
              <a:ext cx="87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" pitchFamily="34" charset="0"/>
                </a:rPr>
                <a:t>p = 2</a:t>
              </a:r>
              <a:endParaRPr lang="en-US" sz="2400" dirty="0">
                <a:latin typeface="Helvetica" pitchFamily="34" charset="0"/>
              </a:endParaRPr>
            </a:p>
          </p:txBody>
        </p:sp>
      </p:grp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28</a:t>
            </a:fld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066800" y="3962400"/>
            <a:ext cx="4572000" cy="0"/>
          </a:xfrm>
          <a:prstGeom prst="line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Arc 72"/>
          <p:cNvSpPr/>
          <p:nvPr/>
        </p:nvSpPr>
        <p:spPr>
          <a:xfrm>
            <a:off x="5334000" y="3962400"/>
            <a:ext cx="609600" cy="762000"/>
          </a:xfrm>
          <a:prstGeom prst="arc">
            <a:avLst>
              <a:gd name="adj1" fmla="val 16200000"/>
              <a:gd name="adj2" fmla="val 5514549"/>
            </a:avLst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1066800" y="4724400"/>
            <a:ext cx="4572000" cy="0"/>
          </a:xfrm>
          <a:prstGeom prst="line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1320051"/>
      </p:ext>
    </p:extLst>
  </p:cSld>
  <p:clrMapOvr>
    <a:masterClrMapping/>
  </p:clrMapOvr>
  <p:transition xmlns:p14="http://schemas.microsoft.com/office/powerpoint/2010/main" advTm="707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Role of model </a:t>
            </a:r>
            <a:r>
              <a:rPr lang="en-US" sz="3200" b="1" dirty="0" smtClean="0"/>
              <a:t>Parameters</a:t>
            </a:r>
            <a:r>
              <a:rPr lang="en-US" sz="3200" dirty="0" smtClean="0"/>
              <a:t> on</a:t>
            </a:r>
            <a:r>
              <a:rPr lang="en-US" sz="3200" b="1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Sequential Sub-Problems</a:t>
            </a:r>
            <a:endParaRPr lang="en-US" sz="3200" dirty="0"/>
          </a:p>
        </p:txBody>
      </p:sp>
      <p:sp>
        <p:nvSpPr>
          <p:cNvPr id="141" name="Content Placeholder 140"/>
          <p:cNvSpPr>
            <a:spLocks noGrp="1"/>
          </p:cNvSpPr>
          <p:nvPr>
            <p:ph idx="1"/>
          </p:nvPr>
        </p:nvSpPr>
        <p:spPr>
          <a:xfrm>
            <a:off x="762000" y="5257800"/>
            <a:ext cx="7696200" cy="1255713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" pitchFamily="18" charset="0"/>
                <a:cs typeface="Times" pitchFamily="18" charset="0"/>
              </a:rPr>
              <a:t>τ</a:t>
            </a:r>
            <a:r>
              <a:rPr lang="el-GR" sz="2400" baseline="-25000" dirty="0" smtClean="0">
                <a:latin typeface="Times" pitchFamily="18" charset="0"/>
                <a:cs typeface="Times" pitchFamily="18" charset="0"/>
              </a:rPr>
              <a:t>ε</a:t>
            </a:r>
            <a:r>
              <a:rPr lang="en-US" sz="2400" baseline="-25000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sz="2400" dirty="0" smtClean="0"/>
              <a:t> represents the minimal sequential  sub-problem  </a:t>
            </a:r>
          </a:p>
          <a:p>
            <a:r>
              <a:rPr lang="en-US" sz="2400" dirty="0" smtClean="0"/>
              <a:t>Captures dependence on </a:t>
            </a:r>
            <a:r>
              <a:rPr lang="en-US" sz="2400" b="1" dirty="0" smtClean="0"/>
              <a:t>model parameters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581400" y="148748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True Messages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-1602" y="3621087"/>
            <a:ext cx="250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dirty="0" smtClean="0">
                <a:latin typeface="Times" pitchFamily="18" charset="0"/>
                <a:cs typeface="Times" pitchFamily="18" charset="0"/>
              </a:rPr>
              <a:t>τ</a:t>
            </a:r>
            <a:r>
              <a:rPr lang="el-GR" sz="2400" baseline="-25000" dirty="0" smtClean="0">
                <a:latin typeface="Times" pitchFamily="18" charset="0"/>
                <a:cs typeface="Times" pitchFamily="18" charset="0"/>
              </a:rPr>
              <a:t>ε</a:t>
            </a:r>
            <a:r>
              <a:rPr lang="en-US" sz="2400" baseline="-25000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sz="2400" dirty="0" smtClean="0"/>
              <a:t>-Approximation</a:t>
            </a:r>
          </a:p>
        </p:txBody>
      </p:sp>
      <p:grpSp>
        <p:nvGrpSpPr>
          <p:cNvPr id="3" name="Group 132"/>
          <p:cNvGrpSpPr/>
          <p:nvPr/>
        </p:nvGrpSpPr>
        <p:grpSpPr bwMode="auto">
          <a:xfrm>
            <a:off x="5250386" y="2020887"/>
            <a:ext cx="835061" cy="799222"/>
            <a:chOff x="5260131" y="1600200"/>
            <a:chExt cx="835061" cy="799222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>
              <a:off x="5285323" y="2283727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rot="5400000" flipH="1" flipV="1">
              <a:off x="5082254" y="2080657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 bwMode="auto">
            <a:xfrm>
              <a:off x="5371492" y="1981935"/>
              <a:ext cx="689352" cy="298176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622300 w 908050"/>
                <a:gd name="connsiteY6" fmla="*/ 139964 h 409707"/>
                <a:gd name="connsiteX7" fmla="*/ 736600 w 908050"/>
                <a:gd name="connsiteY7" fmla="*/ 162189 h 409707"/>
                <a:gd name="connsiteX8" fmla="*/ 819150 w 908050"/>
                <a:gd name="connsiteY8" fmla="*/ 346339 h 409707"/>
                <a:gd name="connsiteX9" fmla="*/ 908050 w 908050"/>
                <a:gd name="connsiteY9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4572 h 406665"/>
                <a:gd name="connsiteX1" fmla="*/ 98425 w 908050"/>
                <a:gd name="connsiteY1" fmla="*/ 365522 h 406665"/>
                <a:gd name="connsiteX2" fmla="*/ 207963 w 908050"/>
                <a:gd name="connsiteY2" fmla="*/ 137716 h 406665"/>
                <a:gd name="connsiteX3" fmla="*/ 334169 w 908050"/>
                <a:gd name="connsiteY3" fmla="*/ 261541 h 406665"/>
                <a:gd name="connsiteX4" fmla="*/ 514350 w 908050"/>
                <a:gd name="connsiteY4" fmla="*/ 17066 h 406665"/>
                <a:gd name="connsiteX5" fmla="*/ 736600 w 908050"/>
                <a:gd name="connsiteY5" fmla="*/ 159147 h 406665"/>
                <a:gd name="connsiteX6" fmla="*/ 819150 w 908050"/>
                <a:gd name="connsiteY6" fmla="*/ 343297 h 406665"/>
                <a:gd name="connsiteX7" fmla="*/ 908050 w 908050"/>
                <a:gd name="connsiteY7" fmla="*/ 378222 h 406665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41155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49874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10993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34169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050" h="392773">
                  <a:moveTo>
                    <a:pt x="0" y="355467"/>
                  </a:moveTo>
                  <a:cubicBezTo>
                    <a:pt x="35719" y="358906"/>
                    <a:pt x="63765" y="392773"/>
                    <a:pt x="98425" y="336417"/>
                  </a:cubicBezTo>
                  <a:cubicBezTo>
                    <a:pt x="133085" y="280061"/>
                    <a:pt x="120253" y="40216"/>
                    <a:pt x="207963" y="17330"/>
                  </a:cubicBezTo>
                  <a:cubicBezTo>
                    <a:pt x="247254" y="0"/>
                    <a:pt x="272918" y="184282"/>
                    <a:pt x="334169" y="202274"/>
                  </a:cubicBezTo>
                  <a:cubicBezTo>
                    <a:pt x="395420" y="220266"/>
                    <a:pt x="508397" y="137319"/>
                    <a:pt x="575469" y="125280"/>
                  </a:cubicBezTo>
                  <a:cubicBezTo>
                    <a:pt x="642541" y="113241"/>
                    <a:pt x="695987" y="98557"/>
                    <a:pt x="736600" y="130042"/>
                  </a:cubicBezTo>
                  <a:cubicBezTo>
                    <a:pt x="777214" y="161527"/>
                    <a:pt x="790575" y="277680"/>
                    <a:pt x="819150" y="314192"/>
                  </a:cubicBezTo>
                  <a:cubicBezTo>
                    <a:pt x="847725" y="350704"/>
                    <a:pt x="877887" y="349910"/>
                    <a:pt x="908050" y="349117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31" name="Picture 130" descr="TP_tmp.emf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5260131" y="1600200"/>
              <a:ext cx="501324" cy="135461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4" name="Group 135"/>
          <p:cNvGrpSpPr/>
          <p:nvPr/>
        </p:nvGrpSpPr>
        <p:grpSpPr bwMode="auto">
          <a:xfrm>
            <a:off x="4416024" y="2020887"/>
            <a:ext cx="828253" cy="799222"/>
            <a:chOff x="4420916" y="1600200"/>
            <a:chExt cx="828253" cy="799222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>
              <a:off x="4439300" y="2283727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 rot="5400000" flipH="1" flipV="1">
              <a:off x="4236230" y="2080657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 bwMode="auto">
            <a:xfrm>
              <a:off x="4525469" y="1949797"/>
              <a:ext cx="689352" cy="318765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050" h="419894">
                  <a:moveTo>
                    <a:pt x="0" y="397801"/>
                  </a:moveTo>
                  <a:cubicBezTo>
                    <a:pt x="35719" y="401240"/>
                    <a:pt x="63765" y="419894"/>
                    <a:pt x="98425" y="378751"/>
                  </a:cubicBezTo>
                  <a:cubicBezTo>
                    <a:pt x="133085" y="337608"/>
                    <a:pt x="120253" y="173831"/>
                    <a:pt x="207963" y="150945"/>
                  </a:cubicBezTo>
                  <a:cubicBezTo>
                    <a:pt x="247254" y="133615"/>
                    <a:pt x="283105" y="294878"/>
                    <a:pt x="334169" y="274770"/>
                  </a:cubicBezTo>
                  <a:cubicBezTo>
                    <a:pt x="385234" y="254662"/>
                    <a:pt x="466857" y="60590"/>
                    <a:pt x="514350" y="30295"/>
                  </a:cubicBezTo>
                  <a:cubicBezTo>
                    <a:pt x="561843" y="0"/>
                    <a:pt x="582083" y="69321"/>
                    <a:pt x="619125" y="93001"/>
                  </a:cubicBezTo>
                  <a:cubicBezTo>
                    <a:pt x="656167" y="116681"/>
                    <a:pt x="703263" y="128455"/>
                    <a:pt x="736600" y="172376"/>
                  </a:cubicBezTo>
                  <a:cubicBezTo>
                    <a:pt x="769938" y="216297"/>
                    <a:pt x="790575" y="320014"/>
                    <a:pt x="819150" y="356526"/>
                  </a:cubicBezTo>
                  <a:cubicBezTo>
                    <a:pt x="847725" y="393038"/>
                    <a:pt x="877887" y="392244"/>
                    <a:pt x="908050" y="391451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34" name="Picture 133" descr="TP_tmp.emf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2" cstate="print"/>
            <a:stretch>
              <a:fillRect/>
            </a:stretch>
          </p:blipFill>
          <p:spPr bwMode="auto">
            <a:xfrm>
              <a:off x="4420916" y="1600200"/>
              <a:ext cx="499548" cy="140161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5" name="Group 138"/>
          <p:cNvGrpSpPr/>
          <p:nvPr/>
        </p:nvGrpSpPr>
        <p:grpSpPr bwMode="auto">
          <a:xfrm>
            <a:off x="3575923" y="2020887"/>
            <a:ext cx="822331" cy="799222"/>
            <a:chOff x="3580815" y="1600200"/>
            <a:chExt cx="822331" cy="799222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3593277" y="2283727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 flipH="1" flipV="1">
              <a:off x="3390207" y="2080657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 bwMode="auto">
            <a:xfrm>
              <a:off x="3679446" y="1965163"/>
              <a:ext cx="689352" cy="303399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8050" h="399653">
                  <a:moveTo>
                    <a:pt x="0" y="377560"/>
                  </a:moveTo>
                  <a:cubicBezTo>
                    <a:pt x="35719" y="380999"/>
                    <a:pt x="73951" y="399653"/>
                    <a:pt x="98425" y="358510"/>
                  </a:cubicBezTo>
                  <a:cubicBezTo>
                    <a:pt x="122899" y="317367"/>
                    <a:pt x="127265" y="168142"/>
                    <a:pt x="146844" y="130704"/>
                  </a:cubicBezTo>
                  <a:cubicBezTo>
                    <a:pt x="166423" y="93266"/>
                    <a:pt x="194866" y="113242"/>
                    <a:pt x="215900" y="133879"/>
                  </a:cubicBezTo>
                  <a:cubicBezTo>
                    <a:pt x="236934" y="154516"/>
                    <a:pt x="244475" y="254661"/>
                    <a:pt x="273050" y="254529"/>
                  </a:cubicBezTo>
                  <a:cubicBezTo>
                    <a:pt x="301625" y="254397"/>
                    <a:pt x="347133" y="173831"/>
                    <a:pt x="387350" y="133085"/>
                  </a:cubicBezTo>
                  <a:cubicBezTo>
                    <a:pt x="427567" y="92339"/>
                    <a:pt x="475721" y="20108"/>
                    <a:pt x="514350" y="10054"/>
                  </a:cubicBezTo>
                  <a:cubicBezTo>
                    <a:pt x="552979" y="0"/>
                    <a:pt x="592138" y="66542"/>
                    <a:pt x="619125" y="72760"/>
                  </a:cubicBezTo>
                  <a:cubicBezTo>
                    <a:pt x="646113" y="78978"/>
                    <a:pt x="656696" y="34131"/>
                    <a:pt x="676275" y="47360"/>
                  </a:cubicBezTo>
                  <a:cubicBezTo>
                    <a:pt x="695854" y="60589"/>
                    <a:pt x="712788" y="103981"/>
                    <a:pt x="736600" y="152135"/>
                  </a:cubicBezTo>
                  <a:cubicBezTo>
                    <a:pt x="760412" y="200289"/>
                    <a:pt x="790575" y="299773"/>
                    <a:pt x="819150" y="336285"/>
                  </a:cubicBezTo>
                  <a:cubicBezTo>
                    <a:pt x="847725" y="372797"/>
                    <a:pt x="877887" y="372003"/>
                    <a:pt x="908050" y="371210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37" name="Picture 136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3" cstate="print"/>
            <a:stretch>
              <a:fillRect/>
            </a:stretch>
          </p:blipFill>
          <p:spPr bwMode="auto">
            <a:xfrm>
              <a:off x="3580815" y="1600200"/>
              <a:ext cx="499548" cy="140161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7" name="Group 141"/>
          <p:cNvGrpSpPr/>
          <p:nvPr/>
        </p:nvGrpSpPr>
        <p:grpSpPr bwMode="auto">
          <a:xfrm>
            <a:off x="2730080" y="2020887"/>
            <a:ext cx="817297" cy="799222"/>
            <a:chOff x="2739825" y="1600200"/>
            <a:chExt cx="817297" cy="799222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2747253" y="2283727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rot="5400000" flipH="1" flipV="1">
              <a:off x="2544183" y="2080657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 bwMode="auto">
            <a:xfrm>
              <a:off x="2833422" y="1918764"/>
              <a:ext cx="689352" cy="338248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8050" h="445558">
                  <a:moveTo>
                    <a:pt x="0" y="438679"/>
                  </a:moveTo>
                  <a:cubicBezTo>
                    <a:pt x="35719" y="442118"/>
                    <a:pt x="71438" y="445558"/>
                    <a:pt x="98425" y="419629"/>
                  </a:cubicBezTo>
                  <a:cubicBezTo>
                    <a:pt x="125412" y="393700"/>
                    <a:pt x="142346" y="305329"/>
                    <a:pt x="161925" y="283104"/>
                  </a:cubicBezTo>
                  <a:cubicBezTo>
                    <a:pt x="181504" y="260879"/>
                    <a:pt x="197379" y="265642"/>
                    <a:pt x="215900" y="286279"/>
                  </a:cubicBezTo>
                  <a:cubicBezTo>
                    <a:pt x="234421" y="306916"/>
                    <a:pt x="244475" y="422275"/>
                    <a:pt x="273050" y="406929"/>
                  </a:cubicBezTo>
                  <a:cubicBezTo>
                    <a:pt x="301625" y="391583"/>
                    <a:pt x="347133" y="260350"/>
                    <a:pt x="387350" y="194204"/>
                  </a:cubicBezTo>
                  <a:cubicBezTo>
                    <a:pt x="427567" y="128058"/>
                    <a:pt x="475721" y="20108"/>
                    <a:pt x="514350" y="10054"/>
                  </a:cubicBezTo>
                  <a:cubicBezTo>
                    <a:pt x="552979" y="0"/>
                    <a:pt x="592138" y="117475"/>
                    <a:pt x="619125" y="133879"/>
                  </a:cubicBezTo>
                  <a:cubicBezTo>
                    <a:pt x="646112" y="150283"/>
                    <a:pt x="656696" y="95250"/>
                    <a:pt x="676275" y="108479"/>
                  </a:cubicBezTo>
                  <a:cubicBezTo>
                    <a:pt x="695854" y="121708"/>
                    <a:pt x="712788" y="165100"/>
                    <a:pt x="736600" y="213254"/>
                  </a:cubicBezTo>
                  <a:cubicBezTo>
                    <a:pt x="760412" y="261408"/>
                    <a:pt x="790575" y="360892"/>
                    <a:pt x="819150" y="397404"/>
                  </a:cubicBezTo>
                  <a:cubicBezTo>
                    <a:pt x="847725" y="433916"/>
                    <a:pt x="877887" y="433122"/>
                    <a:pt x="908050" y="43232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40" name="Picture 139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 cstate="print"/>
            <a:stretch>
              <a:fillRect/>
            </a:stretch>
          </p:blipFill>
          <p:spPr bwMode="auto">
            <a:xfrm>
              <a:off x="2739825" y="1600200"/>
              <a:ext cx="501324" cy="135461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8" name="Group 144"/>
          <p:cNvGrpSpPr/>
          <p:nvPr/>
        </p:nvGrpSpPr>
        <p:grpSpPr bwMode="auto">
          <a:xfrm>
            <a:off x="1895718" y="2020887"/>
            <a:ext cx="810489" cy="799222"/>
            <a:chOff x="1900610" y="1600200"/>
            <a:chExt cx="810489" cy="799222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901230" y="2283727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 bwMode="auto">
            <a:xfrm rot="5400000" flipH="1" flipV="1">
              <a:off x="1698160" y="2080657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Freeform 60"/>
            <p:cNvSpPr/>
            <p:nvPr/>
          </p:nvSpPr>
          <p:spPr bwMode="auto">
            <a:xfrm>
              <a:off x="1987399" y="1915549"/>
              <a:ext cx="689352" cy="341463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42912 h 449791"/>
                <a:gd name="connsiteX1" fmla="*/ 98425 w 908050"/>
                <a:gd name="connsiteY1" fmla="*/ 423862 h 449791"/>
                <a:gd name="connsiteX2" fmla="*/ 161925 w 908050"/>
                <a:gd name="connsiteY2" fmla="*/ 287337 h 449791"/>
                <a:gd name="connsiteX3" fmla="*/ 215900 w 908050"/>
                <a:gd name="connsiteY3" fmla="*/ 290512 h 449791"/>
                <a:gd name="connsiteX4" fmla="*/ 273050 w 908050"/>
                <a:gd name="connsiteY4" fmla="*/ 411162 h 449791"/>
                <a:gd name="connsiteX5" fmla="*/ 387350 w 908050"/>
                <a:gd name="connsiteY5" fmla="*/ 198437 h 449791"/>
                <a:gd name="connsiteX6" fmla="*/ 514350 w 908050"/>
                <a:gd name="connsiteY6" fmla="*/ 14287 h 449791"/>
                <a:gd name="connsiteX7" fmla="*/ 676275 w 908050"/>
                <a:gd name="connsiteY7" fmla="*/ 112712 h 449791"/>
                <a:gd name="connsiteX8" fmla="*/ 736600 w 908050"/>
                <a:gd name="connsiteY8" fmla="*/ 217487 h 449791"/>
                <a:gd name="connsiteX9" fmla="*/ 819150 w 908050"/>
                <a:gd name="connsiteY9" fmla="*/ 401637 h 449791"/>
                <a:gd name="connsiteX10" fmla="*/ 908050 w 908050"/>
                <a:gd name="connsiteY10" fmla="*/ 436562 h 449791"/>
                <a:gd name="connsiteX0" fmla="*/ 0 w 908050"/>
                <a:gd name="connsiteY0" fmla="*/ 442912 h 449791"/>
                <a:gd name="connsiteX1" fmla="*/ 98425 w 908050"/>
                <a:gd name="connsiteY1" fmla="*/ 423862 h 449791"/>
                <a:gd name="connsiteX2" fmla="*/ 161925 w 908050"/>
                <a:gd name="connsiteY2" fmla="*/ 287337 h 449791"/>
                <a:gd name="connsiteX3" fmla="*/ 215900 w 908050"/>
                <a:gd name="connsiteY3" fmla="*/ 290512 h 449791"/>
                <a:gd name="connsiteX4" fmla="*/ 273050 w 908050"/>
                <a:gd name="connsiteY4" fmla="*/ 411162 h 449791"/>
                <a:gd name="connsiteX5" fmla="*/ 387350 w 908050"/>
                <a:gd name="connsiteY5" fmla="*/ 198437 h 449791"/>
                <a:gd name="connsiteX6" fmla="*/ 514350 w 908050"/>
                <a:gd name="connsiteY6" fmla="*/ 14287 h 449791"/>
                <a:gd name="connsiteX7" fmla="*/ 676275 w 908050"/>
                <a:gd name="connsiteY7" fmla="*/ 112712 h 449791"/>
                <a:gd name="connsiteX8" fmla="*/ 819150 w 908050"/>
                <a:gd name="connsiteY8" fmla="*/ 401637 h 449791"/>
                <a:gd name="connsiteX9" fmla="*/ 908050 w 908050"/>
                <a:gd name="connsiteY9" fmla="*/ 436562 h 449791"/>
                <a:gd name="connsiteX0" fmla="*/ 0 w 908050"/>
                <a:gd name="connsiteY0" fmla="*/ 442913 h 449792"/>
                <a:gd name="connsiteX1" fmla="*/ 98425 w 908050"/>
                <a:gd name="connsiteY1" fmla="*/ 423863 h 449792"/>
                <a:gd name="connsiteX2" fmla="*/ 161925 w 908050"/>
                <a:gd name="connsiteY2" fmla="*/ 287338 h 449792"/>
                <a:gd name="connsiteX3" fmla="*/ 215900 w 908050"/>
                <a:gd name="connsiteY3" fmla="*/ 290513 h 449792"/>
                <a:gd name="connsiteX4" fmla="*/ 273050 w 908050"/>
                <a:gd name="connsiteY4" fmla="*/ 411163 h 449792"/>
                <a:gd name="connsiteX5" fmla="*/ 372269 w 908050"/>
                <a:gd name="connsiteY5" fmla="*/ 198438 h 449792"/>
                <a:gd name="connsiteX6" fmla="*/ 514350 w 908050"/>
                <a:gd name="connsiteY6" fmla="*/ 14288 h 449792"/>
                <a:gd name="connsiteX7" fmla="*/ 676275 w 908050"/>
                <a:gd name="connsiteY7" fmla="*/ 112713 h 449792"/>
                <a:gd name="connsiteX8" fmla="*/ 819150 w 908050"/>
                <a:gd name="connsiteY8" fmla="*/ 401638 h 449792"/>
                <a:gd name="connsiteX9" fmla="*/ 908050 w 908050"/>
                <a:gd name="connsiteY9" fmla="*/ 436563 h 449792"/>
                <a:gd name="connsiteX0" fmla="*/ 0 w 908050"/>
                <a:gd name="connsiteY0" fmla="*/ 442913 h 449792"/>
                <a:gd name="connsiteX1" fmla="*/ 98425 w 908050"/>
                <a:gd name="connsiteY1" fmla="*/ 423863 h 449792"/>
                <a:gd name="connsiteX2" fmla="*/ 161925 w 908050"/>
                <a:gd name="connsiteY2" fmla="*/ 287338 h 449792"/>
                <a:gd name="connsiteX3" fmla="*/ 215900 w 908050"/>
                <a:gd name="connsiteY3" fmla="*/ 290513 h 449792"/>
                <a:gd name="connsiteX4" fmla="*/ 273050 w 908050"/>
                <a:gd name="connsiteY4" fmla="*/ 411163 h 449792"/>
                <a:gd name="connsiteX5" fmla="*/ 372269 w 908050"/>
                <a:gd name="connsiteY5" fmla="*/ 198438 h 449792"/>
                <a:gd name="connsiteX6" fmla="*/ 514350 w 908050"/>
                <a:gd name="connsiteY6" fmla="*/ 14288 h 449792"/>
                <a:gd name="connsiteX7" fmla="*/ 676275 w 908050"/>
                <a:gd name="connsiteY7" fmla="*/ 112713 h 449792"/>
                <a:gd name="connsiteX8" fmla="*/ 819150 w 908050"/>
                <a:gd name="connsiteY8" fmla="*/ 401638 h 449792"/>
                <a:gd name="connsiteX9" fmla="*/ 908050 w 908050"/>
                <a:gd name="connsiteY9" fmla="*/ 436563 h 449792"/>
                <a:gd name="connsiteX0" fmla="*/ 0 w 908050"/>
                <a:gd name="connsiteY0" fmla="*/ 442913 h 449792"/>
                <a:gd name="connsiteX1" fmla="*/ 98425 w 908050"/>
                <a:gd name="connsiteY1" fmla="*/ 423863 h 449792"/>
                <a:gd name="connsiteX2" fmla="*/ 161925 w 908050"/>
                <a:gd name="connsiteY2" fmla="*/ 287338 h 449792"/>
                <a:gd name="connsiteX3" fmla="*/ 215900 w 908050"/>
                <a:gd name="connsiteY3" fmla="*/ 290513 h 449792"/>
                <a:gd name="connsiteX4" fmla="*/ 273050 w 908050"/>
                <a:gd name="connsiteY4" fmla="*/ 411163 h 449792"/>
                <a:gd name="connsiteX5" fmla="*/ 372269 w 908050"/>
                <a:gd name="connsiteY5" fmla="*/ 198438 h 449792"/>
                <a:gd name="connsiteX6" fmla="*/ 514350 w 908050"/>
                <a:gd name="connsiteY6" fmla="*/ 14288 h 449792"/>
                <a:gd name="connsiteX7" fmla="*/ 676275 w 908050"/>
                <a:gd name="connsiteY7" fmla="*/ 112713 h 449792"/>
                <a:gd name="connsiteX8" fmla="*/ 819150 w 908050"/>
                <a:gd name="connsiteY8" fmla="*/ 401638 h 449792"/>
                <a:gd name="connsiteX9" fmla="*/ 908050 w 908050"/>
                <a:gd name="connsiteY9" fmla="*/ 436563 h 449792"/>
                <a:gd name="connsiteX0" fmla="*/ 0 w 908050"/>
                <a:gd name="connsiteY0" fmla="*/ 442913 h 449792"/>
                <a:gd name="connsiteX1" fmla="*/ 98425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411163 h 449792"/>
                <a:gd name="connsiteX4" fmla="*/ 372269 w 908050"/>
                <a:gd name="connsiteY4" fmla="*/ 198438 h 449792"/>
                <a:gd name="connsiteX5" fmla="*/ 514350 w 908050"/>
                <a:gd name="connsiteY5" fmla="*/ 14288 h 449792"/>
                <a:gd name="connsiteX6" fmla="*/ 676275 w 908050"/>
                <a:gd name="connsiteY6" fmla="*/ 112713 h 449792"/>
                <a:gd name="connsiteX7" fmla="*/ 819150 w 908050"/>
                <a:gd name="connsiteY7" fmla="*/ 401638 h 449792"/>
                <a:gd name="connsiteX8" fmla="*/ 908050 w 908050"/>
                <a:gd name="connsiteY8" fmla="*/ 436563 h 449792"/>
                <a:gd name="connsiteX0" fmla="*/ 0 w 908050"/>
                <a:gd name="connsiteY0" fmla="*/ 442913 h 449792"/>
                <a:gd name="connsiteX1" fmla="*/ 83344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411163 h 449792"/>
                <a:gd name="connsiteX4" fmla="*/ 372269 w 908050"/>
                <a:gd name="connsiteY4" fmla="*/ 198438 h 449792"/>
                <a:gd name="connsiteX5" fmla="*/ 514350 w 908050"/>
                <a:gd name="connsiteY5" fmla="*/ 14288 h 449792"/>
                <a:gd name="connsiteX6" fmla="*/ 676275 w 908050"/>
                <a:gd name="connsiteY6" fmla="*/ 112713 h 449792"/>
                <a:gd name="connsiteX7" fmla="*/ 819150 w 908050"/>
                <a:gd name="connsiteY7" fmla="*/ 401638 h 449792"/>
                <a:gd name="connsiteX8" fmla="*/ 908050 w 908050"/>
                <a:gd name="connsiteY8" fmla="*/ 436563 h 449792"/>
                <a:gd name="connsiteX0" fmla="*/ 0 w 908050"/>
                <a:gd name="connsiteY0" fmla="*/ 442913 h 449792"/>
                <a:gd name="connsiteX1" fmla="*/ 83344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396082 h 449792"/>
                <a:gd name="connsiteX4" fmla="*/ 372269 w 908050"/>
                <a:gd name="connsiteY4" fmla="*/ 198438 h 449792"/>
                <a:gd name="connsiteX5" fmla="*/ 514350 w 908050"/>
                <a:gd name="connsiteY5" fmla="*/ 14288 h 449792"/>
                <a:gd name="connsiteX6" fmla="*/ 676275 w 908050"/>
                <a:gd name="connsiteY6" fmla="*/ 112713 h 449792"/>
                <a:gd name="connsiteX7" fmla="*/ 819150 w 908050"/>
                <a:gd name="connsiteY7" fmla="*/ 401638 h 449792"/>
                <a:gd name="connsiteX8" fmla="*/ 908050 w 908050"/>
                <a:gd name="connsiteY8" fmla="*/ 436563 h 449792"/>
                <a:gd name="connsiteX0" fmla="*/ 0 w 908050"/>
                <a:gd name="connsiteY0" fmla="*/ 442913 h 449792"/>
                <a:gd name="connsiteX1" fmla="*/ 83344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396082 h 449792"/>
                <a:gd name="connsiteX4" fmla="*/ 372269 w 908050"/>
                <a:gd name="connsiteY4" fmla="*/ 198438 h 449792"/>
                <a:gd name="connsiteX5" fmla="*/ 514350 w 908050"/>
                <a:gd name="connsiteY5" fmla="*/ 14288 h 449792"/>
                <a:gd name="connsiteX6" fmla="*/ 676275 w 908050"/>
                <a:gd name="connsiteY6" fmla="*/ 112713 h 449792"/>
                <a:gd name="connsiteX7" fmla="*/ 819150 w 908050"/>
                <a:gd name="connsiteY7" fmla="*/ 401638 h 449792"/>
                <a:gd name="connsiteX8" fmla="*/ 908050 w 908050"/>
                <a:gd name="connsiteY8" fmla="*/ 436563 h 44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050" h="449792">
                  <a:moveTo>
                    <a:pt x="0" y="442913"/>
                  </a:moveTo>
                  <a:cubicBezTo>
                    <a:pt x="35719" y="446352"/>
                    <a:pt x="56357" y="449792"/>
                    <a:pt x="83344" y="423863"/>
                  </a:cubicBezTo>
                  <a:cubicBezTo>
                    <a:pt x="110331" y="397934"/>
                    <a:pt x="130307" y="291968"/>
                    <a:pt x="161925" y="287338"/>
                  </a:cubicBezTo>
                  <a:cubicBezTo>
                    <a:pt x="193543" y="282708"/>
                    <a:pt x="237993" y="410899"/>
                    <a:pt x="273050" y="396082"/>
                  </a:cubicBezTo>
                  <a:cubicBezTo>
                    <a:pt x="359436" y="341048"/>
                    <a:pt x="332052" y="264584"/>
                    <a:pt x="372269" y="198438"/>
                  </a:cubicBezTo>
                  <a:cubicBezTo>
                    <a:pt x="434711" y="183092"/>
                    <a:pt x="463682" y="28576"/>
                    <a:pt x="514350" y="14288"/>
                  </a:cubicBezTo>
                  <a:cubicBezTo>
                    <a:pt x="565018" y="0"/>
                    <a:pt x="576262" y="94192"/>
                    <a:pt x="676275" y="112713"/>
                  </a:cubicBezTo>
                  <a:cubicBezTo>
                    <a:pt x="727075" y="177271"/>
                    <a:pt x="780521" y="347663"/>
                    <a:pt x="819150" y="401638"/>
                  </a:cubicBezTo>
                  <a:cubicBezTo>
                    <a:pt x="847725" y="438150"/>
                    <a:pt x="877887" y="437356"/>
                    <a:pt x="908050" y="436563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43" name="Picture 142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5" cstate="print"/>
            <a:stretch>
              <a:fillRect/>
            </a:stretch>
          </p:blipFill>
          <p:spPr bwMode="auto">
            <a:xfrm>
              <a:off x="1900610" y="1600200"/>
              <a:ext cx="499548" cy="140161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9" name="Group 147"/>
          <p:cNvGrpSpPr/>
          <p:nvPr/>
        </p:nvGrpSpPr>
        <p:grpSpPr bwMode="auto">
          <a:xfrm>
            <a:off x="1055206" y="2020889"/>
            <a:ext cx="809869" cy="799220"/>
            <a:chOff x="1055207" y="1600202"/>
            <a:chExt cx="809869" cy="79922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055207" y="2283727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 bwMode="auto">
            <a:xfrm rot="5400000" flipH="1" flipV="1">
              <a:off x="852137" y="2080657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Freeform 63"/>
            <p:cNvSpPr/>
            <p:nvPr/>
          </p:nvSpPr>
          <p:spPr bwMode="auto">
            <a:xfrm>
              <a:off x="1141375" y="1899347"/>
              <a:ext cx="689352" cy="360410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42912 h 449791"/>
                <a:gd name="connsiteX1" fmla="*/ 98425 w 908050"/>
                <a:gd name="connsiteY1" fmla="*/ 423862 h 449791"/>
                <a:gd name="connsiteX2" fmla="*/ 161925 w 908050"/>
                <a:gd name="connsiteY2" fmla="*/ 287337 h 449791"/>
                <a:gd name="connsiteX3" fmla="*/ 215900 w 908050"/>
                <a:gd name="connsiteY3" fmla="*/ 290512 h 449791"/>
                <a:gd name="connsiteX4" fmla="*/ 273050 w 908050"/>
                <a:gd name="connsiteY4" fmla="*/ 411162 h 449791"/>
                <a:gd name="connsiteX5" fmla="*/ 387350 w 908050"/>
                <a:gd name="connsiteY5" fmla="*/ 198437 h 449791"/>
                <a:gd name="connsiteX6" fmla="*/ 514350 w 908050"/>
                <a:gd name="connsiteY6" fmla="*/ 14287 h 449791"/>
                <a:gd name="connsiteX7" fmla="*/ 676275 w 908050"/>
                <a:gd name="connsiteY7" fmla="*/ 112712 h 449791"/>
                <a:gd name="connsiteX8" fmla="*/ 736600 w 908050"/>
                <a:gd name="connsiteY8" fmla="*/ 217487 h 449791"/>
                <a:gd name="connsiteX9" fmla="*/ 819150 w 908050"/>
                <a:gd name="connsiteY9" fmla="*/ 401637 h 449791"/>
                <a:gd name="connsiteX10" fmla="*/ 908050 w 908050"/>
                <a:gd name="connsiteY10" fmla="*/ 436562 h 449791"/>
                <a:gd name="connsiteX0" fmla="*/ 0 w 908050"/>
                <a:gd name="connsiteY0" fmla="*/ 442912 h 449791"/>
                <a:gd name="connsiteX1" fmla="*/ 98425 w 908050"/>
                <a:gd name="connsiteY1" fmla="*/ 423862 h 449791"/>
                <a:gd name="connsiteX2" fmla="*/ 161925 w 908050"/>
                <a:gd name="connsiteY2" fmla="*/ 287337 h 449791"/>
                <a:gd name="connsiteX3" fmla="*/ 215900 w 908050"/>
                <a:gd name="connsiteY3" fmla="*/ 290512 h 449791"/>
                <a:gd name="connsiteX4" fmla="*/ 273050 w 908050"/>
                <a:gd name="connsiteY4" fmla="*/ 411162 h 449791"/>
                <a:gd name="connsiteX5" fmla="*/ 387350 w 908050"/>
                <a:gd name="connsiteY5" fmla="*/ 198437 h 449791"/>
                <a:gd name="connsiteX6" fmla="*/ 514350 w 908050"/>
                <a:gd name="connsiteY6" fmla="*/ 14287 h 449791"/>
                <a:gd name="connsiteX7" fmla="*/ 676275 w 908050"/>
                <a:gd name="connsiteY7" fmla="*/ 112712 h 449791"/>
                <a:gd name="connsiteX8" fmla="*/ 819150 w 908050"/>
                <a:gd name="connsiteY8" fmla="*/ 401637 h 449791"/>
                <a:gd name="connsiteX9" fmla="*/ 908050 w 908050"/>
                <a:gd name="connsiteY9" fmla="*/ 436562 h 449791"/>
                <a:gd name="connsiteX0" fmla="*/ 0 w 908050"/>
                <a:gd name="connsiteY0" fmla="*/ 442913 h 449792"/>
                <a:gd name="connsiteX1" fmla="*/ 98425 w 908050"/>
                <a:gd name="connsiteY1" fmla="*/ 423863 h 449792"/>
                <a:gd name="connsiteX2" fmla="*/ 161925 w 908050"/>
                <a:gd name="connsiteY2" fmla="*/ 287338 h 449792"/>
                <a:gd name="connsiteX3" fmla="*/ 215900 w 908050"/>
                <a:gd name="connsiteY3" fmla="*/ 290513 h 449792"/>
                <a:gd name="connsiteX4" fmla="*/ 273050 w 908050"/>
                <a:gd name="connsiteY4" fmla="*/ 411163 h 449792"/>
                <a:gd name="connsiteX5" fmla="*/ 372269 w 908050"/>
                <a:gd name="connsiteY5" fmla="*/ 198438 h 449792"/>
                <a:gd name="connsiteX6" fmla="*/ 514350 w 908050"/>
                <a:gd name="connsiteY6" fmla="*/ 14288 h 449792"/>
                <a:gd name="connsiteX7" fmla="*/ 676275 w 908050"/>
                <a:gd name="connsiteY7" fmla="*/ 112713 h 449792"/>
                <a:gd name="connsiteX8" fmla="*/ 819150 w 908050"/>
                <a:gd name="connsiteY8" fmla="*/ 401638 h 449792"/>
                <a:gd name="connsiteX9" fmla="*/ 908050 w 908050"/>
                <a:gd name="connsiteY9" fmla="*/ 436563 h 449792"/>
                <a:gd name="connsiteX0" fmla="*/ 0 w 908050"/>
                <a:gd name="connsiteY0" fmla="*/ 442913 h 449792"/>
                <a:gd name="connsiteX1" fmla="*/ 98425 w 908050"/>
                <a:gd name="connsiteY1" fmla="*/ 423863 h 449792"/>
                <a:gd name="connsiteX2" fmla="*/ 161925 w 908050"/>
                <a:gd name="connsiteY2" fmla="*/ 287338 h 449792"/>
                <a:gd name="connsiteX3" fmla="*/ 215900 w 908050"/>
                <a:gd name="connsiteY3" fmla="*/ 290513 h 449792"/>
                <a:gd name="connsiteX4" fmla="*/ 273050 w 908050"/>
                <a:gd name="connsiteY4" fmla="*/ 411163 h 449792"/>
                <a:gd name="connsiteX5" fmla="*/ 372269 w 908050"/>
                <a:gd name="connsiteY5" fmla="*/ 198438 h 449792"/>
                <a:gd name="connsiteX6" fmla="*/ 514350 w 908050"/>
                <a:gd name="connsiteY6" fmla="*/ 14288 h 449792"/>
                <a:gd name="connsiteX7" fmla="*/ 676275 w 908050"/>
                <a:gd name="connsiteY7" fmla="*/ 112713 h 449792"/>
                <a:gd name="connsiteX8" fmla="*/ 819150 w 908050"/>
                <a:gd name="connsiteY8" fmla="*/ 401638 h 449792"/>
                <a:gd name="connsiteX9" fmla="*/ 908050 w 908050"/>
                <a:gd name="connsiteY9" fmla="*/ 436563 h 449792"/>
                <a:gd name="connsiteX0" fmla="*/ 0 w 908050"/>
                <a:gd name="connsiteY0" fmla="*/ 442913 h 449792"/>
                <a:gd name="connsiteX1" fmla="*/ 98425 w 908050"/>
                <a:gd name="connsiteY1" fmla="*/ 423863 h 449792"/>
                <a:gd name="connsiteX2" fmla="*/ 161925 w 908050"/>
                <a:gd name="connsiteY2" fmla="*/ 287338 h 449792"/>
                <a:gd name="connsiteX3" fmla="*/ 215900 w 908050"/>
                <a:gd name="connsiteY3" fmla="*/ 290513 h 449792"/>
                <a:gd name="connsiteX4" fmla="*/ 273050 w 908050"/>
                <a:gd name="connsiteY4" fmla="*/ 411163 h 449792"/>
                <a:gd name="connsiteX5" fmla="*/ 372269 w 908050"/>
                <a:gd name="connsiteY5" fmla="*/ 198438 h 449792"/>
                <a:gd name="connsiteX6" fmla="*/ 514350 w 908050"/>
                <a:gd name="connsiteY6" fmla="*/ 14288 h 449792"/>
                <a:gd name="connsiteX7" fmla="*/ 676275 w 908050"/>
                <a:gd name="connsiteY7" fmla="*/ 112713 h 449792"/>
                <a:gd name="connsiteX8" fmla="*/ 819150 w 908050"/>
                <a:gd name="connsiteY8" fmla="*/ 401638 h 449792"/>
                <a:gd name="connsiteX9" fmla="*/ 908050 w 908050"/>
                <a:gd name="connsiteY9" fmla="*/ 436563 h 449792"/>
                <a:gd name="connsiteX0" fmla="*/ 0 w 908050"/>
                <a:gd name="connsiteY0" fmla="*/ 442913 h 449792"/>
                <a:gd name="connsiteX1" fmla="*/ 98425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411163 h 449792"/>
                <a:gd name="connsiteX4" fmla="*/ 372269 w 908050"/>
                <a:gd name="connsiteY4" fmla="*/ 198438 h 449792"/>
                <a:gd name="connsiteX5" fmla="*/ 514350 w 908050"/>
                <a:gd name="connsiteY5" fmla="*/ 14288 h 449792"/>
                <a:gd name="connsiteX6" fmla="*/ 676275 w 908050"/>
                <a:gd name="connsiteY6" fmla="*/ 112713 h 449792"/>
                <a:gd name="connsiteX7" fmla="*/ 819150 w 908050"/>
                <a:gd name="connsiteY7" fmla="*/ 401638 h 449792"/>
                <a:gd name="connsiteX8" fmla="*/ 908050 w 908050"/>
                <a:gd name="connsiteY8" fmla="*/ 436563 h 449792"/>
                <a:gd name="connsiteX0" fmla="*/ 0 w 908050"/>
                <a:gd name="connsiteY0" fmla="*/ 442913 h 449792"/>
                <a:gd name="connsiteX1" fmla="*/ 83344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411163 h 449792"/>
                <a:gd name="connsiteX4" fmla="*/ 372269 w 908050"/>
                <a:gd name="connsiteY4" fmla="*/ 198438 h 449792"/>
                <a:gd name="connsiteX5" fmla="*/ 514350 w 908050"/>
                <a:gd name="connsiteY5" fmla="*/ 14288 h 449792"/>
                <a:gd name="connsiteX6" fmla="*/ 676275 w 908050"/>
                <a:gd name="connsiteY6" fmla="*/ 112713 h 449792"/>
                <a:gd name="connsiteX7" fmla="*/ 819150 w 908050"/>
                <a:gd name="connsiteY7" fmla="*/ 401638 h 449792"/>
                <a:gd name="connsiteX8" fmla="*/ 908050 w 908050"/>
                <a:gd name="connsiteY8" fmla="*/ 436563 h 449792"/>
                <a:gd name="connsiteX0" fmla="*/ 0 w 908050"/>
                <a:gd name="connsiteY0" fmla="*/ 442913 h 449792"/>
                <a:gd name="connsiteX1" fmla="*/ 83344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396082 h 449792"/>
                <a:gd name="connsiteX4" fmla="*/ 372269 w 908050"/>
                <a:gd name="connsiteY4" fmla="*/ 198438 h 449792"/>
                <a:gd name="connsiteX5" fmla="*/ 514350 w 908050"/>
                <a:gd name="connsiteY5" fmla="*/ 14288 h 449792"/>
                <a:gd name="connsiteX6" fmla="*/ 676275 w 908050"/>
                <a:gd name="connsiteY6" fmla="*/ 112713 h 449792"/>
                <a:gd name="connsiteX7" fmla="*/ 819150 w 908050"/>
                <a:gd name="connsiteY7" fmla="*/ 401638 h 449792"/>
                <a:gd name="connsiteX8" fmla="*/ 908050 w 908050"/>
                <a:gd name="connsiteY8" fmla="*/ 436563 h 449792"/>
                <a:gd name="connsiteX0" fmla="*/ 0 w 908050"/>
                <a:gd name="connsiteY0" fmla="*/ 442913 h 449792"/>
                <a:gd name="connsiteX1" fmla="*/ 83344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396082 h 449792"/>
                <a:gd name="connsiteX4" fmla="*/ 372269 w 908050"/>
                <a:gd name="connsiteY4" fmla="*/ 198438 h 449792"/>
                <a:gd name="connsiteX5" fmla="*/ 514350 w 908050"/>
                <a:gd name="connsiteY5" fmla="*/ 14288 h 449792"/>
                <a:gd name="connsiteX6" fmla="*/ 676275 w 908050"/>
                <a:gd name="connsiteY6" fmla="*/ 112713 h 449792"/>
                <a:gd name="connsiteX7" fmla="*/ 819150 w 908050"/>
                <a:gd name="connsiteY7" fmla="*/ 401638 h 449792"/>
                <a:gd name="connsiteX8" fmla="*/ 908050 w 908050"/>
                <a:gd name="connsiteY8" fmla="*/ 436563 h 449792"/>
                <a:gd name="connsiteX0" fmla="*/ 0 w 908050"/>
                <a:gd name="connsiteY0" fmla="*/ 442913 h 449792"/>
                <a:gd name="connsiteX1" fmla="*/ 83344 w 908050"/>
                <a:gd name="connsiteY1" fmla="*/ 423863 h 449792"/>
                <a:gd name="connsiteX2" fmla="*/ 161925 w 908050"/>
                <a:gd name="connsiteY2" fmla="*/ 287338 h 449792"/>
                <a:gd name="connsiteX3" fmla="*/ 273050 w 908050"/>
                <a:gd name="connsiteY3" fmla="*/ 396082 h 449792"/>
                <a:gd name="connsiteX4" fmla="*/ 514350 w 908050"/>
                <a:gd name="connsiteY4" fmla="*/ 14288 h 449792"/>
                <a:gd name="connsiteX5" fmla="*/ 676275 w 908050"/>
                <a:gd name="connsiteY5" fmla="*/ 112713 h 449792"/>
                <a:gd name="connsiteX6" fmla="*/ 819150 w 908050"/>
                <a:gd name="connsiteY6" fmla="*/ 401638 h 449792"/>
                <a:gd name="connsiteX7" fmla="*/ 908050 w 908050"/>
                <a:gd name="connsiteY7" fmla="*/ 436563 h 449792"/>
                <a:gd name="connsiteX0" fmla="*/ 0 w 908050"/>
                <a:gd name="connsiteY0" fmla="*/ 428625 h 435504"/>
                <a:gd name="connsiteX1" fmla="*/ 83344 w 908050"/>
                <a:gd name="connsiteY1" fmla="*/ 409575 h 435504"/>
                <a:gd name="connsiteX2" fmla="*/ 161925 w 908050"/>
                <a:gd name="connsiteY2" fmla="*/ 273050 h 435504"/>
                <a:gd name="connsiteX3" fmla="*/ 273050 w 908050"/>
                <a:gd name="connsiteY3" fmla="*/ 381794 h 435504"/>
                <a:gd name="connsiteX4" fmla="*/ 514350 w 908050"/>
                <a:gd name="connsiteY4" fmla="*/ 0 h 435504"/>
                <a:gd name="connsiteX5" fmla="*/ 819150 w 908050"/>
                <a:gd name="connsiteY5" fmla="*/ 387350 h 435504"/>
                <a:gd name="connsiteX6" fmla="*/ 908050 w 908050"/>
                <a:gd name="connsiteY6" fmla="*/ 422275 h 435504"/>
                <a:gd name="connsiteX0" fmla="*/ 0 w 908050"/>
                <a:gd name="connsiteY0" fmla="*/ 428625 h 435504"/>
                <a:gd name="connsiteX1" fmla="*/ 83344 w 908050"/>
                <a:gd name="connsiteY1" fmla="*/ 409575 h 435504"/>
                <a:gd name="connsiteX2" fmla="*/ 161925 w 908050"/>
                <a:gd name="connsiteY2" fmla="*/ 273050 h 435504"/>
                <a:gd name="connsiteX3" fmla="*/ 273050 w 908050"/>
                <a:gd name="connsiteY3" fmla="*/ 381794 h 435504"/>
                <a:gd name="connsiteX4" fmla="*/ 575469 w 908050"/>
                <a:gd name="connsiteY4" fmla="*/ 0 h 435504"/>
                <a:gd name="connsiteX5" fmla="*/ 819150 w 908050"/>
                <a:gd name="connsiteY5" fmla="*/ 387350 h 435504"/>
                <a:gd name="connsiteX6" fmla="*/ 908050 w 908050"/>
                <a:gd name="connsiteY6" fmla="*/ 422275 h 435504"/>
                <a:gd name="connsiteX0" fmla="*/ 0 w 908050"/>
                <a:gd name="connsiteY0" fmla="*/ 447675 h 454554"/>
                <a:gd name="connsiteX1" fmla="*/ 83344 w 908050"/>
                <a:gd name="connsiteY1" fmla="*/ 428625 h 454554"/>
                <a:gd name="connsiteX2" fmla="*/ 161925 w 908050"/>
                <a:gd name="connsiteY2" fmla="*/ 292100 h 454554"/>
                <a:gd name="connsiteX3" fmla="*/ 575469 w 908050"/>
                <a:gd name="connsiteY3" fmla="*/ 19050 h 454554"/>
                <a:gd name="connsiteX4" fmla="*/ 819150 w 908050"/>
                <a:gd name="connsiteY4" fmla="*/ 406400 h 454554"/>
                <a:gd name="connsiteX5" fmla="*/ 908050 w 908050"/>
                <a:gd name="connsiteY5" fmla="*/ 441325 h 454554"/>
                <a:gd name="connsiteX0" fmla="*/ 0 w 908050"/>
                <a:gd name="connsiteY0" fmla="*/ 447675 h 454554"/>
                <a:gd name="connsiteX1" fmla="*/ 83344 w 908050"/>
                <a:gd name="connsiteY1" fmla="*/ 428625 h 454554"/>
                <a:gd name="connsiteX2" fmla="*/ 299244 w 908050"/>
                <a:gd name="connsiteY2" fmla="*/ 292100 h 454554"/>
                <a:gd name="connsiteX3" fmla="*/ 575469 w 908050"/>
                <a:gd name="connsiteY3" fmla="*/ 19050 h 454554"/>
                <a:gd name="connsiteX4" fmla="*/ 819150 w 908050"/>
                <a:gd name="connsiteY4" fmla="*/ 406400 h 454554"/>
                <a:gd name="connsiteX5" fmla="*/ 908050 w 908050"/>
                <a:gd name="connsiteY5" fmla="*/ 441325 h 454554"/>
                <a:gd name="connsiteX0" fmla="*/ 0 w 908050"/>
                <a:gd name="connsiteY0" fmla="*/ 447675 h 454554"/>
                <a:gd name="connsiteX1" fmla="*/ 83344 w 908050"/>
                <a:gd name="connsiteY1" fmla="*/ 428625 h 454554"/>
                <a:gd name="connsiteX2" fmla="*/ 299244 w 908050"/>
                <a:gd name="connsiteY2" fmla="*/ 292100 h 454554"/>
                <a:gd name="connsiteX3" fmla="*/ 575469 w 908050"/>
                <a:gd name="connsiteY3" fmla="*/ 19050 h 454554"/>
                <a:gd name="connsiteX4" fmla="*/ 819150 w 908050"/>
                <a:gd name="connsiteY4" fmla="*/ 406400 h 454554"/>
                <a:gd name="connsiteX5" fmla="*/ 908050 w 908050"/>
                <a:gd name="connsiteY5" fmla="*/ 441325 h 454554"/>
                <a:gd name="connsiteX0" fmla="*/ 0 w 908050"/>
                <a:gd name="connsiteY0" fmla="*/ 447675 h 454554"/>
                <a:gd name="connsiteX1" fmla="*/ 83344 w 908050"/>
                <a:gd name="connsiteY1" fmla="*/ 428625 h 454554"/>
                <a:gd name="connsiteX2" fmla="*/ 299244 w 908050"/>
                <a:gd name="connsiteY2" fmla="*/ 292100 h 454554"/>
                <a:gd name="connsiteX3" fmla="*/ 575469 w 908050"/>
                <a:gd name="connsiteY3" fmla="*/ 19050 h 454554"/>
                <a:gd name="connsiteX4" fmla="*/ 819150 w 908050"/>
                <a:gd name="connsiteY4" fmla="*/ 406400 h 454554"/>
                <a:gd name="connsiteX5" fmla="*/ 908050 w 908050"/>
                <a:gd name="connsiteY5" fmla="*/ 441325 h 454554"/>
                <a:gd name="connsiteX0" fmla="*/ 0 w 908050"/>
                <a:gd name="connsiteY0" fmla="*/ 447675 h 454554"/>
                <a:gd name="connsiteX1" fmla="*/ 83344 w 908050"/>
                <a:gd name="connsiteY1" fmla="*/ 428625 h 454554"/>
                <a:gd name="connsiteX2" fmla="*/ 299244 w 908050"/>
                <a:gd name="connsiteY2" fmla="*/ 292100 h 454554"/>
                <a:gd name="connsiteX3" fmla="*/ 575469 w 908050"/>
                <a:gd name="connsiteY3" fmla="*/ 19050 h 454554"/>
                <a:gd name="connsiteX4" fmla="*/ 819150 w 908050"/>
                <a:gd name="connsiteY4" fmla="*/ 406400 h 454554"/>
                <a:gd name="connsiteX5" fmla="*/ 908050 w 908050"/>
                <a:gd name="connsiteY5" fmla="*/ 441325 h 454554"/>
                <a:gd name="connsiteX0" fmla="*/ 0 w 908050"/>
                <a:gd name="connsiteY0" fmla="*/ 447675 h 454554"/>
                <a:gd name="connsiteX1" fmla="*/ 83344 w 908050"/>
                <a:gd name="connsiteY1" fmla="*/ 428625 h 454554"/>
                <a:gd name="connsiteX2" fmla="*/ 299244 w 908050"/>
                <a:gd name="connsiteY2" fmla="*/ 292100 h 454554"/>
                <a:gd name="connsiteX3" fmla="*/ 575469 w 908050"/>
                <a:gd name="connsiteY3" fmla="*/ 19050 h 454554"/>
                <a:gd name="connsiteX4" fmla="*/ 819150 w 908050"/>
                <a:gd name="connsiteY4" fmla="*/ 406400 h 454554"/>
                <a:gd name="connsiteX5" fmla="*/ 908050 w 908050"/>
                <a:gd name="connsiteY5" fmla="*/ 441325 h 454554"/>
                <a:gd name="connsiteX0" fmla="*/ 0 w 908050"/>
                <a:gd name="connsiteY0" fmla="*/ 447675 h 454554"/>
                <a:gd name="connsiteX1" fmla="*/ 83344 w 908050"/>
                <a:gd name="connsiteY1" fmla="*/ 428625 h 454554"/>
                <a:gd name="connsiteX2" fmla="*/ 299244 w 908050"/>
                <a:gd name="connsiteY2" fmla="*/ 292100 h 454554"/>
                <a:gd name="connsiteX3" fmla="*/ 575469 w 908050"/>
                <a:gd name="connsiteY3" fmla="*/ 19050 h 454554"/>
                <a:gd name="connsiteX4" fmla="*/ 819150 w 908050"/>
                <a:gd name="connsiteY4" fmla="*/ 406400 h 454554"/>
                <a:gd name="connsiteX5" fmla="*/ 908050 w 908050"/>
                <a:gd name="connsiteY5" fmla="*/ 441325 h 454554"/>
                <a:gd name="connsiteX0" fmla="*/ 0 w 908050"/>
                <a:gd name="connsiteY0" fmla="*/ 448777 h 455656"/>
                <a:gd name="connsiteX1" fmla="*/ 83344 w 908050"/>
                <a:gd name="connsiteY1" fmla="*/ 429727 h 455656"/>
                <a:gd name="connsiteX2" fmla="*/ 299244 w 908050"/>
                <a:gd name="connsiteY2" fmla="*/ 293202 h 455656"/>
                <a:gd name="connsiteX3" fmla="*/ 365125 w 908050"/>
                <a:gd name="connsiteY3" fmla="*/ 286589 h 455656"/>
                <a:gd name="connsiteX4" fmla="*/ 575469 w 908050"/>
                <a:gd name="connsiteY4" fmla="*/ 20152 h 455656"/>
                <a:gd name="connsiteX5" fmla="*/ 819150 w 908050"/>
                <a:gd name="connsiteY5" fmla="*/ 407502 h 455656"/>
                <a:gd name="connsiteX6" fmla="*/ 908050 w 908050"/>
                <a:gd name="connsiteY6" fmla="*/ 442427 h 455656"/>
                <a:gd name="connsiteX0" fmla="*/ 0 w 908050"/>
                <a:gd name="connsiteY0" fmla="*/ 448777 h 456758"/>
                <a:gd name="connsiteX1" fmla="*/ 83344 w 908050"/>
                <a:gd name="connsiteY1" fmla="*/ 429727 h 456758"/>
                <a:gd name="connsiteX2" fmla="*/ 365125 w 908050"/>
                <a:gd name="connsiteY2" fmla="*/ 286589 h 456758"/>
                <a:gd name="connsiteX3" fmla="*/ 575469 w 908050"/>
                <a:gd name="connsiteY3" fmla="*/ 20152 h 456758"/>
                <a:gd name="connsiteX4" fmla="*/ 819150 w 908050"/>
                <a:gd name="connsiteY4" fmla="*/ 407502 h 456758"/>
                <a:gd name="connsiteX5" fmla="*/ 908050 w 908050"/>
                <a:gd name="connsiteY5" fmla="*/ 442427 h 456758"/>
                <a:gd name="connsiteX0" fmla="*/ 0 w 908050"/>
                <a:gd name="connsiteY0" fmla="*/ 449174 h 457155"/>
                <a:gd name="connsiteX1" fmla="*/ 83344 w 908050"/>
                <a:gd name="connsiteY1" fmla="*/ 430124 h 457155"/>
                <a:gd name="connsiteX2" fmla="*/ 365125 w 908050"/>
                <a:gd name="connsiteY2" fmla="*/ 286986 h 457155"/>
                <a:gd name="connsiteX3" fmla="*/ 363538 w 908050"/>
                <a:gd name="connsiteY3" fmla="*/ 193323 h 457155"/>
                <a:gd name="connsiteX4" fmla="*/ 575469 w 908050"/>
                <a:gd name="connsiteY4" fmla="*/ 20549 h 457155"/>
                <a:gd name="connsiteX5" fmla="*/ 819150 w 908050"/>
                <a:gd name="connsiteY5" fmla="*/ 407899 h 457155"/>
                <a:gd name="connsiteX6" fmla="*/ 908050 w 908050"/>
                <a:gd name="connsiteY6" fmla="*/ 442824 h 457155"/>
                <a:gd name="connsiteX0" fmla="*/ 0 w 908050"/>
                <a:gd name="connsiteY0" fmla="*/ 449174 h 459669"/>
                <a:gd name="connsiteX1" fmla="*/ 83344 w 908050"/>
                <a:gd name="connsiteY1" fmla="*/ 430124 h 459669"/>
                <a:gd name="connsiteX2" fmla="*/ 197644 w 908050"/>
                <a:gd name="connsiteY2" fmla="*/ 271905 h 459669"/>
                <a:gd name="connsiteX3" fmla="*/ 363538 w 908050"/>
                <a:gd name="connsiteY3" fmla="*/ 193323 h 459669"/>
                <a:gd name="connsiteX4" fmla="*/ 575469 w 908050"/>
                <a:gd name="connsiteY4" fmla="*/ 20549 h 459669"/>
                <a:gd name="connsiteX5" fmla="*/ 819150 w 908050"/>
                <a:gd name="connsiteY5" fmla="*/ 407899 h 459669"/>
                <a:gd name="connsiteX6" fmla="*/ 908050 w 908050"/>
                <a:gd name="connsiteY6" fmla="*/ 442824 h 459669"/>
                <a:gd name="connsiteX0" fmla="*/ 0 w 908050"/>
                <a:gd name="connsiteY0" fmla="*/ 464255 h 474750"/>
                <a:gd name="connsiteX1" fmla="*/ 83344 w 908050"/>
                <a:gd name="connsiteY1" fmla="*/ 445205 h 474750"/>
                <a:gd name="connsiteX2" fmla="*/ 197644 w 908050"/>
                <a:gd name="connsiteY2" fmla="*/ 286986 h 474750"/>
                <a:gd name="connsiteX3" fmla="*/ 363538 w 908050"/>
                <a:gd name="connsiteY3" fmla="*/ 208404 h 474750"/>
                <a:gd name="connsiteX4" fmla="*/ 636588 w 908050"/>
                <a:gd name="connsiteY4" fmla="*/ 20549 h 474750"/>
                <a:gd name="connsiteX5" fmla="*/ 819150 w 908050"/>
                <a:gd name="connsiteY5" fmla="*/ 422980 h 474750"/>
                <a:gd name="connsiteX6" fmla="*/ 908050 w 908050"/>
                <a:gd name="connsiteY6" fmla="*/ 457905 h 474750"/>
                <a:gd name="connsiteX0" fmla="*/ 0 w 908050"/>
                <a:gd name="connsiteY0" fmla="*/ 464255 h 474750"/>
                <a:gd name="connsiteX1" fmla="*/ 83344 w 908050"/>
                <a:gd name="connsiteY1" fmla="*/ 445205 h 474750"/>
                <a:gd name="connsiteX2" fmla="*/ 197644 w 908050"/>
                <a:gd name="connsiteY2" fmla="*/ 286986 h 474750"/>
                <a:gd name="connsiteX3" fmla="*/ 424657 w 908050"/>
                <a:gd name="connsiteY3" fmla="*/ 208404 h 474750"/>
                <a:gd name="connsiteX4" fmla="*/ 636588 w 908050"/>
                <a:gd name="connsiteY4" fmla="*/ 20549 h 474750"/>
                <a:gd name="connsiteX5" fmla="*/ 819150 w 908050"/>
                <a:gd name="connsiteY5" fmla="*/ 422980 h 474750"/>
                <a:gd name="connsiteX6" fmla="*/ 908050 w 908050"/>
                <a:gd name="connsiteY6" fmla="*/ 457905 h 47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8050" h="474750">
                  <a:moveTo>
                    <a:pt x="0" y="464255"/>
                  </a:moveTo>
                  <a:cubicBezTo>
                    <a:pt x="35719" y="467694"/>
                    <a:pt x="50403" y="474750"/>
                    <a:pt x="83344" y="445205"/>
                  </a:cubicBezTo>
                  <a:cubicBezTo>
                    <a:pt x="116285" y="415660"/>
                    <a:pt x="140759" y="326453"/>
                    <a:pt x="197644" y="286986"/>
                  </a:cubicBezTo>
                  <a:cubicBezTo>
                    <a:pt x="254529" y="247519"/>
                    <a:pt x="351500" y="252810"/>
                    <a:pt x="424657" y="208404"/>
                  </a:cubicBezTo>
                  <a:cubicBezTo>
                    <a:pt x="497814" y="163998"/>
                    <a:pt x="560653" y="0"/>
                    <a:pt x="636588" y="20549"/>
                  </a:cubicBezTo>
                  <a:cubicBezTo>
                    <a:pt x="727605" y="21475"/>
                    <a:pt x="753533" y="352601"/>
                    <a:pt x="819150" y="422980"/>
                  </a:cubicBezTo>
                  <a:cubicBezTo>
                    <a:pt x="847725" y="459492"/>
                    <a:pt x="877887" y="458698"/>
                    <a:pt x="908050" y="457905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46" name="Picture 145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/>
            <a:stretch>
              <a:fillRect/>
            </a:stretch>
          </p:blipFill>
          <p:spPr bwMode="auto">
            <a:xfrm>
              <a:off x="1064821" y="1600202"/>
              <a:ext cx="490925" cy="137741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0" name="Group 129"/>
          <p:cNvGrpSpPr/>
          <p:nvPr/>
        </p:nvGrpSpPr>
        <p:grpSpPr bwMode="auto">
          <a:xfrm>
            <a:off x="6091755" y="2020887"/>
            <a:ext cx="844483" cy="799222"/>
            <a:chOff x="6096733" y="1600200"/>
            <a:chExt cx="844483" cy="799222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>
              <a:off x="6131347" y="2283727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 bwMode="auto">
            <a:xfrm rot="5400000" flipH="1" flipV="1">
              <a:off x="5928277" y="2080657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 bwMode="auto">
            <a:xfrm>
              <a:off x="6217516" y="1925795"/>
              <a:ext cx="689352" cy="365867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622300 w 908050"/>
                <a:gd name="connsiteY6" fmla="*/ 139964 h 409707"/>
                <a:gd name="connsiteX7" fmla="*/ 736600 w 908050"/>
                <a:gd name="connsiteY7" fmla="*/ 162189 h 409707"/>
                <a:gd name="connsiteX8" fmla="*/ 819150 w 908050"/>
                <a:gd name="connsiteY8" fmla="*/ 346339 h 409707"/>
                <a:gd name="connsiteX9" fmla="*/ 908050 w 908050"/>
                <a:gd name="connsiteY9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4572 h 406665"/>
                <a:gd name="connsiteX1" fmla="*/ 98425 w 908050"/>
                <a:gd name="connsiteY1" fmla="*/ 365522 h 406665"/>
                <a:gd name="connsiteX2" fmla="*/ 207963 w 908050"/>
                <a:gd name="connsiteY2" fmla="*/ 137716 h 406665"/>
                <a:gd name="connsiteX3" fmla="*/ 334169 w 908050"/>
                <a:gd name="connsiteY3" fmla="*/ 261541 h 406665"/>
                <a:gd name="connsiteX4" fmla="*/ 514350 w 908050"/>
                <a:gd name="connsiteY4" fmla="*/ 17066 h 406665"/>
                <a:gd name="connsiteX5" fmla="*/ 736600 w 908050"/>
                <a:gd name="connsiteY5" fmla="*/ 159147 h 406665"/>
                <a:gd name="connsiteX6" fmla="*/ 819150 w 908050"/>
                <a:gd name="connsiteY6" fmla="*/ 343297 h 406665"/>
                <a:gd name="connsiteX7" fmla="*/ 908050 w 908050"/>
                <a:gd name="connsiteY7" fmla="*/ 378222 h 406665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41155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49874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10993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34169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95288 w 908050"/>
                <a:gd name="connsiteY3" fmla="*/ 263393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446748 h 499268"/>
                <a:gd name="connsiteX1" fmla="*/ 98425 w 908050"/>
                <a:gd name="connsiteY1" fmla="*/ 427698 h 499268"/>
                <a:gd name="connsiteX2" fmla="*/ 207963 w 908050"/>
                <a:gd name="connsiteY2" fmla="*/ 17330 h 499268"/>
                <a:gd name="connsiteX3" fmla="*/ 395288 w 908050"/>
                <a:gd name="connsiteY3" fmla="*/ 354674 h 499268"/>
                <a:gd name="connsiteX4" fmla="*/ 575469 w 908050"/>
                <a:gd name="connsiteY4" fmla="*/ 216561 h 499268"/>
                <a:gd name="connsiteX5" fmla="*/ 736600 w 908050"/>
                <a:gd name="connsiteY5" fmla="*/ 221323 h 499268"/>
                <a:gd name="connsiteX6" fmla="*/ 819150 w 908050"/>
                <a:gd name="connsiteY6" fmla="*/ 405473 h 499268"/>
                <a:gd name="connsiteX7" fmla="*/ 908050 w 908050"/>
                <a:gd name="connsiteY7" fmla="*/ 440398 h 49926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395288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736600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8050" h="481938">
                  <a:moveTo>
                    <a:pt x="0" y="429418"/>
                  </a:moveTo>
                  <a:cubicBezTo>
                    <a:pt x="35719" y="432857"/>
                    <a:pt x="63765" y="481938"/>
                    <a:pt x="98425" y="410368"/>
                  </a:cubicBezTo>
                  <a:cubicBezTo>
                    <a:pt x="133086" y="338798"/>
                    <a:pt x="120253" y="22886"/>
                    <a:pt x="207963" y="0"/>
                  </a:cubicBezTo>
                  <a:cubicBezTo>
                    <a:pt x="343298" y="7276"/>
                    <a:pt x="368301" y="303345"/>
                    <a:pt x="456407" y="337344"/>
                  </a:cubicBezTo>
                  <a:cubicBezTo>
                    <a:pt x="544513" y="371343"/>
                    <a:pt x="676143" y="195527"/>
                    <a:pt x="736600" y="203993"/>
                  </a:cubicBezTo>
                  <a:cubicBezTo>
                    <a:pt x="797057" y="212459"/>
                    <a:pt x="790575" y="351631"/>
                    <a:pt x="819150" y="388143"/>
                  </a:cubicBezTo>
                  <a:cubicBezTo>
                    <a:pt x="847725" y="424655"/>
                    <a:pt x="877887" y="423861"/>
                    <a:pt x="908050" y="423068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28" name="Picture 127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7" cstate="print"/>
            <a:stretch>
              <a:fillRect/>
            </a:stretch>
          </p:blipFill>
          <p:spPr bwMode="auto">
            <a:xfrm>
              <a:off x="6096733" y="1600200"/>
              <a:ext cx="508323" cy="142623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1" name="Group 126"/>
          <p:cNvGrpSpPr/>
          <p:nvPr/>
        </p:nvGrpSpPr>
        <p:grpSpPr bwMode="auto">
          <a:xfrm>
            <a:off x="6936657" y="2020887"/>
            <a:ext cx="845361" cy="799222"/>
            <a:chOff x="6946515" y="1600200"/>
            <a:chExt cx="845361" cy="799222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>
              <a:off x="6982007" y="2283727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 bwMode="auto">
            <a:xfrm rot="5400000" flipH="1" flipV="1">
              <a:off x="6778937" y="2080657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 bwMode="auto">
            <a:xfrm>
              <a:off x="7068176" y="1925795"/>
              <a:ext cx="689352" cy="365867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622300 w 908050"/>
                <a:gd name="connsiteY6" fmla="*/ 139964 h 409707"/>
                <a:gd name="connsiteX7" fmla="*/ 736600 w 908050"/>
                <a:gd name="connsiteY7" fmla="*/ 162189 h 409707"/>
                <a:gd name="connsiteX8" fmla="*/ 819150 w 908050"/>
                <a:gd name="connsiteY8" fmla="*/ 346339 h 409707"/>
                <a:gd name="connsiteX9" fmla="*/ 908050 w 908050"/>
                <a:gd name="connsiteY9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4572 h 406665"/>
                <a:gd name="connsiteX1" fmla="*/ 98425 w 908050"/>
                <a:gd name="connsiteY1" fmla="*/ 365522 h 406665"/>
                <a:gd name="connsiteX2" fmla="*/ 207963 w 908050"/>
                <a:gd name="connsiteY2" fmla="*/ 137716 h 406665"/>
                <a:gd name="connsiteX3" fmla="*/ 334169 w 908050"/>
                <a:gd name="connsiteY3" fmla="*/ 261541 h 406665"/>
                <a:gd name="connsiteX4" fmla="*/ 514350 w 908050"/>
                <a:gd name="connsiteY4" fmla="*/ 17066 h 406665"/>
                <a:gd name="connsiteX5" fmla="*/ 736600 w 908050"/>
                <a:gd name="connsiteY5" fmla="*/ 159147 h 406665"/>
                <a:gd name="connsiteX6" fmla="*/ 819150 w 908050"/>
                <a:gd name="connsiteY6" fmla="*/ 343297 h 406665"/>
                <a:gd name="connsiteX7" fmla="*/ 908050 w 908050"/>
                <a:gd name="connsiteY7" fmla="*/ 378222 h 406665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41155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49874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10993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34169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95288 w 908050"/>
                <a:gd name="connsiteY3" fmla="*/ 263393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446748 h 499268"/>
                <a:gd name="connsiteX1" fmla="*/ 98425 w 908050"/>
                <a:gd name="connsiteY1" fmla="*/ 427698 h 499268"/>
                <a:gd name="connsiteX2" fmla="*/ 207963 w 908050"/>
                <a:gd name="connsiteY2" fmla="*/ 17330 h 499268"/>
                <a:gd name="connsiteX3" fmla="*/ 395288 w 908050"/>
                <a:gd name="connsiteY3" fmla="*/ 354674 h 499268"/>
                <a:gd name="connsiteX4" fmla="*/ 575469 w 908050"/>
                <a:gd name="connsiteY4" fmla="*/ 216561 h 499268"/>
                <a:gd name="connsiteX5" fmla="*/ 736600 w 908050"/>
                <a:gd name="connsiteY5" fmla="*/ 221323 h 499268"/>
                <a:gd name="connsiteX6" fmla="*/ 819150 w 908050"/>
                <a:gd name="connsiteY6" fmla="*/ 405473 h 499268"/>
                <a:gd name="connsiteX7" fmla="*/ 908050 w 908050"/>
                <a:gd name="connsiteY7" fmla="*/ 440398 h 49926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395288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736600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819150 w 908050"/>
                <a:gd name="connsiteY4" fmla="*/ 388143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819150 w 908050"/>
                <a:gd name="connsiteY4" fmla="*/ 388143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357981 h 481938"/>
                <a:gd name="connsiteX5" fmla="*/ 908050 w 908050"/>
                <a:gd name="connsiteY5" fmla="*/ 42306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050" h="481938">
                  <a:moveTo>
                    <a:pt x="0" y="429418"/>
                  </a:moveTo>
                  <a:cubicBezTo>
                    <a:pt x="35719" y="432857"/>
                    <a:pt x="63765" y="481938"/>
                    <a:pt x="98425" y="410368"/>
                  </a:cubicBezTo>
                  <a:cubicBezTo>
                    <a:pt x="133086" y="338798"/>
                    <a:pt x="120253" y="22886"/>
                    <a:pt x="207963" y="0"/>
                  </a:cubicBezTo>
                  <a:cubicBezTo>
                    <a:pt x="343298" y="7276"/>
                    <a:pt x="430875" y="262600"/>
                    <a:pt x="517526" y="322263"/>
                  </a:cubicBezTo>
                  <a:cubicBezTo>
                    <a:pt x="604177" y="381927"/>
                    <a:pt x="588301" y="298450"/>
                    <a:pt x="727869" y="357981"/>
                  </a:cubicBezTo>
                  <a:cubicBezTo>
                    <a:pt x="844550" y="409574"/>
                    <a:pt x="877887" y="423861"/>
                    <a:pt x="908050" y="423068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25" name="Picture 124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8" cstate="print"/>
            <a:stretch>
              <a:fillRect/>
            </a:stretch>
          </p:blipFill>
          <p:spPr bwMode="auto">
            <a:xfrm>
              <a:off x="6946515" y="1600200"/>
              <a:ext cx="498237" cy="139793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2" name="Group 174"/>
          <p:cNvGrpSpPr/>
          <p:nvPr/>
        </p:nvGrpSpPr>
        <p:grpSpPr bwMode="auto">
          <a:xfrm>
            <a:off x="2728798" y="3293538"/>
            <a:ext cx="809869" cy="925563"/>
            <a:chOff x="2732791" y="2872851"/>
            <a:chExt cx="809869" cy="925563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2732791" y="3682719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 bwMode="auto">
            <a:xfrm rot="5400000" flipH="1" flipV="1">
              <a:off x="2529721" y="3479649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>
              <a:off x="2847281" y="3433452"/>
              <a:ext cx="694173" cy="1206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pic>
          <p:nvPicPr>
            <p:cNvPr id="173" name="Picture 172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9" cstate="print"/>
            <a:stretch>
              <a:fillRect/>
            </a:stretch>
          </p:blipFill>
          <p:spPr bwMode="auto">
            <a:xfrm>
              <a:off x="2743973" y="2872851"/>
              <a:ext cx="493025" cy="20836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3" name="Group 171"/>
          <p:cNvGrpSpPr/>
          <p:nvPr/>
        </p:nvGrpSpPr>
        <p:grpSpPr bwMode="auto">
          <a:xfrm>
            <a:off x="3571448" y="3293538"/>
            <a:ext cx="814668" cy="925563"/>
            <a:chOff x="3576426" y="2872851"/>
            <a:chExt cx="814668" cy="925563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3581225" y="3682719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 bwMode="auto">
            <a:xfrm rot="5400000" flipH="1" flipV="1">
              <a:off x="3378155" y="3479649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Freeform 39"/>
            <p:cNvSpPr/>
            <p:nvPr/>
          </p:nvSpPr>
          <p:spPr bwMode="auto">
            <a:xfrm>
              <a:off x="3667394" y="3360439"/>
              <a:ext cx="689352" cy="130860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77560"/>
                <a:gd name="connsiteX1" fmla="*/ 146844 w 908050"/>
                <a:gd name="connsiteY1" fmla="*/ 130704 h 377560"/>
                <a:gd name="connsiteX2" fmla="*/ 215900 w 908050"/>
                <a:gd name="connsiteY2" fmla="*/ 133879 h 377560"/>
                <a:gd name="connsiteX3" fmla="*/ 273050 w 908050"/>
                <a:gd name="connsiteY3" fmla="*/ 254529 h 377560"/>
                <a:gd name="connsiteX4" fmla="*/ 387350 w 908050"/>
                <a:gd name="connsiteY4" fmla="*/ 133085 h 377560"/>
                <a:gd name="connsiteX5" fmla="*/ 514350 w 908050"/>
                <a:gd name="connsiteY5" fmla="*/ 10054 h 377560"/>
                <a:gd name="connsiteX6" fmla="*/ 619125 w 908050"/>
                <a:gd name="connsiteY6" fmla="*/ 72760 h 377560"/>
                <a:gd name="connsiteX7" fmla="*/ 676275 w 908050"/>
                <a:gd name="connsiteY7" fmla="*/ 47360 h 377560"/>
                <a:gd name="connsiteX8" fmla="*/ 736600 w 908050"/>
                <a:gd name="connsiteY8" fmla="*/ 152135 h 377560"/>
                <a:gd name="connsiteX9" fmla="*/ 819150 w 908050"/>
                <a:gd name="connsiteY9" fmla="*/ 336285 h 377560"/>
                <a:gd name="connsiteX10" fmla="*/ 908050 w 908050"/>
                <a:gd name="connsiteY10" fmla="*/ 371210 h 377560"/>
                <a:gd name="connsiteX0" fmla="*/ 0 w 908050"/>
                <a:gd name="connsiteY0" fmla="*/ 377560 h 377560"/>
                <a:gd name="connsiteX1" fmla="*/ 146844 w 908050"/>
                <a:gd name="connsiteY1" fmla="*/ 130704 h 377560"/>
                <a:gd name="connsiteX2" fmla="*/ 215900 w 908050"/>
                <a:gd name="connsiteY2" fmla="*/ 133879 h 377560"/>
                <a:gd name="connsiteX3" fmla="*/ 387350 w 908050"/>
                <a:gd name="connsiteY3" fmla="*/ 133085 h 377560"/>
                <a:gd name="connsiteX4" fmla="*/ 514350 w 908050"/>
                <a:gd name="connsiteY4" fmla="*/ 10054 h 377560"/>
                <a:gd name="connsiteX5" fmla="*/ 619125 w 908050"/>
                <a:gd name="connsiteY5" fmla="*/ 72760 h 377560"/>
                <a:gd name="connsiteX6" fmla="*/ 676275 w 908050"/>
                <a:gd name="connsiteY6" fmla="*/ 47360 h 377560"/>
                <a:gd name="connsiteX7" fmla="*/ 736600 w 908050"/>
                <a:gd name="connsiteY7" fmla="*/ 152135 h 377560"/>
                <a:gd name="connsiteX8" fmla="*/ 819150 w 908050"/>
                <a:gd name="connsiteY8" fmla="*/ 336285 h 377560"/>
                <a:gd name="connsiteX9" fmla="*/ 908050 w 908050"/>
                <a:gd name="connsiteY9" fmla="*/ 371210 h 377560"/>
                <a:gd name="connsiteX0" fmla="*/ 0 w 908050"/>
                <a:gd name="connsiteY0" fmla="*/ 286279 h 372797"/>
                <a:gd name="connsiteX1" fmla="*/ 146844 w 908050"/>
                <a:gd name="connsiteY1" fmla="*/ 130704 h 372797"/>
                <a:gd name="connsiteX2" fmla="*/ 215900 w 908050"/>
                <a:gd name="connsiteY2" fmla="*/ 133879 h 372797"/>
                <a:gd name="connsiteX3" fmla="*/ 387350 w 908050"/>
                <a:gd name="connsiteY3" fmla="*/ 133085 h 372797"/>
                <a:gd name="connsiteX4" fmla="*/ 514350 w 908050"/>
                <a:gd name="connsiteY4" fmla="*/ 10054 h 372797"/>
                <a:gd name="connsiteX5" fmla="*/ 619125 w 908050"/>
                <a:gd name="connsiteY5" fmla="*/ 72760 h 372797"/>
                <a:gd name="connsiteX6" fmla="*/ 676275 w 908050"/>
                <a:gd name="connsiteY6" fmla="*/ 47360 h 372797"/>
                <a:gd name="connsiteX7" fmla="*/ 736600 w 908050"/>
                <a:gd name="connsiteY7" fmla="*/ 152135 h 372797"/>
                <a:gd name="connsiteX8" fmla="*/ 819150 w 908050"/>
                <a:gd name="connsiteY8" fmla="*/ 336285 h 372797"/>
                <a:gd name="connsiteX9" fmla="*/ 908050 w 908050"/>
                <a:gd name="connsiteY9" fmla="*/ 371210 h 372797"/>
                <a:gd name="connsiteX0" fmla="*/ 0 w 908050"/>
                <a:gd name="connsiteY0" fmla="*/ 286279 h 372797"/>
                <a:gd name="connsiteX1" fmla="*/ 215900 w 908050"/>
                <a:gd name="connsiteY1" fmla="*/ 133879 h 372797"/>
                <a:gd name="connsiteX2" fmla="*/ 387350 w 908050"/>
                <a:gd name="connsiteY2" fmla="*/ 133085 h 372797"/>
                <a:gd name="connsiteX3" fmla="*/ 514350 w 908050"/>
                <a:gd name="connsiteY3" fmla="*/ 10054 h 372797"/>
                <a:gd name="connsiteX4" fmla="*/ 619125 w 908050"/>
                <a:gd name="connsiteY4" fmla="*/ 72760 h 372797"/>
                <a:gd name="connsiteX5" fmla="*/ 676275 w 908050"/>
                <a:gd name="connsiteY5" fmla="*/ 47360 h 372797"/>
                <a:gd name="connsiteX6" fmla="*/ 736600 w 908050"/>
                <a:gd name="connsiteY6" fmla="*/ 152135 h 372797"/>
                <a:gd name="connsiteX7" fmla="*/ 819150 w 908050"/>
                <a:gd name="connsiteY7" fmla="*/ 336285 h 372797"/>
                <a:gd name="connsiteX8" fmla="*/ 908050 w 908050"/>
                <a:gd name="connsiteY8" fmla="*/ 371210 h 372797"/>
                <a:gd name="connsiteX0" fmla="*/ 0 w 908050"/>
                <a:gd name="connsiteY0" fmla="*/ 194998 h 372797"/>
                <a:gd name="connsiteX1" fmla="*/ 215900 w 908050"/>
                <a:gd name="connsiteY1" fmla="*/ 133879 h 372797"/>
                <a:gd name="connsiteX2" fmla="*/ 387350 w 908050"/>
                <a:gd name="connsiteY2" fmla="*/ 133085 h 372797"/>
                <a:gd name="connsiteX3" fmla="*/ 514350 w 908050"/>
                <a:gd name="connsiteY3" fmla="*/ 10054 h 372797"/>
                <a:gd name="connsiteX4" fmla="*/ 619125 w 908050"/>
                <a:gd name="connsiteY4" fmla="*/ 72760 h 372797"/>
                <a:gd name="connsiteX5" fmla="*/ 676275 w 908050"/>
                <a:gd name="connsiteY5" fmla="*/ 47360 h 372797"/>
                <a:gd name="connsiteX6" fmla="*/ 736600 w 908050"/>
                <a:gd name="connsiteY6" fmla="*/ 152135 h 372797"/>
                <a:gd name="connsiteX7" fmla="*/ 819150 w 908050"/>
                <a:gd name="connsiteY7" fmla="*/ 336285 h 372797"/>
                <a:gd name="connsiteX8" fmla="*/ 908050 w 908050"/>
                <a:gd name="connsiteY8" fmla="*/ 371210 h 372797"/>
                <a:gd name="connsiteX0" fmla="*/ 0 w 908050"/>
                <a:gd name="connsiteY0" fmla="*/ 194998 h 372797"/>
                <a:gd name="connsiteX1" fmla="*/ 215900 w 908050"/>
                <a:gd name="connsiteY1" fmla="*/ 133879 h 372797"/>
                <a:gd name="connsiteX2" fmla="*/ 387350 w 908050"/>
                <a:gd name="connsiteY2" fmla="*/ 133085 h 372797"/>
                <a:gd name="connsiteX3" fmla="*/ 514350 w 908050"/>
                <a:gd name="connsiteY3" fmla="*/ 10054 h 372797"/>
                <a:gd name="connsiteX4" fmla="*/ 619125 w 908050"/>
                <a:gd name="connsiteY4" fmla="*/ 72760 h 372797"/>
                <a:gd name="connsiteX5" fmla="*/ 676275 w 908050"/>
                <a:gd name="connsiteY5" fmla="*/ 47360 h 372797"/>
                <a:gd name="connsiteX6" fmla="*/ 736600 w 908050"/>
                <a:gd name="connsiteY6" fmla="*/ 152135 h 372797"/>
                <a:gd name="connsiteX7" fmla="*/ 819150 w 908050"/>
                <a:gd name="connsiteY7" fmla="*/ 336285 h 372797"/>
                <a:gd name="connsiteX8" fmla="*/ 908050 w 908050"/>
                <a:gd name="connsiteY8" fmla="*/ 371210 h 372797"/>
                <a:gd name="connsiteX0" fmla="*/ 0 w 908050"/>
                <a:gd name="connsiteY0" fmla="*/ 194998 h 371210"/>
                <a:gd name="connsiteX1" fmla="*/ 215900 w 908050"/>
                <a:gd name="connsiteY1" fmla="*/ 133879 h 371210"/>
                <a:gd name="connsiteX2" fmla="*/ 387350 w 908050"/>
                <a:gd name="connsiteY2" fmla="*/ 133085 h 371210"/>
                <a:gd name="connsiteX3" fmla="*/ 514350 w 908050"/>
                <a:gd name="connsiteY3" fmla="*/ 10054 h 371210"/>
                <a:gd name="connsiteX4" fmla="*/ 619125 w 908050"/>
                <a:gd name="connsiteY4" fmla="*/ 72760 h 371210"/>
                <a:gd name="connsiteX5" fmla="*/ 676275 w 908050"/>
                <a:gd name="connsiteY5" fmla="*/ 47360 h 371210"/>
                <a:gd name="connsiteX6" fmla="*/ 736600 w 908050"/>
                <a:gd name="connsiteY6" fmla="*/ 152135 h 371210"/>
                <a:gd name="connsiteX7" fmla="*/ 908050 w 908050"/>
                <a:gd name="connsiteY7" fmla="*/ 371210 h 371210"/>
                <a:gd name="connsiteX0" fmla="*/ 0 w 908050"/>
                <a:gd name="connsiteY0" fmla="*/ 194998 h 203729"/>
                <a:gd name="connsiteX1" fmla="*/ 215900 w 908050"/>
                <a:gd name="connsiteY1" fmla="*/ 133879 h 203729"/>
                <a:gd name="connsiteX2" fmla="*/ 387350 w 908050"/>
                <a:gd name="connsiteY2" fmla="*/ 133085 h 203729"/>
                <a:gd name="connsiteX3" fmla="*/ 514350 w 908050"/>
                <a:gd name="connsiteY3" fmla="*/ 10054 h 203729"/>
                <a:gd name="connsiteX4" fmla="*/ 619125 w 908050"/>
                <a:gd name="connsiteY4" fmla="*/ 72760 h 203729"/>
                <a:gd name="connsiteX5" fmla="*/ 676275 w 908050"/>
                <a:gd name="connsiteY5" fmla="*/ 47360 h 203729"/>
                <a:gd name="connsiteX6" fmla="*/ 736600 w 908050"/>
                <a:gd name="connsiteY6" fmla="*/ 152135 h 203729"/>
                <a:gd name="connsiteX7" fmla="*/ 908050 w 908050"/>
                <a:gd name="connsiteY7" fmla="*/ 203729 h 203729"/>
                <a:gd name="connsiteX0" fmla="*/ 0 w 908050"/>
                <a:gd name="connsiteY0" fmla="*/ 160867 h 169598"/>
                <a:gd name="connsiteX1" fmla="*/ 215900 w 908050"/>
                <a:gd name="connsiteY1" fmla="*/ 99748 h 169598"/>
                <a:gd name="connsiteX2" fmla="*/ 387350 w 908050"/>
                <a:gd name="connsiteY2" fmla="*/ 98954 h 169598"/>
                <a:gd name="connsiteX3" fmla="*/ 499269 w 908050"/>
                <a:gd name="connsiteY3" fmla="*/ 37042 h 169598"/>
                <a:gd name="connsiteX4" fmla="*/ 619125 w 908050"/>
                <a:gd name="connsiteY4" fmla="*/ 38629 h 169598"/>
                <a:gd name="connsiteX5" fmla="*/ 676275 w 908050"/>
                <a:gd name="connsiteY5" fmla="*/ 13229 h 169598"/>
                <a:gd name="connsiteX6" fmla="*/ 736600 w 908050"/>
                <a:gd name="connsiteY6" fmla="*/ 118004 h 169598"/>
                <a:gd name="connsiteX7" fmla="*/ 908050 w 908050"/>
                <a:gd name="connsiteY7" fmla="*/ 169598 h 169598"/>
                <a:gd name="connsiteX0" fmla="*/ 0 w 908050"/>
                <a:gd name="connsiteY0" fmla="*/ 135732 h 144463"/>
                <a:gd name="connsiteX1" fmla="*/ 215900 w 908050"/>
                <a:gd name="connsiteY1" fmla="*/ 74613 h 144463"/>
                <a:gd name="connsiteX2" fmla="*/ 387350 w 908050"/>
                <a:gd name="connsiteY2" fmla="*/ 73819 h 144463"/>
                <a:gd name="connsiteX3" fmla="*/ 499269 w 908050"/>
                <a:gd name="connsiteY3" fmla="*/ 11907 h 144463"/>
                <a:gd name="connsiteX4" fmla="*/ 619125 w 908050"/>
                <a:gd name="connsiteY4" fmla="*/ 13494 h 144463"/>
                <a:gd name="connsiteX5" fmla="*/ 736600 w 908050"/>
                <a:gd name="connsiteY5" fmla="*/ 92869 h 144463"/>
                <a:gd name="connsiteX6" fmla="*/ 908050 w 908050"/>
                <a:gd name="connsiteY6" fmla="*/ 144463 h 144463"/>
                <a:gd name="connsiteX0" fmla="*/ 0 w 908050"/>
                <a:gd name="connsiteY0" fmla="*/ 163645 h 172376"/>
                <a:gd name="connsiteX1" fmla="*/ 215900 w 908050"/>
                <a:gd name="connsiteY1" fmla="*/ 102526 h 172376"/>
                <a:gd name="connsiteX2" fmla="*/ 372269 w 908050"/>
                <a:gd name="connsiteY2" fmla="*/ 10451 h 172376"/>
                <a:gd name="connsiteX3" fmla="*/ 499269 w 908050"/>
                <a:gd name="connsiteY3" fmla="*/ 39820 h 172376"/>
                <a:gd name="connsiteX4" fmla="*/ 619125 w 908050"/>
                <a:gd name="connsiteY4" fmla="*/ 41407 h 172376"/>
                <a:gd name="connsiteX5" fmla="*/ 736600 w 908050"/>
                <a:gd name="connsiteY5" fmla="*/ 120782 h 172376"/>
                <a:gd name="connsiteX6" fmla="*/ 908050 w 908050"/>
                <a:gd name="connsiteY6" fmla="*/ 172376 h 17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8050" h="172376">
                  <a:moveTo>
                    <a:pt x="0" y="163645"/>
                  </a:moveTo>
                  <a:cubicBezTo>
                    <a:pt x="44979" y="131895"/>
                    <a:pt x="153855" y="128058"/>
                    <a:pt x="215900" y="102526"/>
                  </a:cubicBezTo>
                  <a:cubicBezTo>
                    <a:pt x="277945" y="76994"/>
                    <a:pt x="325041" y="20902"/>
                    <a:pt x="372269" y="10451"/>
                  </a:cubicBezTo>
                  <a:cubicBezTo>
                    <a:pt x="419497" y="0"/>
                    <a:pt x="458126" y="34661"/>
                    <a:pt x="499269" y="39820"/>
                  </a:cubicBezTo>
                  <a:cubicBezTo>
                    <a:pt x="540412" y="44979"/>
                    <a:pt x="579570" y="27913"/>
                    <a:pt x="619125" y="41407"/>
                  </a:cubicBezTo>
                  <a:cubicBezTo>
                    <a:pt x="658680" y="54901"/>
                    <a:pt x="688446" y="98954"/>
                    <a:pt x="736600" y="120782"/>
                  </a:cubicBezTo>
                  <a:cubicBezTo>
                    <a:pt x="775229" y="146844"/>
                    <a:pt x="872331" y="126736"/>
                    <a:pt x="908050" y="172376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70" name="Picture 169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0" cstate="print"/>
            <a:stretch>
              <a:fillRect/>
            </a:stretch>
          </p:blipFill>
          <p:spPr bwMode="auto">
            <a:xfrm>
              <a:off x="3576426" y="2872851"/>
              <a:ext cx="508323" cy="22307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4" name="Group 168"/>
          <p:cNvGrpSpPr/>
          <p:nvPr/>
        </p:nvGrpSpPr>
        <p:grpSpPr bwMode="auto">
          <a:xfrm>
            <a:off x="4411550" y="3293538"/>
            <a:ext cx="823000" cy="925563"/>
            <a:chOff x="4416528" y="2872851"/>
            <a:chExt cx="823000" cy="925563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4429659" y="3682719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 bwMode="auto">
            <a:xfrm rot="5400000" flipH="1" flipV="1">
              <a:off x="4226589" y="3479649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 bwMode="auto">
            <a:xfrm>
              <a:off x="4515828" y="3332520"/>
              <a:ext cx="689352" cy="274475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2587 h 404680"/>
                <a:gd name="connsiteX1" fmla="*/ 98425 w 908050"/>
                <a:gd name="connsiteY1" fmla="*/ 363537 h 404680"/>
                <a:gd name="connsiteX2" fmla="*/ 207963 w 908050"/>
                <a:gd name="connsiteY2" fmla="*/ 135731 h 404680"/>
                <a:gd name="connsiteX3" fmla="*/ 395288 w 908050"/>
                <a:gd name="connsiteY3" fmla="*/ 168275 h 404680"/>
                <a:gd name="connsiteX4" fmla="*/ 514350 w 908050"/>
                <a:gd name="connsiteY4" fmla="*/ 15081 h 404680"/>
                <a:gd name="connsiteX5" fmla="*/ 619125 w 908050"/>
                <a:gd name="connsiteY5" fmla="*/ 77787 h 404680"/>
                <a:gd name="connsiteX6" fmla="*/ 736600 w 908050"/>
                <a:gd name="connsiteY6" fmla="*/ 157162 h 404680"/>
                <a:gd name="connsiteX7" fmla="*/ 819150 w 908050"/>
                <a:gd name="connsiteY7" fmla="*/ 341312 h 404680"/>
                <a:gd name="connsiteX8" fmla="*/ 908050 w 908050"/>
                <a:gd name="connsiteY8" fmla="*/ 376237 h 404680"/>
                <a:gd name="connsiteX0" fmla="*/ 0 w 908050"/>
                <a:gd name="connsiteY0" fmla="*/ 382587 h 386026"/>
                <a:gd name="connsiteX1" fmla="*/ 98425 w 908050"/>
                <a:gd name="connsiteY1" fmla="*/ 196056 h 386026"/>
                <a:gd name="connsiteX2" fmla="*/ 207963 w 908050"/>
                <a:gd name="connsiteY2" fmla="*/ 135731 h 386026"/>
                <a:gd name="connsiteX3" fmla="*/ 395288 w 908050"/>
                <a:gd name="connsiteY3" fmla="*/ 168275 h 386026"/>
                <a:gd name="connsiteX4" fmla="*/ 514350 w 908050"/>
                <a:gd name="connsiteY4" fmla="*/ 15081 h 386026"/>
                <a:gd name="connsiteX5" fmla="*/ 619125 w 908050"/>
                <a:gd name="connsiteY5" fmla="*/ 77787 h 386026"/>
                <a:gd name="connsiteX6" fmla="*/ 736600 w 908050"/>
                <a:gd name="connsiteY6" fmla="*/ 157162 h 386026"/>
                <a:gd name="connsiteX7" fmla="*/ 819150 w 908050"/>
                <a:gd name="connsiteY7" fmla="*/ 341312 h 386026"/>
                <a:gd name="connsiteX8" fmla="*/ 908050 w 908050"/>
                <a:gd name="connsiteY8" fmla="*/ 376237 h 386026"/>
                <a:gd name="connsiteX0" fmla="*/ 0 w 908050"/>
                <a:gd name="connsiteY0" fmla="*/ 382587 h 386026"/>
                <a:gd name="connsiteX1" fmla="*/ 98425 w 908050"/>
                <a:gd name="connsiteY1" fmla="*/ 196056 h 386026"/>
                <a:gd name="connsiteX2" fmla="*/ 207963 w 908050"/>
                <a:gd name="connsiteY2" fmla="*/ 135731 h 386026"/>
                <a:gd name="connsiteX3" fmla="*/ 395288 w 908050"/>
                <a:gd name="connsiteY3" fmla="*/ 168275 h 386026"/>
                <a:gd name="connsiteX4" fmla="*/ 514350 w 908050"/>
                <a:gd name="connsiteY4" fmla="*/ 15081 h 386026"/>
                <a:gd name="connsiteX5" fmla="*/ 619125 w 908050"/>
                <a:gd name="connsiteY5" fmla="*/ 77787 h 386026"/>
                <a:gd name="connsiteX6" fmla="*/ 736600 w 908050"/>
                <a:gd name="connsiteY6" fmla="*/ 157162 h 386026"/>
                <a:gd name="connsiteX7" fmla="*/ 908050 w 908050"/>
                <a:gd name="connsiteY7" fmla="*/ 376237 h 386026"/>
                <a:gd name="connsiteX0" fmla="*/ 0 w 908050"/>
                <a:gd name="connsiteY0" fmla="*/ 382587 h 386026"/>
                <a:gd name="connsiteX1" fmla="*/ 98425 w 908050"/>
                <a:gd name="connsiteY1" fmla="*/ 196056 h 386026"/>
                <a:gd name="connsiteX2" fmla="*/ 207963 w 908050"/>
                <a:gd name="connsiteY2" fmla="*/ 135731 h 386026"/>
                <a:gd name="connsiteX3" fmla="*/ 395288 w 908050"/>
                <a:gd name="connsiteY3" fmla="*/ 168275 h 386026"/>
                <a:gd name="connsiteX4" fmla="*/ 514350 w 908050"/>
                <a:gd name="connsiteY4" fmla="*/ 15081 h 386026"/>
                <a:gd name="connsiteX5" fmla="*/ 619125 w 908050"/>
                <a:gd name="connsiteY5" fmla="*/ 77787 h 386026"/>
                <a:gd name="connsiteX6" fmla="*/ 736600 w 908050"/>
                <a:gd name="connsiteY6" fmla="*/ 157162 h 386026"/>
                <a:gd name="connsiteX7" fmla="*/ 908050 w 908050"/>
                <a:gd name="connsiteY7" fmla="*/ 208756 h 386026"/>
                <a:gd name="connsiteX0" fmla="*/ 0 w 908050"/>
                <a:gd name="connsiteY0" fmla="*/ 401901 h 405340"/>
                <a:gd name="connsiteX1" fmla="*/ 98425 w 908050"/>
                <a:gd name="connsiteY1" fmla="*/ 215370 h 405340"/>
                <a:gd name="connsiteX2" fmla="*/ 207963 w 908050"/>
                <a:gd name="connsiteY2" fmla="*/ 155045 h 405340"/>
                <a:gd name="connsiteX3" fmla="*/ 304007 w 908050"/>
                <a:gd name="connsiteY3" fmla="*/ 20108 h 405340"/>
                <a:gd name="connsiteX4" fmla="*/ 514350 w 908050"/>
                <a:gd name="connsiteY4" fmla="*/ 34395 h 405340"/>
                <a:gd name="connsiteX5" fmla="*/ 619125 w 908050"/>
                <a:gd name="connsiteY5" fmla="*/ 97101 h 405340"/>
                <a:gd name="connsiteX6" fmla="*/ 736600 w 908050"/>
                <a:gd name="connsiteY6" fmla="*/ 176476 h 405340"/>
                <a:gd name="connsiteX7" fmla="*/ 908050 w 908050"/>
                <a:gd name="connsiteY7" fmla="*/ 228070 h 405340"/>
                <a:gd name="connsiteX0" fmla="*/ 0 w 908050"/>
                <a:gd name="connsiteY0" fmla="*/ 391715 h 395154"/>
                <a:gd name="connsiteX1" fmla="*/ 98425 w 908050"/>
                <a:gd name="connsiteY1" fmla="*/ 205184 h 395154"/>
                <a:gd name="connsiteX2" fmla="*/ 207963 w 908050"/>
                <a:gd name="connsiteY2" fmla="*/ 144859 h 395154"/>
                <a:gd name="connsiteX3" fmla="*/ 304007 w 908050"/>
                <a:gd name="connsiteY3" fmla="*/ 9922 h 395154"/>
                <a:gd name="connsiteX4" fmla="*/ 423069 w 908050"/>
                <a:gd name="connsiteY4" fmla="*/ 85328 h 395154"/>
                <a:gd name="connsiteX5" fmla="*/ 619125 w 908050"/>
                <a:gd name="connsiteY5" fmla="*/ 86915 h 395154"/>
                <a:gd name="connsiteX6" fmla="*/ 736600 w 908050"/>
                <a:gd name="connsiteY6" fmla="*/ 166290 h 395154"/>
                <a:gd name="connsiteX7" fmla="*/ 908050 w 908050"/>
                <a:gd name="connsiteY7" fmla="*/ 217884 h 395154"/>
                <a:gd name="connsiteX0" fmla="*/ 0 w 908050"/>
                <a:gd name="connsiteY0" fmla="*/ 318294 h 321733"/>
                <a:gd name="connsiteX1" fmla="*/ 98425 w 908050"/>
                <a:gd name="connsiteY1" fmla="*/ 131763 h 321733"/>
                <a:gd name="connsiteX2" fmla="*/ 207963 w 908050"/>
                <a:gd name="connsiteY2" fmla="*/ 71438 h 321733"/>
                <a:gd name="connsiteX3" fmla="*/ 304007 w 908050"/>
                <a:gd name="connsiteY3" fmla="*/ 73820 h 321733"/>
                <a:gd name="connsiteX4" fmla="*/ 423069 w 908050"/>
                <a:gd name="connsiteY4" fmla="*/ 11907 h 321733"/>
                <a:gd name="connsiteX5" fmla="*/ 619125 w 908050"/>
                <a:gd name="connsiteY5" fmla="*/ 13494 h 321733"/>
                <a:gd name="connsiteX6" fmla="*/ 736600 w 908050"/>
                <a:gd name="connsiteY6" fmla="*/ 92869 h 321733"/>
                <a:gd name="connsiteX7" fmla="*/ 908050 w 908050"/>
                <a:gd name="connsiteY7" fmla="*/ 144463 h 321733"/>
                <a:gd name="connsiteX0" fmla="*/ 0 w 908050"/>
                <a:gd name="connsiteY0" fmla="*/ 355467 h 358906"/>
                <a:gd name="connsiteX1" fmla="*/ 98425 w 908050"/>
                <a:gd name="connsiteY1" fmla="*/ 168936 h 358906"/>
                <a:gd name="connsiteX2" fmla="*/ 207963 w 908050"/>
                <a:gd name="connsiteY2" fmla="*/ 17330 h 358906"/>
                <a:gd name="connsiteX3" fmla="*/ 304007 w 908050"/>
                <a:gd name="connsiteY3" fmla="*/ 110993 h 358906"/>
                <a:gd name="connsiteX4" fmla="*/ 423069 w 908050"/>
                <a:gd name="connsiteY4" fmla="*/ 49080 h 358906"/>
                <a:gd name="connsiteX5" fmla="*/ 619125 w 908050"/>
                <a:gd name="connsiteY5" fmla="*/ 50667 h 358906"/>
                <a:gd name="connsiteX6" fmla="*/ 736600 w 908050"/>
                <a:gd name="connsiteY6" fmla="*/ 130042 h 358906"/>
                <a:gd name="connsiteX7" fmla="*/ 908050 w 908050"/>
                <a:gd name="connsiteY7" fmla="*/ 181636 h 358906"/>
                <a:gd name="connsiteX0" fmla="*/ 0 w 908050"/>
                <a:gd name="connsiteY0" fmla="*/ 378486 h 381925"/>
                <a:gd name="connsiteX1" fmla="*/ 98425 w 908050"/>
                <a:gd name="connsiteY1" fmla="*/ 191955 h 381925"/>
                <a:gd name="connsiteX2" fmla="*/ 207963 w 908050"/>
                <a:gd name="connsiteY2" fmla="*/ 40349 h 381925"/>
                <a:gd name="connsiteX3" fmla="*/ 304007 w 908050"/>
                <a:gd name="connsiteY3" fmla="*/ 134012 h 381925"/>
                <a:gd name="connsiteX4" fmla="*/ 423069 w 908050"/>
                <a:gd name="connsiteY4" fmla="*/ 72099 h 381925"/>
                <a:gd name="connsiteX5" fmla="*/ 619125 w 908050"/>
                <a:gd name="connsiteY5" fmla="*/ 73686 h 381925"/>
                <a:gd name="connsiteX6" fmla="*/ 736600 w 908050"/>
                <a:gd name="connsiteY6" fmla="*/ 153061 h 381925"/>
                <a:gd name="connsiteX7" fmla="*/ 908050 w 908050"/>
                <a:gd name="connsiteY7" fmla="*/ 204655 h 381925"/>
                <a:gd name="connsiteX0" fmla="*/ 0 w 908050"/>
                <a:gd name="connsiteY0" fmla="*/ 358113 h 361552"/>
                <a:gd name="connsiteX1" fmla="*/ 98425 w 908050"/>
                <a:gd name="connsiteY1" fmla="*/ 171582 h 361552"/>
                <a:gd name="connsiteX2" fmla="*/ 207963 w 908050"/>
                <a:gd name="connsiteY2" fmla="*/ 19976 h 361552"/>
                <a:gd name="connsiteX3" fmla="*/ 423069 w 908050"/>
                <a:gd name="connsiteY3" fmla="*/ 51726 h 361552"/>
                <a:gd name="connsiteX4" fmla="*/ 619125 w 908050"/>
                <a:gd name="connsiteY4" fmla="*/ 53313 h 361552"/>
                <a:gd name="connsiteX5" fmla="*/ 736600 w 908050"/>
                <a:gd name="connsiteY5" fmla="*/ 132688 h 361552"/>
                <a:gd name="connsiteX6" fmla="*/ 908050 w 908050"/>
                <a:gd name="connsiteY6" fmla="*/ 184282 h 361552"/>
                <a:gd name="connsiteX0" fmla="*/ 0 w 908050"/>
                <a:gd name="connsiteY0" fmla="*/ 358113 h 361552"/>
                <a:gd name="connsiteX1" fmla="*/ 98425 w 908050"/>
                <a:gd name="connsiteY1" fmla="*/ 171582 h 361552"/>
                <a:gd name="connsiteX2" fmla="*/ 207963 w 908050"/>
                <a:gd name="connsiteY2" fmla="*/ 19976 h 361552"/>
                <a:gd name="connsiteX3" fmla="*/ 423069 w 908050"/>
                <a:gd name="connsiteY3" fmla="*/ 112845 h 361552"/>
                <a:gd name="connsiteX4" fmla="*/ 619125 w 908050"/>
                <a:gd name="connsiteY4" fmla="*/ 53313 h 361552"/>
                <a:gd name="connsiteX5" fmla="*/ 736600 w 908050"/>
                <a:gd name="connsiteY5" fmla="*/ 132688 h 361552"/>
                <a:gd name="connsiteX6" fmla="*/ 908050 w 908050"/>
                <a:gd name="connsiteY6" fmla="*/ 184282 h 361552"/>
                <a:gd name="connsiteX0" fmla="*/ 0 w 908050"/>
                <a:gd name="connsiteY0" fmla="*/ 358113 h 361552"/>
                <a:gd name="connsiteX1" fmla="*/ 98425 w 908050"/>
                <a:gd name="connsiteY1" fmla="*/ 171582 h 361552"/>
                <a:gd name="connsiteX2" fmla="*/ 207963 w 908050"/>
                <a:gd name="connsiteY2" fmla="*/ 19976 h 361552"/>
                <a:gd name="connsiteX3" fmla="*/ 423069 w 908050"/>
                <a:gd name="connsiteY3" fmla="*/ 173964 h 361552"/>
                <a:gd name="connsiteX4" fmla="*/ 619125 w 908050"/>
                <a:gd name="connsiteY4" fmla="*/ 53313 h 361552"/>
                <a:gd name="connsiteX5" fmla="*/ 736600 w 908050"/>
                <a:gd name="connsiteY5" fmla="*/ 132688 h 361552"/>
                <a:gd name="connsiteX6" fmla="*/ 908050 w 908050"/>
                <a:gd name="connsiteY6" fmla="*/ 184282 h 361552"/>
                <a:gd name="connsiteX0" fmla="*/ 0 w 908050"/>
                <a:gd name="connsiteY0" fmla="*/ 358113 h 361552"/>
                <a:gd name="connsiteX1" fmla="*/ 98425 w 908050"/>
                <a:gd name="connsiteY1" fmla="*/ 171582 h 361552"/>
                <a:gd name="connsiteX2" fmla="*/ 207963 w 908050"/>
                <a:gd name="connsiteY2" fmla="*/ 19976 h 361552"/>
                <a:gd name="connsiteX3" fmla="*/ 423069 w 908050"/>
                <a:gd name="connsiteY3" fmla="*/ 173964 h 361552"/>
                <a:gd name="connsiteX4" fmla="*/ 619125 w 908050"/>
                <a:gd name="connsiteY4" fmla="*/ 53313 h 361552"/>
                <a:gd name="connsiteX5" fmla="*/ 736600 w 908050"/>
                <a:gd name="connsiteY5" fmla="*/ 132688 h 361552"/>
                <a:gd name="connsiteX6" fmla="*/ 908050 w 908050"/>
                <a:gd name="connsiteY6" fmla="*/ 245401 h 361552"/>
                <a:gd name="connsiteX0" fmla="*/ 0 w 908050"/>
                <a:gd name="connsiteY0" fmla="*/ 358113 h 361552"/>
                <a:gd name="connsiteX1" fmla="*/ 98425 w 908050"/>
                <a:gd name="connsiteY1" fmla="*/ 171582 h 361552"/>
                <a:gd name="connsiteX2" fmla="*/ 207963 w 908050"/>
                <a:gd name="connsiteY2" fmla="*/ 19976 h 361552"/>
                <a:gd name="connsiteX3" fmla="*/ 423069 w 908050"/>
                <a:gd name="connsiteY3" fmla="*/ 173964 h 361552"/>
                <a:gd name="connsiteX4" fmla="*/ 619125 w 908050"/>
                <a:gd name="connsiteY4" fmla="*/ 53313 h 361552"/>
                <a:gd name="connsiteX5" fmla="*/ 736600 w 908050"/>
                <a:gd name="connsiteY5" fmla="*/ 132688 h 361552"/>
                <a:gd name="connsiteX6" fmla="*/ 908050 w 908050"/>
                <a:gd name="connsiteY6" fmla="*/ 306520 h 361552"/>
                <a:gd name="connsiteX0" fmla="*/ 0 w 908050"/>
                <a:gd name="connsiteY0" fmla="*/ 358113 h 361552"/>
                <a:gd name="connsiteX1" fmla="*/ 98425 w 908050"/>
                <a:gd name="connsiteY1" fmla="*/ 171582 h 361552"/>
                <a:gd name="connsiteX2" fmla="*/ 207963 w 908050"/>
                <a:gd name="connsiteY2" fmla="*/ 19976 h 361552"/>
                <a:gd name="connsiteX3" fmla="*/ 423069 w 908050"/>
                <a:gd name="connsiteY3" fmla="*/ 173964 h 361552"/>
                <a:gd name="connsiteX4" fmla="*/ 736600 w 908050"/>
                <a:gd name="connsiteY4" fmla="*/ 132688 h 361552"/>
                <a:gd name="connsiteX5" fmla="*/ 908050 w 908050"/>
                <a:gd name="connsiteY5" fmla="*/ 306520 h 361552"/>
                <a:gd name="connsiteX0" fmla="*/ 0 w 908050"/>
                <a:gd name="connsiteY0" fmla="*/ 358113 h 361552"/>
                <a:gd name="connsiteX1" fmla="*/ 98425 w 908050"/>
                <a:gd name="connsiteY1" fmla="*/ 171582 h 361552"/>
                <a:gd name="connsiteX2" fmla="*/ 207963 w 908050"/>
                <a:gd name="connsiteY2" fmla="*/ 19976 h 361552"/>
                <a:gd name="connsiteX3" fmla="*/ 423069 w 908050"/>
                <a:gd name="connsiteY3" fmla="*/ 173964 h 361552"/>
                <a:gd name="connsiteX4" fmla="*/ 764381 w 908050"/>
                <a:gd name="connsiteY4" fmla="*/ 58869 h 361552"/>
                <a:gd name="connsiteX5" fmla="*/ 908050 w 908050"/>
                <a:gd name="connsiteY5" fmla="*/ 306520 h 36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050" h="361552">
                  <a:moveTo>
                    <a:pt x="0" y="358113"/>
                  </a:moveTo>
                  <a:cubicBezTo>
                    <a:pt x="35719" y="361552"/>
                    <a:pt x="63765" y="227938"/>
                    <a:pt x="98425" y="171582"/>
                  </a:cubicBezTo>
                  <a:cubicBezTo>
                    <a:pt x="133085" y="115226"/>
                    <a:pt x="120253" y="42862"/>
                    <a:pt x="207963" y="19976"/>
                  </a:cubicBezTo>
                  <a:cubicBezTo>
                    <a:pt x="262070" y="0"/>
                    <a:pt x="330333" y="167482"/>
                    <a:pt x="423069" y="173964"/>
                  </a:cubicBezTo>
                  <a:cubicBezTo>
                    <a:pt x="515805" y="180446"/>
                    <a:pt x="683551" y="36776"/>
                    <a:pt x="764381" y="58869"/>
                  </a:cubicBezTo>
                  <a:cubicBezTo>
                    <a:pt x="812535" y="101070"/>
                    <a:pt x="872331" y="260880"/>
                    <a:pt x="908050" y="306520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67" name="Picture 16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1" cstate="print"/>
            <a:stretch>
              <a:fillRect/>
            </a:stretch>
          </p:blipFill>
          <p:spPr bwMode="auto">
            <a:xfrm>
              <a:off x="4416528" y="2872851"/>
              <a:ext cx="508323" cy="22307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5" name="Group 165"/>
          <p:cNvGrpSpPr/>
          <p:nvPr/>
        </p:nvGrpSpPr>
        <p:grpSpPr bwMode="auto">
          <a:xfrm>
            <a:off x="5254695" y="3293538"/>
            <a:ext cx="823682" cy="925563"/>
            <a:chOff x="5264279" y="2872851"/>
            <a:chExt cx="823682" cy="925563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5278092" y="3682719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 bwMode="auto">
            <a:xfrm rot="5400000" flipH="1" flipV="1">
              <a:off x="5075023" y="3479649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 bwMode="auto">
            <a:xfrm>
              <a:off x="5364261" y="3394083"/>
              <a:ext cx="689352" cy="259310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622300 w 908050"/>
                <a:gd name="connsiteY6" fmla="*/ 139964 h 409707"/>
                <a:gd name="connsiteX7" fmla="*/ 736600 w 908050"/>
                <a:gd name="connsiteY7" fmla="*/ 162189 h 409707"/>
                <a:gd name="connsiteX8" fmla="*/ 819150 w 908050"/>
                <a:gd name="connsiteY8" fmla="*/ 346339 h 409707"/>
                <a:gd name="connsiteX9" fmla="*/ 908050 w 908050"/>
                <a:gd name="connsiteY9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4572 h 406665"/>
                <a:gd name="connsiteX1" fmla="*/ 98425 w 908050"/>
                <a:gd name="connsiteY1" fmla="*/ 365522 h 406665"/>
                <a:gd name="connsiteX2" fmla="*/ 207963 w 908050"/>
                <a:gd name="connsiteY2" fmla="*/ 137716 h 406665"/>
                <a:gd name="connsiteX3" fmla="*/ 334169 w 908050"/>
                <a:gd name="connsiteY3" fmla="*/ 261541 h 406665"/>
                <a:gd name="connsiteX4" fmla="*/ 514350 w 908050"/>
                <a:gd name="connsiteY4" fmla="*/ 17066 h 406665"/>
                <a:gd name="connsiteX5" fmla="*/ 736600 w 908050"/>
                <a:gd name="connsiteY5" fmla="*/ 159147 h 406665"/>
                <a:gd name="connsiteX6" fmla="*/ 819150 w 908050"/>
                <a:gd name="connsiteY6" fmla="*/ 343297 h 406665"/>
                <a:gd name="connsiteX7" fmla="*/ 908050 w 908050"/>
                <a:gd name="connsiteY7" fmla="*/ 378222 h 406665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41155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49874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10993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34169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95288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95288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908050 w 908050"/>
                <a:gd name="connsiteY6" fmla="*/ 349117 h 392773"/>
                <a:gd name="connsiteX0" fmla="*/ 0 w 908050"/>
                <a:gd name="connsiteY0" fmla="*/ 355467 h 358906"/>
                <a:gd name="connsiteX1" fmla="*/ 98425 w 908050"/>
                <a:gd name="connsiteY1" fmla="*/ 245136 h 358906"/>
                <a:gd name="connsiteX2" fmla="*/ 207963 w 908050"/>
                <a:gd name="connsiteY2" fmla="*/ 17330 h 358906"/>
                <a:gd name="connsiteX3" fmla="*/ 395288 w 908050"/>
                <a:gd name="connsiteY3" fmla="*/ 202274 h 358906"/>
                <a:gd name="connsiteX4" fmla="*/ 575469 w 908050"/>
                <a:gd name="connsiteY4" fmla="*/ 125280 h 358906"/>
                <a:gd name="connsiteX5" fmla="*/ 736600 w 908050"/>
                <a:gd name="connsiteY5" fmla="*/ 130042 h 358906"/>
                <a:gd name="connsiteX6" fmla="*/ 908050 w 908050"/>
                <a:gd name="connsiteY6" fmla="*/ 349117 h 358906"/>
                <a:gd name="connsiteX0" fmla="*/ 0 w 908050"/>
                <a:gd name="connsiteY0" fmla="*/ 355467 h 358906"/>
                <a:gd name="connsiteX1" fmla="*/ 98425 w 908050"/>
                <a:gd name="connsiteY1" fmla="*/ 245136 h 358906"/>
                <a:gd name="connsiteX2" fmla="*/ 207963 w 908050"/>
                <a:gd name="connsiteY2" fmla="*/ 17330 h 358906"/>
                <a:gd name="connsiteX3" fmla="*/ 456407 w 908050"/>
                <a:gd name="connsiteY3" fmla="*/ 202274 h 358906"/>
                <a:gd name="connsiteX4" fmla="*/ 575469 w 908050"/>
                <a:gd name="connsiteY4" fmla="*/ 125280 h 358906"/>
                <a:gd name="connsiteX5" fmla="*/ 736600 w 908050"/>
                <a:gd name="connsiteY5" fmla="*/ 130042 h 358906"/>
                <a:gd name="connsiteX6" fmla="*/ 908050 w 908050"/>
                <a:gd name="connsiteY6" fmla="*/ 349117 h 358906"/>
                <a:gd name="connsiteX0" fmla="*/ 0 w 908050"/>
                <a:gd name="connsiteY0" fmla="*/ 355467 h 358906"/>
                <a:gd name="connsiteX1" fmla="*/ 98425 w 908050"/>
                <a:gd name="connsiteY1" fmla="*/ 245136 h 358906"/>
                <a:gd name="connsiteX2" fmla="*/ 207963 w 908050"/>
                <a:gd name="connsiteY2" fmla="*/ 17330 h 358906"/>
                <a:gd name="connsiteX3" fmla="*/ 456407 w 908050"/>
                <a:gd name="connsiteY3" fmla="*/ 202274 h 358906"/>
                <a:gd name="connsiteX4" fmla="*/ 736600 w 908050"/>
                <a:gd name="connsiteY4" fmla="*/ 130042 h 358906"/>
                <a:gd name="connsiteX5" fmla="*/ 908050 w 908050"/>
                <a:gd name="connsiteY5" fmla="*/ 349117 h 358906"/>
                <a:gd name="connsiteX0" fmla="*/ 0 w 908050"/>
                <a:gd name="connsiteY0" fmla="*/ 355467 h 358906"/>
                <a:gd name="connsiteX1" fmla="*/ 98425 w 908050"/>
                <a:gd name="connsiteY1" fmla="*/ 245136 h 358906"/>
                <a:gd name="connsiteX2" fmla="*/ 269082 w 908050"/>
                <a:gd name="connsiteY2" fmla="*/ 17330 h 358906"/>
                <a:gd name="connsiteX3" fmla="*/ 456407 w 908050"/>
                <a:gd name="connsiteY3" fmla="*/ 202274 h 358906"/>
                <a:gd name="connsiteX4" fmla="*/ 736600 w 908050"/>
                <a:gd name="connsiteY4" fmla="*/ 130042 h 358906"/>
                <a:gd name="connsiteX5" fmla="*/ 908050 w 908050"/>
                <a:gd name="connsiteY5" fmla="*/ 349117 h 358906"/>
                <a:gd name="connsiteX0" fmla="*/ 0 w 908050"/>
                <a:gd name="connsiteY0" fmla="*/ 338137 h 341576"/>
                <a:gd name="connsiteX1" fmla="*/ 98425 w 908050"/>
                <a:gd name="connsiteY1" fmla="*/ 227806 h 341576"/>
                <a:gd name="connsiteX2" fmla="*/ 269082 w 908050"/>
                <a:gd name="connsiteY2" fmla="*/ 0 h 341576"/>
                <a:gd name="connsiteX3" fmla="*/ 456407 w 908050"/>
                <a:gd name="connsiteY3" fmla="*/ 184944 h 341576"/>
                <a:gd name="connsiteX4" fmla="*/ 736600 w 908050"/>
                <a:gd name="connsiteY4" fmla="*/ 112712 h 341576"/>
                <a:gd name="connsiteX5" fmla="*/ 908050 w 908050"/>
                <a:gd name="connsiteY5" fmla="*/ 331787 h 34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050" h="341576">
                  <a:moveTo>
                    <a:pt x="0" y="338137"/>
                  </a:moveTo>
                  <a:cubicBezTo>
                    <a:pt x="35719" y="341576"/>
                    <a:pt x="53578" y="284162"/>
                    <a:pt x="98425" y="227806"/>
                  </a:cubicBezTo>
                  <a:cubicBezTo>
                    <a:pt x="143272" y="171450"/>
                    <a:pt x="181372" y="22886"/>
                    <a:pt x="269082" y="0"/>
                  </a:cubicBezTo>
                  <a:cubicBezTo>
                    <a:pt x="399654" y="13626"/>
                    <a:pt x="378487" y="166159"/>
                    <a:pt x="456407" y="184944"/>
                  </a:cubicBezTo>
                  <a:cubicBezTo>
                    <a:pt x="534327" y="203729"/>
                    <a:pt x="661326" y="88238"/>
                    <a:pt x="736600" y="112712"/>
                  </a:cubicBezTo>
                  <a:cubicBezTo>
                    <a:pt x="792030" y="150018"/>
                    <a:pt x="872331" y="286147"/>
                    <a:pt x="908050" y="331787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200" u="sng" smtClean="0"/>
            </a:p>
          </p:txBody>
        </p:sp>
        <p:pic>
          <p:nvPicPr>
            <p:cNvPr id="164" name="Picture 163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2" cstate="print"/>
            <a:stretch>
              <a:fillRect/>
            </a:stretch>
          </p:blipFill>
          <p:spPr bwMode="auto">
            <a:xfrm>
              <a:off x="5264279" y="2872851"/>
              <a:ext cx="493025" cy="20836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6" name="Group 162"/>
          <p:cNvGrpSpPr/>
          <p:nvPr/>
        </p:nvGrpSpPr>
        <p:grpSpPr bwMode="auto">
          <a:xfrm>
            <a:off x="6087203" y="3293538"/>
            <a:ext cx="844126" cy="925563"/>
            <a:chOff x="6092269" y="2872851"/>
            <a:chExt cx="844126" cy="925563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6126526" y="3682719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 bwMode="auto">
            <a:xfrm rot="5400000" flipH="1" flipV="1">
              <a:off x="5923456" y="3479649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 bwMode="auto">
            <a:xfrm>
              <a:off x="6212695" y="3324786"/>
              <a:ext cx="689352" cy="338147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622300 w 908050"/>
                <a:gd name="connsiteY6" fmla="*/ 139964 h 409707"/>
                <a:gd name="connsiteX7" fmla="*/ 736600 w 908050"/>
                <a:gd name="connsiteY7" fmla="*/ 162189 h 409707"/>
                <a:gd name="connsiteX8" fmla="*/ 819150 w 908050"/>
                <a:gd name="connsiteY8" fmla="*/ 346339 h 409707"/>
                <a:gd name="connsiteX9" fmla="*/ 908050 w 908050"/>
                <a:gd name="connsiteY9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4572 h 406665"/>
                <a:gd name="connsiteX1" fmla="*/ 98425 w 908050"/>
                <a:gd name="connsiteY1" fmla="*/ 365522 h 406665"/>
                <a:gd name="connsiteX2" fmla="*/ 207963 w 908050"/>
                <a:gd name="connsiteY2" fmla="*/ 137716 h 406665"/>
                <a:gd name="connsiteX3" fmla="*/ 334169 w 908050"/>
                <a:gd name="connsiteY3" fmla="*/ 261541 h 406665"/>
                <a:gd name="connsiteX4" fmla="*/ 514350 w 908050"/>
                <a:gd name="connsiteY4" fmla="*/ 17066 h 406665"/>
                <a:gd name="connsiteX5" fmla="*/ 736600 w 908050"/>
                <a:gd name="connsiteY5" fmla="*/ 159147 h 406665"/>
                <a:gd name="connsiteX6" fmla="*/ 819150 w 908050"/>
                <a:gd name="connsiteY6" fmla="*/ 343297 h 406665"/>
                <a:gd name="connsiteX7" fmla="*/ 908050 w 908050"/>
                <a:gd name="connsiteY7" fmla="*/ 378222 h 406665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41155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49874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10993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34169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95288 w 908050"/>
                <a:gd name="connsiteY3" fmla="*/ 263393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446748 h 499268"/>
                <a:gd name="connsiteX1" fmla="*/ 98425 w 908050"/>
                <a:gd name="connsiteY1" fmla="*/ 427698 h 499268"/>
                <a:gd name="connsiteX2" fmla="*/ 207963 w 908050"/>
                <a:gd name="connsiteY2" fmla="*/ 17330 h 499268"/>
                <a:gd name="connsiteX3" fmla="*/ 395288 w 908050"/>
                <a:gd name="connsiteY3" fmla="*/ 354674 h 499268"/>
                <a:gd name="connsiteX4" fmla="*/ 575469 w 908050"/>
                <a:gd name="connsiteY4" fmla="*/ 216561 h 499268"/>
                <a:gd name="connsiteX5" fmla="*/ 736600 w 908050"/>
                <a:gd name="connsiteY5" fmla="*/ 221323 h 499268"/>
                <a:gd name="connsiteX6" fmla="*/ 819150 w 908050"/>
                <a:gd name="connsiteY6" fmla="*/ 405473 h 499268"/>
                <a:gd name="connsiteX7" fmla="*/ 908050 w 908050"/>
                <a:gd name="connsiteY7" fmla="*/ 440398 h 49926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395288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736600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22263 h 481938"/>
                <a:gd name="connsiteX4" fmla="*/ 736600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22263 h 481938"/>
                <a:gd name="connsiteX4" fmla="*/ 645319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22263 h 481938"/>
                <a:gd name="connsiteX4" fmla="*/ 782638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22263 h 481938"/>
                <a:gd name="connsiteX4" fmla="*/ 782638 w 908050"/>
                <a:gd name="connsiteY4" fmla="*/ 203993 h 481938"/>
                <a:gd name="connsiteX5" fmla="*/ 908050 w 908050"/>
                <a:gd name="connsiteY5" fmla="*/ 423068 h 481938"/>
                <a:gd name="connsiteX0" fmla="*/ 0 w 908050"/>
                <a:gd name="connsiteY0" fmla="*/ 429418 h 477969"/>
                <a:gd name="connsiteX1" fmla="*/ 98425 w 908050"/>
                <a:gd name="connsiteY1" fmla="*/ 410368 h 477969"/>
                <a:gd name="connsiteX2" fmla="*/ 207963 w 908050"/>
                <a:gd name="connsiteY2" fmla="*/ 0 h 477969"/>
                <a:gd name="connsiteX3" fmla="*/ 456407 w 908050"/>
                <a:gd name="connsiteY3" fmla="*/ 322263 h 477969"/>
                <a:gd name="connsiteX4" fmla="*/ 782638 w 908050"/>
                <a:gd name="connsiteY4" fmla="*/ 203993 h 477969"/>
                <a:gd name="connsiteX5" fmla="*/ 908050 w 908050"/>
                <a:gd name="connsiteY5" fmla="*/ 423068 h 477969"/>
                <a:gd name="connsiteX0" fmla="*/ 0 w 908050"/>
                <a:gd name="connsiteY0" fmla="*/ 429418 h 445425"/>
                <a:gd name="connsiteX1" fmla="*/ 98425 w 908050"/>
                <a:gd name="connsiteY1" fmla="*/ 410368 h 445425"/>
                <a:gd name="connsiteX2" fmla="*/ 207963 w 908050"/>
                <a:gd name="connsiteY2" fmla="*/ 0 h 445425"/>
                <a:gd name="connsiteX3" fmla="*/ 456407 w 908050"/>
                <a:gd name="connsiteY3" fmla="*/ 322263 h 445425"/>
                <a:gd name="connsiteX4" fmla="*/ 782638 w 908050"/>
                <a:gd name="connsiteY4" fmla="*/ 203993 h 445425"/>
                <a:gd name="connsiteX5" fmla="*/ 908050 w 908050"/>
                <a:gd name="connsiteY5" fmla="*/ 423068 h 44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050" h="445425">
                  <a:moveTo>
                    <a:pt x="0" y="429418"/>
                  </a:moveTo>
                  <a:cubicBezTo>
                    <a:pt x="35719" y="432857"/>
                    <a:pt x="68527" y="445425"/>
                    <a:pt x="98425" y="410368"/>
                  </a:cubicBezTo>
                  <a:cubicBezTo>
                    <a:pt x="133086" y="338798"/>
                    <a:pt x="120253" y="22886"/>
                    <a:pt x="207963" y="0"/>
                  </a:cubicBezTo>
                  <a:cubicBezTo>
                    <a:pt x="343298" y="7276"/>
                    <a:pt x="360628" y="288264"/>
                    <a:pt x="456407" y="322263"/>
                  </a:cubicBezTo>
                  <a:cubicBezTo>
                    <a:pt x="552186" y="356262"/>
                    <a:pt x="707364" y="187192"/>
                    <a:pt x="782638" y="203993"/>
                  </a:cubicBezTo>
                  <a:cubicBezTo>
                    <a:pt x="857912" y="220794"/>
                    <a:pt x="881923" y="377428"/>
                    <a:pt x="908050" y="423068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61" name="Picture 160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3" cstate="print"/>
            <a:stretch>
              <a:fillRect/>
            </a:stretch>
          </p:blipFill>
          <p:spPr bwMode="auto">
            <a:xfrm>
              <a:off x="6092269" y="2872851"/>
              <a:ext cx="517251" cy="22699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159"/>
          <p:cNvGrpSpPr/>
          <p:nvPr/>
        </p:nvGrpSpPr>
        <p:grpSpPr bwMode="auto">
          <a:xfrm>
            <a:off x="6931857" y="3293538"/>
            <a:ext cx="847995" cy="925563"/>
            <a:chOff x="6936834" y="2872851"/>
            <a:chExt cx="847995" cy="925563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6974960" y="3682719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 bwMode="auto">
            <a:xfrm rot="5400000" flipH="1" flipV="1">
              <a:off x="6771890" y="3479649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 bwMode="auto">
            <a:xfrm>
              <a:off x="7061129" y="3324787"/>
              <a:ext cx="689352" cy="365867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622300 w 908050"/>
                <a:gd name="connsiteY6" fmla="*/ 139964 h 409707"/>
                <a:gd name="connsiteX7" fmla="*/ 736600 w 908050"/>
                <a:gd name="connsiteY7" fmla="*/ 162189 h 409707"/>
                <a:gd name="connsiteX8" fmla="*/ 819150 w 908050"/>
                <a:gd name="connsiteY8" fmla="*/ 346339 h 409707"/>
                <a:gd name="connsiteX9" fmla="*/ 908050 w 908050"/>
                <a:gd name="connsiteY9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4572 h 406665"/>
                <a:gd name="connsiteX1" fmla="*/ 98425 w 908050"/>
                <a:gd name="connsiteY1" fmla="*/ 365522 h 406665"/>
                <a:gd name="connsiteX2" fmla="*/ 207963 w 908050"/>
                <a:gd name="connsiteY2" fmla="*/ 137716 h 406665"/>
                <a:gd name="connsiteX3" fmla="*/ 334169 w 908050"/>
                <a:gd name="connsiteY3" fmla="*/ 261541 h 406665"/>
                <a:gd name="connsiteX4" fmla="*/ 514350 w 908050"/>
                <a:gd name="connsiteY4" fmla="*/ 17066 h 406665"/>
                <a:gd name="connsiteX5" fmla="*/ 736600 w 908050"/>
                <a:gd name="connsiteY5" fmla="*/ 159147 h 406665"/>
                <a:gd name="connsiteX6" fmla="*/ 819150 w 908050"/>
                <a:gd name="connsiteY6" fmla="*/ 343297 h 406665"/>
                <a:gd name="connsiteX7" fmla="*/ 908050 w 908050"/>
                <a:gd name="connsiteY7" fmla="*/ 378222 h 406665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41155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49874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10993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34169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95288 w 908050"/>
                <a:gd name="connsiteY3" fmla="*/ 263393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446748 h 499268"/>
                <a:gd name="connsiteX1" fmla="*/ 98425 w 908050"/>
                <a:gd name="connsiteY1" fmla="*/ 427698 h 499268"/>
                <a:gd name="connsiteX2" fmla="*/ 207963 w 908050"/>
                <a:gd name="connsiteY2" fmla="*/ 17330 h 499268"/>
                <a:gd name="connsiteX3" fmla="*/ 395288 w 908050"/>
                <a:gd name="connsiteY3" fmla="*/ 354674 h 499268"/>
                <a:gd name="connsiteX4" fmla="*/ 575469 w 908050"/>
                <a:gd name="connsiteY4" fmla="*/ 216561 h 499268"/>
                <a:gd name="connsiteX5" fmla="*/ 736600 w 908050"/>
                <a:gd name="connsiteY5" fmla="*/ 221323 h 499268"/>
                <a:gd name="connsiteX6" fmla="*/ 819150 w 908050"/>
                <a:gd name="connsiteY6" fmla="*/ 405473 h 499268"/>
                <a:gd name="connsiteX7" fmla="*/ 908050 w 908050"/>
                <a:gd name="connsiteY7" fmla="*/ 440398 h 49926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395288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736600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819150 w 908050"/>
                <a:gd name="connsiteY4" fmla="*/ 388143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819150 w 908050"/>
                <a:gd name="connsiteY4" fmla="*/ 388143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357981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357981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357981 h 481938"/>
                <a:gd name="connsiteX5" fmla="*/ 908050 w 908050"/>
                <a:gd name="connsiteY5" fmla="*/ 42306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050" h="481938">
                  <a:moveTo>
                    <a:pt x="0" y="429418"/>
                  </a:moveTo>
                  <a:cubicBezTo>
                    <a:pt x="35719" y="432857"/>
                    <a:pt x="63765" y="481938"/>
                    <a:pt x="98425" y="410368"/>
                  </a:cubicBezTo>
                  <a:cubicBezTo>
                    <a:pt x="133086" y="338798"/>
                    <a:pt x="120253" y="22886"/>
                    <a:pt x="207963" y="0"/>
                  </a:cubicBezTo>
                  <a:cubicBezTo>
                    <a:pt x="343298" y="7276"/>
                    <a:pt x="430875" y="262600"/>
                    <a:pt x="517526" y="322263"/>
                  </a:cubicBezTo>
                  <a:cubicBezTo>
                    <a:pt x="616083" y="362083"/>
                    <a:pt x="609732" y="329406"/>
                    <a:pt x="727869" y="357981"/>
                  </a:cubicBezTo>
                  <a:cubicBezTo>
                    <a:pt x="844550" y="409574"/>
                    <a:pt x="877887" y="423861"/>
                    <a:pt x="908050" y="423068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8" name="Picture 157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4" cstate="print"/>
            <a:stretch>
              <a:fillRect/>
            </a:stretch>
          </p:blipFill>
          <p:spPr bwMode="auto">
            <a:xfrm>
              <a:off x="6936834" y="2872851"/>
              <a:ext cx="508323" cy="22307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2" name="Group 121"/>
          <p:cNvGrpSpPr/>
          <p:nvPr/>
        </p:nvGrpSpPr>
        <p:grpSpPr>
          <a:xfrm>
            <a:off x="990600" y="1868487"/>
            <a:ext cx="6781800" cy="990600"/>
            <a:chOff x="990600" y="1447800"/>
            <a:chExt cx="6781800" cy="990600"/>
          </a:xfrm>
        </p:grpSpPr>
        <p:sp>
          <p:nvSpPr>
            <p:cNvPr id="117" name="Rectangle 116"/>
            <p:cNvSpPr/>
            <p:nvPr/>
          </p:nvSpPr>
          <p:spPr bwMode="auto">
            <a:xfrm>
              <a:off x="990600" y="1447800"/>
              <a:ext cx="1722120" cy="990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3581400" y="1447800"/>
              <a:ext cx="4191000" cy="990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122" name="Slide Number Placeholder 1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7" name="Rounded Rectangle 126"/>
          <p:cNvSpPr/>
          <p:nvPr/>
        </p:nvSpPr>
        <p:spPr>
          <a:xfrm>
            <a:off x="7543800" y="1066800"/>
            <a:ext cx="1447800" cy="3276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Epsilon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8575414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10</a:t>
            </a:r>
          </a:p>
        </p:txBody>
      </p:sp>
      <p:grpSp>
        <p:nvGrpSpPr>
          <p:cNvPr id="154" name="Group 153"/>
          <p:cNvGrpSpPr/>
          <p:nvPr/>
        </p:nvGrpSpPr>
        <p:grpSpPr bwMode="auto">
          <a:xfrm>
            <a:off x="7696200" y="2020179"/>
            <a:ext cx="884231" cy="799221"/>
            <a:chOff x="7315393" y="1905000"/>
            <a:chExt cx="884231" cy="799221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>
              <a:off x="7389755" y="2588526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 bwMode="auto">
            <a:xfrm rot="5400000" flipH="1" flipV="1">
              <a:off x="7186686" y="2385456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 bwMode="auto">
            <a:xfrm>
              <a:off x="7475924" y="2230594"/>
              <a:ext cx="689352" cy="365867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622300 w 908050"/>
                <a:gd name="connsiteY6" fmla="*/ 139964 h 409707"/>
                <a:gd name="connsiteX7" fmla="*/ 736600 w 908050"/>
                <a:gd name="connsiteY7" fmla="*/ 162189 h 409707"/>
                <a:gd name="connsiteX8" fmla="*/ 819150 w 908050"/>
                <a:gd name="connsiteY8" fmla="*/ 346339 h 409707"/>
                <a:gd name="connsiteX9" fmla="*/ 908050 w 908050"/>
                <a:gd name="connsiteY9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4572 h 406665"/>
                <a:gd name="connsiteX1" fmla="*/ 98425 w 908050"/>
                <a:gd name="connsiteY1" fmla="*/ 365522 h 406665"/>
                <a:gd name="connsiteX2" fmla="*/ 207963 w 908050"/>
                <a:gd name="connsiteY2" fmla="*/ 137716 h 406665"/>
                <a:gd name="connsiteX3" fmla="*/ 334169 w 908050"/>
                <a:gd name="connsiteY3" fmla="*/ 261541 h 406665"/>
                <a:gd name="connsiteX4" fmla="*/ 514350 w 908050"/>
                <a:gd name="connsiteY4" fmla="*/ 17066 h 406665"/>
                <a:gd name="connsiteX5" fmla="*/ 736600 w 908050"/>
                <a:gd name="connsiteY5" fmla="*/ 159147 h 406665"/>
                <a:gd name="connsiteX6" fmla="*/ 819150 w 908050"/>
                <a:gd name="connsiteY6" fmla="*/ 343297 h 406665"/>
                <a:gd name="connsiteX7" fmla="*/ 908050 w 908050"/>
                <a:gd name="connsiteY7" fmla="*/ 378222 h 406665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41155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49874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10993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34169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95288 w 908050"/>
                <a:gd name="connsiteY3" fmla="*/ 263393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446748 h 499268"/>
                <a:gd name="connsiteX1" fmla="*/ 98425 w 908050"/>
                <a:gd name="connsiteY1" fmla="*/ 427698 h 499268"/>
                <a:gd name="connsiteX2" fmla="*/ 207963 w 908050"/>
                <a:gd name="connsiteY2" fmla="*/ 17330 h 499268"/>
                <a:gd name="connsiteX3" fmla="*/ 395288 w 908050"/>
                <a:gd name="connsiteY3" fmla="*/ 354674 h 499268"/>
                <a:gd name="connsiteX4" fmla="*/ 575469 w 908050"/>
                <a:gd name="connsiteY4" fmla="*/ 216561 h 499268"/>
                <a:gd name="connsiteX5" fmla="*/ 736600 w 908050"/>
                <a:gd name="connsiteY5" fmla="*/ 221323 h 499268"/>
                <a:gd name="connsiteX6" fmla="*/ 819150 w 908050"/>
                <a:gd name="connsiteY6" fmla="*/ 405473 h 499268"/>
                <a:gd name="connsiteX7" fmla="*/ 908050 w 908050"/>
                <a:gd name="connsiteY7" fmla="*/ 440398 h 49926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395288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736600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819150 w 908050"/>
                <a:gd name="connsiteY4" fmla="*/ 388143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819150 w 908050"/>
                <a:gd name="connsiteY4" fmla="*/ 388143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357981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908050 w 908050"/>
                <a:gd name="connsiteY4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78645 w 908050"/>
                <a:gd name="connsiteY3" fmla="*/ 322263 h 481938"/>
                <a:gd name="connsiteX4" fmla="*/ 908050 w 908050"/>
                <a:gd name="connsiteY4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69082 w 908050"/>
                <a:gd name="connsiteY2" fmla="*/ 0 h 481938"/>
                <a:gd name="connsiteX3" fmla="*/ 578645 w 908050"/>
                <a:gd name="connsiteY3" fmla="*/ 322263 h 481938"/>
                <a:gd name="connsiteX4" fmla="*/ 908050 w 908050"/>
                <a:gd name="connsiteY4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69082 w 908050"/>
                <a:gd name="connsiteY2" fmla="*/ 0 h 481938"/>
                <a:gd name="connsiteX3" fmla="*/ 578645 w 908050"/>
                <a:gd name="connsiteY3" fmla="*/ 322263 h 481938"/>
                <a:gd name="connsiteX4" fmla="*/ 908050 w 908050"/>
                <a:gd name="connsiteY4" fmla="*/ 42306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8050" h="481938">
                  <a:moveTo>
                    <a:pt x="0" y="429418"/>
                  </a:moveTo>
                  <a:cubicBezTo>
                    <a:pt x="35719" y="432857"/>
                    <a:pt x="53578" y="481938"/>
                    <a:pt x="98425" y="410368"/>
                  </a:cubicBezTo>
                  <a:cubicBezTo>
                    <a:pt x="143272" y="338798"/>
                    <a:pt x="165497" y="9392"/>
                    <a:pt x="269082" y="0"/>
                  </a:cubicBezTo>
                  <a:cubicBezTo>
                    <a:pt x="404417" y="7276"/>
                    <a:pt x="472150" y="251752"/>
                    <a:pt x="578645" y="322263"/>
                  </a:cubicBezTo>
                  <a:cubicBezTo>
                    <a:pt x="685140" y="392774"/>
                    <a:pt x="826691" y="402067"/>
                    <a:pt x="908050" y="423068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2" name="Picture 151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315393" y="1905000"/>
              <a:ext cx="564131" cy="13665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59" name="Group 158"/>
          <p:cNvGrpSpPr/>
          <p:nvPr/>
        </p:nvGrpSpPr>
        <p:grpSpPr bwMode="auto">
          <a:xfrm>
            <a:off x="7726771" y="3293538"/>
            <a:ext cx="883829" cy="925563"/>
            <a:chOff x="7740485" y="3293538"/>
            <a:chExt cx="883829" cy="925563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7814445" y="4103406"/>
              <a:ext cx="809869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 bwMode="auto">
            <a:xfrm rot="5400000" flipH="1" flipV="1">
              <a:off x="7611376" y="3900336"/>
              <a:ext cx="636325" cy="1206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 bwMode="auto">
            <a:xfrm>
              <a:off x="7900614" y="3745474"/>
              <a:ext cx="689352" cy="365867"/>
            </a:xfrm>
            <a:custGeom>
              <a:avLst/>
              <a:gdLst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286279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45558"/>
                <a:gd name="connsiteX1" fmla="*/ 98425 w 908050"/>
                <a:gd name="connsiteY1" fmla="*/ 419629 h 445558"/>
                <a:gd name="connsiteX2" fmla="*/ 161925 w 908050"/>
                <a:gd name="connsiteY2" fmla="*/ 283104 h 445558"/>
                <a:gd name="connsiteX3" fmla="*/ 215900 w 908050"/>
                <a:gd name="connsiteY3" fmla="*/ 194998 h 445558"/>
                <a:gd name="connsiteX4" fmla="*/ 273050 w 908050"/>
                <a:gd name="connsiteY4" fmla="*/ 406929 h 445558"/>
                <a:gd name="connsiteX5" fmla="*/ 387350 w 908050"/>
                <a:gd name="connsiteY5" fmla="*/ 194204 h 445558"/>
                <a:gd name="connsiteX6" fmla="*/ 514350 w 908050"/>
                <a:gd name="connsiteY6" fmla="*/ 10054 h 445558"/>
                <a:gd name="connsiteX7" fmla="*/ 619125 w 908050"/>
                <a:gd name="connsiteY7" fmla="*/ 133879 h 445558"/>
                <a:gd name="connsiteX8" fmla="*/ 676275 w 908050"/>
                <a:gd name="connsiteY8" fmla="*/ 108479 h 445558"/>
                <a:gd name="connsiteX9" fmla="*/ 736600 w 908050"/>
                <a:gd name="connsiteY9" fmla="*/ 213254 h 445558"/>
                <a:gd name="connsiteX10" fmla="*/ 819150 w 908050"/>
                <a:gd name="connsiteY10" fmla="*/ 397404 h 445558"/>
                <a:gd name="connsiteX11" fmla="*/ 908050 w 908050"/>
                <a:gd name="connsiteY11" fmla="*/ 432329 h 445558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406929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438679 h 460772"/>
                <a:gd name="connsiteX1" fmla="*/ 98425 w 908050"/>
                <a:gd name="connsiteY1" fmla="*/ 419629 h 460772"/>
                <a:gd name="connsiteX2" fmla="*/ 146844 w 908050"/>
                <a:gd name="connsiteY2" fmla="*/ 191823 h 460772"/>
                <a:gd name="connsiteX3" fmla="*/ 215900 w 908050"/>
                <a:gd name="connsiteY3" fmla="*/ 194998 h 460772"/>
                <a:gd name="connsiteX4" fmla="*/ 273050 w 908050"/>
                <a:gd name="connsiteY4" fmla="*/ 315648 h 460772"/>
                <a:gd name="connsiteX5" fmla="*/ 387350 w 908050"/>
                <a:gd name="connsiteY5" fmla="*/ 194204 h 460772"/>
                <a:gd name="connsiteX6" fmla="*/ 514350 w 908050"/>
                <a:gd name="connsiteY6" fmla="*/ 10054 h 460772"/>
                <a:gd name="connsiteX7" fmla="*/ 619125 w 908050"/>
                <a:gd name="connsiteY7" fmla="*/ 133879 h 460772"/>
                <a:gd name="connsiteX8" fmla="*/ 676275 w 908050"/>
                <a:gd name="connsiteY8" fmla="*/ 108479 h 460772"/>
                <a:gd name="connsiteX9" fmla="*/ 736600 w 908050"/>
                <a:gd name="connsiteY9" fmla="*/ 213254 h 460772"/>
                <a:gd name="connsiteX10" fmla="*/ 819150 w 908050"/>
                <a:gd name="connsiteY10" fmla="*/ 397404 h 460772"/>
                <a:gd name="connsiteX11" fmla="*/ 908050 w 908050"/>
                <a:gd name="connsiteY11" fmla="*/ 432329 h 460772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676275 w 908050"/>
                <a:gd name="connsiteY8" fmla="*/ 47360 h 399653"/>
                <a:gd name="connsiteX9" fmla="*/ 736600 w 908050"/>
                <a:gd name="connsiteY9" fmla="*/ 152135 h 399653"/>
                <a:gd name="connsiteX10" fmla="*/ 819150 w 908050"/>
                <a:gd name="connsiteY10" fmla="*/ 336285 h 399653"/>
                <a:gd name="connsiteX11" fmla="*/ 908050 w 908050"/>
                <a:gd name="connsiteY11" fmla="*/ 371210 h 399653"/>
                <a:gd name="connsiteX0" fmla="*/ 0 w 908050"/>
                <a:gd name="connsiteY0" fmla="*/ 377560 h 399653"/>
                <a:gd name="connsiteX1" fmla="*/ 98425 w 908050"/>
                <a:gd name="connsiteY1" fmla="*/ 358510 h 399653"/>
                <a:gd name="connsiteX2" fmla="*/ 146844 w 908050"/>
                <a:gd name="connsiteY2" fmla="*/ 130704 h 399653"/>
                <a:gd name="connsiteX3" fmla="*/ 215900 w 908050"/>
                <a:gd name="connsiteY3" fmla="*/ 133879 h 399653"/>
                <a:gd name="connsiteX4" fmla="*/ 273050 w 908050"/>
                <a:gd name="connsiteY4" fmla="*/ 254529 h 399653"/>
                <a:gd name="connsiteX5" fmla="*/ 387350 w 908050"/>
                <a:gd name="connsiteY5" fmla="*/ 133085 h 399653"/>
                <a:gd name="connsiteX6" fmla="*/ 514350 w 908050"/>
                <a:gd name="connsiteY6" fmla="*/ 10054 h 399653"/>
                <a:gd name="connsiteX7" fmla="*/ 619125 w 908050"/>
                <a:gd name="connsiteY7" fmla="*/ 72760 h 399653"/>
                <a:gd name="connsiteX8" fmla="*/ 736600 w 908050"/>
                <a:gd name="connsiteY8" fmla="*/ 152135 h 399653"/>
                <a:gd name="connsiteX9" fmla="*/ 819150 w 908050"/>
                <a:gd name="connsiteY9" fmla="*/ 336285 h 399653"/>
                <a:gd name="connsiteX10" fmla="*/ 908050 w 908050"/>
                <a:gd name="connsiteY10" fmla="*/ 371210 h 399653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273050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215900 w 908050"/>
                <a:gd name="connsiteY3" fmla="*/ 154120 h 419894"/>
                <a:gd name="connsiteX4" fmla="*/ 334169 w 908050"/>
                <a:gd name="connsiteY4" fmla="*/ 274770 h 419894"/>
                <a:gd name="connsiteX5" fmla="*/ 514350 w 908050"/>
                <a:gd name="connsiteY5" fmla="*/ 30295 h 419894"/>
                <a:gd name="connsiteX6" fmla="*/ 619125 w 908050"/>
                <a:gd name="connsiteY6" fmla="*/ 93001 h 419894"/>
                <a:gd name="connsiteX7" fmla="*/ 736600 w 908050"/>
                <a:gd name="connsiteY7" fmla="*/ 172376 h 419894"/>
                <a:gd name="connsiteX8" fmla="*/ 819150 w 908050"/>
                <a:gd name="connsiteY8" fmla="*/ 356526 h 419894"/>
                <a:gd name="connsiteX9" fmla="*/ 908050 w 908050"/>
                <a:gd name="connsiteY9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146844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97801 h 419894"/>
                <a:gd name="connsiteX1" fmla="*/ 98425 w 908050"/>
                <a:gd name="connsiteY1" fmla="*/ 378751 h 419894"/>
                <a:gd name="connsiteX2" fmla="*/ 207963 w 908050"/>
                <a:gd name="connsiteY2" fmla="*/ 150945 h 419894"/>
                <a:gd name="connsiteX3" fmla="*/ 334169 w 908050"/>
                <a:gd name="connsiteY3" fmla="*/ 274770 h 419894"/>
                <a:gd name="connsiteX4" fmla="*/ 514350 w 908050"/>
                <a:gd name="connsiteY4" fmla="*/ 30295 h 419894"/>
                <a:gd name="connsiteX5" fmla="*/ 619125 w 908050"/>
                <a:gd name="connsiteY5" fmla="*/ 93001 h 419894"/>
                <a:gd name="connsiteX6" fmla="*/ 736600 w 908050"/>
                <a:gd name="connsiteY6" fmla="*/ 172376 h 419894"/>
                <a:gd name="connsiteX7" fmla="*/ 819150 w 908050"/>
                <a:gd name="connsiteY7" fmla="*/ 356526 h 419894"/>
                <a:gd name="connsiteX8" fmla="*/ 908050 w 908050"/>
                <a:gd name="connsiteY8" fmla="*/ 391451 h 419894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622300 w 908050"/>
                <a:gd name="connsiteY6" fmla="*/ 139964 h 409707"/>
                <a:gd name="connsiteX7" fmla="*/ 736600 w 908050"/>
                <a:gd name="connsiteY7" fmla="*/ 162189 h 409707"/>
                <a:gd name="connsiteX8" fmla="*/ 819150 w 908050"/>
                <a:gd name="connsiteY8" fmla="*/ 346339 h 409707"/>
                <a:gd name="connsiteX9" fmla="*/ 908050 w 908050"/>
                <a:gd name="connsiteY9" fmla="*/ 381264 h 409707"/>
                <a:gd name="connsiteX0" fmla="*/ 0 w 908050"/>
                <a:gd name="connsiteY0" fmla="*/ 387614 h 409707"/>
                <a:gd name="connsiteX1" fmla="*/ 98425 w 908050"/>
                <a:gd name="connsiteY1" fmla="*/ 368564 h 409707"/>
                <a:gd name="connsiteX2" fmla="*/ 207963 w 908050"/>
                <a:gd name="connsiteY2" fmla="*/ 140758 h 409707"/>
                <a:gd name="connsiteX3" fmla="*/ 334169 w 908050"/>
                <a:gd name="connsiteY3" fmla="*/ 264583 h 409707"/>
                <a:gd name="connsiteX4" fmla="*/ 514350 w 908050"/>
                <a:gd name="connsiteY4" fmla="*/ 20108 h 409707"/>
                <a:gd name="connsiteX5" fmla="*/ 619125 w 908050"/>
                <a:gd name="connsiteY5" fmla="*/ 143933 h 409707"/>
                <a:gd name="connsiteX6" fmla="*/ 736600 w 908050"/>
                <a:gd name="connsiteY6" fmla="*/ 162189 h 409707"/>
                <a:gd name="connsiteX7" fmla="*/ 819150 w 908050"/>
                <a:gd name="connsiteY7" fmla="*/ 346339 h 409707"/>
                <a:gd name="connsiteX8" fmla="*/ 908050 w 908050"/>
                <a:gd name="connsiteY8" fmla="*/ 381264 h 409707"/>
                <a:gd name="connsiteX0" fmla="*/ 0 w 908050"/>
                <a:gd name="connsiteY0" fmla="*/ 384572 h 406665"/>
                <a:gd name="connsiteX1" fmla="*/ 98425 w 908050"/>
                <a:gd name="connsiteY1" fmla="*/ 365522 h 406665"/>
                <a:gd name="connsiteX2" fmla="*/ 207963 w 908050"/>
                <a:gd name="connsiteY2" fmla="*/ 137716 h 406665"/>
                <a:gd name="connsiteX3" fmla="*/ 334169 w 908050"/>
                <a:gd name="connsiteY3" fmla="*/ 261541 h 406665"/>
                <a:gd name="connsiteX4" fmla="*/ 514350 w 908050"/>
                <a:gd name="connsiteY4" fmla="*/ 17066 h 406665"/>
                <a:gd name="connsiteX5" fmla="*/ 736600 w 908050"/>
                <a:gd name="connsiteY5" fmla="*/ 159147 h 406665"/>
                <a:gd name="connsiteX6" fmla="*/ 819150 w 908050"/>
                <a:gd name="connsiteY6" fmla="*/ 343297 h 406665"/>
                <a:gd name="connsiteX7" fmla="*/ 908050 w 908050"/>
                <a:gd name="connsiteY7" fmla="*/ 378222 h 406665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41155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49874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264186 h 286279"/>
                <a:gd name="connsiteX1" fmla="*/ 98425 w 908050"/>
                <a:gd name="connsiteY1" fmla="*/ 245136 h 286279"/>
                <a:gd name="connsiteX2" fmla="*/ 207963 w 908050"/>
                <a:gd name="connsiteY2" fmla="*/ 17330 h 286279"/>
                <a:gd name="connsiteX3" fmla="*/ 334169 w 908050"/>
                <a:gd name="connsiteY3" fmla="*/ 110993 h 286279"/>
                <a:gd name="connsiteX4" fmla="*/ 575469 w 908050"/>
                <a:gd name="connsiteY4" fmla="*/ 33999 h 286279"/>
                <a:gd name="connsiteX5" fmla="*/ 736600 w 908050"/>
                <a:gd name="connsiteY5" fmla="*/ 38761 h 286279"/>
                <a:gd name="connsiteX6" fmla="*/ 819150 w 908050"/>
                <a:gd name="connsiteY6" fmla="*/ 222911 h 286279"/>
                <a:gd name="connsiteX7" fmla="*/ 908050 w 908050"/>
                <a:gd name="connsiteY7" fmla="*/ 257836 h 286279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34169 w 908050"/>
                <a:gd name="connsiteY3" fmla="*/ 202274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355467 h 392773"/>
                <a:gd name="connsiteX1" fmla="*/ 98425 w 908050"/>
                <a:gd name="connsiteY1" fmla="*/ 336417 h 392773"/>
                <a:gd name="connsiteX2" fmla="*/ 207963 w 908050"/>
                <a:gd name="connsiteY2" fmla="*/ 17330 h 392773"/>
                <a:gd name="connsiteX3" fmla="*/ 395288 w 908050"/>
                <a:gd name="connsiteY3" fmla="*/ 263393 h 392773"/>
                <a:gd name="connsiteX4" fmla="*/ 575469 w 908050"/>
                <a:gd name="connsiteY4" fmla="*/ 125280 h 392773"/>
                <a:gd name="connsiteX5" fmla="*/ 736600 w 908050"/>
                <a:gd name="connsiteY5" fmla="*/ 130042 h 392773"/>
                <a:gd name="connsiteX6" fmla="*/ 819150 w 908050"/>
                <a:gd name="connsiteY6" fmla="*/ 314192 h 392773"/>
                <a:gd name="connsiteX7" fmla="*/ 908050 w 908050"/>
                <a:gd name="connsiteY7" fmla="*/ 349117 h 392773"/>
                <a:gd name="connsiteX0" fmla="*/ 0 w 908050"/>
                <a:gd name="connsiteY0" fmla="*/ 446748 h 499268"/>
                <a:gd name="connsiteX1" fmla="*/ 98425 w 908050"/>
                <a:gd name="connsiteY1" fmla="*/ 427698 h 499268"/>
                <a:gd name="connsiteX2" fmla="*/ 207963 w 908050"/>
                <a:gd name="connsiteY2" fmla="*/ 17330 h 499268"/>
                <a:gd name="connsiteX3" fmla="*/ 395288 w 908050"/>
                <a:gd name="connsiteY3" fmla="*/ 354674 h 499268"/>
                <a:gd name="connsiteX4" fmla="*/ 575469 w 908050"/>
                <a:gd name="connsiteY4" fmla="*/ 216561 h 499268"/>
                <a:gd name="connsiteX5" fmla="*/ 736600 w 908050"/>
                <a:gd name="connsiteY5" fmla="*/ 221323 h 499268"/>
                <a:gd name="connsiteX6" fmla="*/ 819150 w 908050"/>
                <a:gd name="connsiteY6" fmla="*/ 405473 h 499268"/>
                <a:gd name="connsiteX7" fmla="*/ 908050 w 908050"/>
                <a:gd name="connsiteY7" fmla="*/ 440398 h 49926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395288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575469 w 908050"/>
                <a:gd name="connsiteY4" fmla="*/ 199231 h 481938"/>
                <a:gd name="connsiteX5" fmla="*/ 736600 w 908050"/>
                <a:gd name="connsiteY5" fmla="*/ 203993 h 481938"/>
                <a:gd name="connsiteX6" fmla="*/ 819150 w 908050"/>
                <a:gd name="connsiteY6" fmla="*/ 388143 h 481938"/>
                <a:gd name="connsiteX7" fmla="*/ 908050 w 908050"/>
                <a:gd name="connsiteY7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736600 w 908050"/>
                <a:gd name="connsiteY4" fmla="*/ 203993 h 481938"/>
                <a:gd name="connsiteX5" fmla="*/ 819150 w 908050"/>
                <a:gd name="connsiteY5" fmla="*/ 388143 h 481938"/>
                <a:gd name="connsiteX6" fmla="*/ 908050 w 908050"/>
                <a:gd name="connsiteY6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456407 w 908050"/>
                <a:gd name="connsiteY3" fmla="*/ 337344 h 481938"/>
                <a:gd name="connsiteX4" fmla="*/ 819150 w 908050"/>
                <a:gd name="connsiteY4" fmla="*/ 388143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819150 w 908050"/>
                <a:gd name="connsiteY4" fmla="*/ 388143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296862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727869 w 908050"/>
                <a:gd name="connsiteY4" fmla="*/ 357981 h 481938"/>
                <a:gd name="connsiteX5" fmla="*/ 908050 w 908050"/>
                <a:gd name="connsiteY5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17526 w 908050"/>
                <a:gd name="connsiteY3" fmla="*/ 322263 h 481938"/>
                <a:gd name="connsiteX4" fmla="*/ 908050 w 908050"/>
                <a:gd name="connsiteY4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07963 w 908050"/>
                <a:gd name="connsiteY2" fmla="*/ 0 h 481938"/>
                <a:gd name="connsiteX3" fmla="*/ 578645 w 908050"/>
                <a:gd name="connsiteY3" fmla="*/ 322263 h 481938"/>
                <a:gd name="connsiteX4" fmla="*/ 908050 w 908050"/>
                <a:gd name="connsiteY4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69082 w 908050"/>
                <a:gd name="connsiteY2" fmla="*/ 0 h 481938"/>
                <a:gd name="connsiteX3" fmla="*/ 578645 w 908050"/>
                <a:gd name="connsiteY3" fmla="*/ 322263 h 481938"/>
                <a:gd name="connsiteX4" fmla="*/ 908050 w 908050"/>
                <a:gd name="connsiteY4" fmla="*/ 423068 h 481938"/>
                <a:gd name="connsiteX0" fmla="*/ 0 w 908050"/>
                <a:gd name="connsiteY0" fmla="*/ 429418 h 481938"/>
                <a:gd name="connsiteX1" fmla="*/ 98425 w 908050"/>
                <a:gd name="connsiteY1" fmla="*/ 410368 h 481938"/>
                <a:gd name="connsiteX2" fmla="*/ 269082 w 908050"/>
                <a:gd name="connsiteY2" fmla="*/ 0 h 481938"/>
                <a:gd name="connsiteX3" fmla="*/ 578645 w 908050"/>
                <a:gd name="connsiteY3" fmla="*/ 322263 h 481938"/>
                <a:gd name="connsiteX4" fmla="*/ 908050 w 908050"/>
                <a:gd name="connsiteY4" fmla="*/ 42306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8050" h="481938">
                  <a:moveTo>
                    <a:pt x="0" y="429418"/>
                  </a:moveTo>
                  <a:cubicBezTo>
                    <a:pt x="35719" y="432857"/>
                    <a:pt x="53578" y="481938"/>
                    <a:pt x="98425" y="410368"/>
                  </a:cubicBezTo>
                  <a:cubicBezTo>
                    <a:pt x="143272" y="338798"/>
                    <a:pt x="165497" y="9392"/>
                    <a:pt x="269082" y="0"/>
                  </a:cubicBezTo>
                  <a:cubicBezTo>
                    <a:pt x="404417" y="7276"/>
                    <a:pt x="472150" y="251752"/>
                    <a:pt x="578645" y="322263"/>
                  </a:cubicBezTo>
                  <a:cubicBezTo>
                    <a:pt x="685140" y="392774"/>
                    <a:pt x="826691" y="402067"/>
                    <a:pt x="908050" y="423068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6" name="Picture 155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3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740485" y="3293538"/>
              <a:ext cx="563327" cy="213434"/>
            </a:xfrm>
            <a:prstGeom prst="rect">
              <a:avLst/>
            </a:prstGeom>
            <a:noFill/>
            <a:ln/>
            <a:effectLst/>
          </p:spPr>
        </p:pic>
      </p:grpSp>
      <p:cxnSp>
        <p:nvCxnSpPr>
          <p:cNvPr id="6" name="Straight Connector 5"/>
          <p:cNvCxnSpPr>
            <a:stCxn id="7" idx="6"/>
            <a:endCxn id="16" idx="2"/>
          </p:cNvCxnSpPr>
          <p:nvPr/>
        </p:nvCxnSpPr>
        <p:spPr bwMode="auto">
          <a:xfrm>
            <a:off x="1232221" y="3020496"/>
            <a:ext cx="7343194" cy="120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 bwMode="auto">
          <a:xfrm>
            <a:off x="968435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813655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658875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504096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4349316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5194536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6039756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6884976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7730196" y="2888603"/>
            <a:ext cx="263786" cy="26378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grpSp>
        <p:nvGrpSpPr>
          <p:cNvPr id="79" name="Group 177"/>
          <p:cNvGrpSpPr/>
          <p:nvPr/>
        </p:nvGrpSpPr>
        <p:grpSpPr bwMode="auto">
          <a:xfrm>
            <a:off x="3658353" y="4276949"/>
            <a:ext cx="4974907" cy="676052"/>
            <a:chOff x="3658355" y="3856262"/>
            <a:chExt cx="4974907" cy="694173"/>
          </a:xfrm>
        </p:grpSpPr>
        <p:pic>
          <p:nvPicPr>
            <p:cNvPr id="176" name="Picture 175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7" cstate="print"/>
            <a:stretch>
              <a:fillRect/>
            </a:stretch>
          </p:blipFill>
          <p:spPr bwMode="auto">
            <a:xfrm>
              <a:off x="6003073" y="4087652"/>
              <a:ext cx="277272" cy="21627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6" name="Left-Right Arrow 85"/>
            <p:cNvSpPr/>
            <p:nvPr/>
          </p:nvSpPr>
          <p:spPr bwMode="auto">
            <a:xfrm>
              <a:off x="3658355" y="3856262"/>
              <a:ext cx="4974907" cy="694173"/>
            </a:xfrm>
            <a:prstGeom prst="leftRightArrow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2294684"/>
      </p:ext>
    </p:extLst>
  </p:cSld>
  <p:clrMapOvr>
    <a:masterClrMapping/>
  </p:clrMapOvr>
  <p:transition xmlns:p14="http://schemas.microsoft.com/office/powerpoint/2010/main" advTm="5362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8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8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build="p"/>
      <p:bldP spid="66" grpId="0"/>
      <p:bldP spid="1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Parallel and Distributed 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392363"/>
          </a:xfrm>
        </p:spPr>
        <p:txBody>
          <a:bodyPr>
            <a:normAutofit/>
          </a:bodyPr>
          <a:lstStyle/>
          <a:p>
            <a:r>
              <a:rPr lang="en-US" dirty="0" smtClean="0"/>
              <a:t>New Opportunities</a:t>
            </a:r>
          </a:p>
          <a:p>
            <a:pPr lvl="1"/>
            <a:r>
              <a:rPr lang="en-US" dirty="0" smtClean="0"/>
              <a:t>Increased processing and storage</a:t>
            </a:r>
          </a:p>
          <a:p>
            <a:r>
              <a:rPr lang="en-US" dirty="0" smtClean="0"/>
              <a:t>New Challenges </a:t>
            </a:r>
          </a:p>
          <a:p>
            <a:pPr lvl="1"/>
            <a:r>
              <a:rPr lang="en-US" dirty="0" smtClean="0"/>
              <a:t>Parallel algorithm design and implementation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1504950"/>
            <a:ext cx="8915400" cy="2374047"/>
            <a:chOff x="152400" y="1504950"/>
            <a:chExt cx="8915400" cy="2374047"/>
          </a:xfrm>
        </p:grpSpPr>
        <p:grpSp>
          <p:nvGrpSpPr>
            <p:cNvPr id="20" name="Group 19"/>
            <p:cNvGrpSpPr/>
            <p:nvPr/>
          </p:nvGrpSpPr>
          <p:grpSpPr>
            <a:xfrm>
              <a:off x="152400" y="1984400"/>
              <a:ext cx="1447800" cy="1525265"/>
              <a:chOff x="152400" y="1984400"/>
              <a:chExt cx="1447800" cy="1525265"/>
            </a:xfrm>
          </p:grpSpPr>
          <p:pic>
            <p:nvPicPr>
              <p:cNvPr id="5" name="Picture 2" descr="http://www.nvidia.com/docs/IO/56076/GeForce_GTX_280_3qtr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2400" y="1984400"/>
                <a:ext cx="1447800" cy="987400"/>
              </a:xfrm>
              <a:prstGeom prst="rect">
                <a:avLst/>
              </a:prstGeom>
              <a:noFill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80394" y="3048000"/>
                <a:ext cx="854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</a:rPr>
                  <a:t>GPUs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752600" y="2114549"/>
              <a:ext cx="1399550" cy="1395116"/>
              <a:chOff x="1752600" y="2114549"/>
              <a:chExt cx="1399550" cy="1395116"/>
            </a:xfrm>
          </p:grpSpPr>
          <p:pic>
            <p:nvPicPr>
              <p:cNvPr id="6" name="Picture 4" descr="http://benchmarkreviews.com/images/reviews/processor/Intel_Core_i7/Intel_Nehalem_Die_Callout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63485" y="2114549"/>
                <a:ext cx="1360715" cy="857251"/>
              </a:xfrm>
              <a:prstGeom prst="rect">
                <a:avLst/>
              </a:prstGeom>
              <a:noFill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752600" y="3048000"/>
                <a:ext cx="13995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chemeClr val="tx2"/>
                    </a:solidFill>
                  </a:rPr>
                  <a:t>Multicore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429000" y="1504950"/>
              <a:ext cx="1249085" cy="2004715"/>
              <a:chOff x="3429000" y="1504950"/>
              <a:chExt cx="1249085" cy="2004715"/>
            </a:xfrm>
          </p:grpSpPr>
          <p:pic>
            <p:nvPicPr>
              <p:cNvPr id="7" name="Picture 6" descr="http://tampabaytechs.net/images/server_rack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29000" y="1504950"/>
                <a:ext cx="1249045" cy="1466850"/>
              </a:xfrm>
              <a:prstGeom prst="rect">
                <a:avLst/>
              </a:prstGeom>
              <a:noFill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05200" y="3048000"/>
                <a:ext cx="11728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</a:rPr>
                  <a:t>Clusters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876800" y="1854200"/>
              <a:ext cx="2343334" cy="2024797"/>
              <a:chOff x="4876800" y="1854200"/>
              <a:chExt cx="2343334" cy="2024797"/>
            </a:xfrm>
          </p:grpSpPr>
          <p:pic>
            <p:nvPicPr>
              <p:cNvPr id="8" name="Picture 8" descr="http://www.hardwaresphere.com/wp-content/uploads/2009/12/intel-48-cores-single-chip-cloud-computer-blue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105400" y="1854200"/>
                <a:ext cx="1676400" cy="1117600"/>
              </a:xfrm>
              <a:prstGeom prst="rect">
                <a:avLst/>
              </a:prstGeom>
              <a:noFill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876800" y="3048000"/>
                <a:ext cx="234333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2"/>
                    </a:solidFill>
                  </a:rPr>
                  <a:t>Single Chip </a:t>
                </a:r>
              </a:p>
              <a:p>
                <a:pPr algn="ctr"/>
                <a:r>
                  <a:rPr lang="en-US" sz="2400" dirty="0" smtClean="0">
                    <a:solidFill>
                      <a:schemeClr val="tx2"/>
                    </a:solidFill>
                  </a:rPr>
                  <a:t>Cloud Computers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934200" y="2104136"/>
              <a:ext cx="2133600" cy="1405529"/>
              <a:chOff x="6934200" y="2104136"/>
              <a:chExt cx="2133600" cy="1405529"/>
            </a:xfrm>
          </p:grpSpPr>
          <p:pic>
            <p:nvPicPr>
              <p:cNvPr id="9" name="Picture 14" descr="http://files.wizardstower.co.uk/wordpress/wp-content/uploads/2008/11/amazon_aws_logo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934200" y="2104136"/>
                <a:ext cx="2133600" cy="867664"/>
              </a:xfrm>
              <a:prstGeom prst="rect">
                <a:avLst/>
              </a:prstGeom>
              <a:noFill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585961" y="3048000"/>
                <a:ext cx="10246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</a:rPr>
                  <a:t>Clouds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2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xmlns:p14="http://schemas.microsoft.com/office/powerpoint/2010/main" spd="slow" advTm="172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57200" y="2110268"/>
            <a:ext cx="8229600" cy="288847"/>
            <a:chOff x="304800" y="3581400"/>
            <a:chExt cx="8839200" cy="310243"/>
          </a:xfrm>
        </p:grpSpPr>
        <p:cxnSp>
          <p:nvCxnSpPr>
            <p:cNvPr id="5" name="Straight Connector 4"/>
            <p:cNvCxnSpPr>
              <a:stCxn id="6" idx="6"/>
              <a:endCxn id="20" idx="2"/>
            </p:cNvCxnSpPr>
            <p:nvPr/>
          </p:nvCxnSpPr>
          <p:spPr bwMode="auto">
            <a:xfrm>
              <a:off x="615043" y="3736522"/>
              <a:ext cx="8218714" cy="1588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 bwMode="auto">
            <a:xfrm>
              <a:off x="304800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913795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522791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131786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740782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349777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958773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567768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176764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785757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6397777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006773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7615768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8224764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8833757" y="3581400"/>
              <a:ext cx="310243" cy="31024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70" name="Oval 69"/>
          <p:cNvSpPr/>
          <p:nvPr/>
        </p:nvSpPr>
        <p:spPr bwMode="auto">
          <a:xfrm>
            <a:off x="1595438" y="2109788"/>
            <a:ext cx="288847" cy="28884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4419600" y="2109788"/>
            <a:ext cx="288847" cy="28884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7262813" y="2109788"/>
            <a:ext cx="288847" cy="28884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Optimal Parallel Scheduling</a:t>
            </a:r>
            <a:endParaRPr lang="en-US" sz="4000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381000" y="1828800"/>
            <a:ext cx="2720866" cy="8382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037536" y="1828800"/>
            <a:ext cx="2743200" cy="8382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157700" y="1828800"/>
            <a:ext cx="2813351" cy="8382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404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828800" y="2513012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57200" y="2513012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57200" y="1981200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1828800" y="1981200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457200" y="13716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Processor 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276600" y="13716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Processor 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96000" y="13716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Processor 3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4648200" y="2514600"/>
            <a:ext cx="12954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3200400" y="2514600"/>
            <a:ext cx="12954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3276600" y="1981200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4648200" y="1981200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467600" y="2513012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6096000" y="2514600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096000" y="1981200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7467600" y="1981200"/>
            <a:ext cx="12192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arrow" w="med" len="med"/>
            <a:tailEnd type="none"/>
          </a:ln>
          <a:effectLst/>
        </p:spPr>
      </p:cxnSp>
      <p:grpSp>
        <p:nvGrpSpPr>
          <p:cNvPr id="4" name="Group 57"/>
          <p:cNvGrpSpPr/>
          <p:nvPr/>
        </p:nvGrpSpPr>
        <p:grpSpPr>
          <a:xfrm>
            <a:off x="1752600" y="2057400"/>
            <a:ext cx="609600" cy="304800"/>
            <a:chOff x="762000" y="2971800"/>
            <a:chExt cx="838200" cy="381000"/>
          </a:xfrm>
        </p:grpSpPr>
        <p:sp>
          <p:nvSpPr>
            <p:cNvPr id="59" name="Rectangle 58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0" name="Isosceles Triangle 59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39" name="Group 60"/>
          <p:cNvGrpSpPr/>
          <p:nvPr/>
        </p:nvGrpSpPr>
        <p:grpSpPr>
          <a:xfrm>
            <a:off x="3733800" y="2057400"/>
            <a:ext cx="609600" cy="304800"/>
            <a:chOff x="762000" y="2971800"/>
            <a:chExt cx="838200" cy="381000"/>
          </a:xfrm>
        </p:grpSpPr>
        <p:sp>
          <p:nvSpPr>
            <p:cNvPr id="62" name="Rectangle 61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3" name="Isosceles Triangle 62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40" name="Group 63"/>
          <p:cNvGrpSpPr/>
          <p:nvPr/>
        </p:nvGrpSpPr>
        <p:grpSpPr>
          <a:xfrm>
            <a:off x="4800600" y="2057400"/>
            <a:ext cx="609600" cy="304800"/>
            <a:chOff x="762000" y="2971800"/>
            <a:chExt cx="838200" cy="381000"/>
          </a:xfrm>
        </p:grpSpPr>
        <p:sp>
          <p:nvSpPr>
            <p:cNvPr id="65" name="Rectangle 64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6" name="Isosceles Triangle 65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41" name="Group 66"/>
          <p:cNvGrpSpPr/>
          <p:nvPr/>
        </p:nvGrpSpPr>
        <p:grpSpPr>
          <a:xfrm>
            <a:off x="6858000" y="2057400"/>
            <a:ext cx="609600" cy="304800"/>
            <a:chOff x="762000" y="2971800"/>
            <a:chExt cx="838200" cy="381000"/>
          </a:xfrm>
        </p:grpSpPr>
        <p:sp>
          <p:nvSpPr>
            <p:cNvPr id="68" name="Rectangle 67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9" name="Isosceles Triangle 68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42" name="Group 72"/>
          <p:cNvGrpSpPr/>
          <p:nvPr/>
        </p:nvGrpSpPr>
        <p:grpSpPr>
          <a:xfrm>
            <a:off x="1752600" y="2057400"/>
            <a:ext cx="609600" cy="304800"/>
            <a:chOff x="762000" y="2971800"/>
            <a:chExt cx="838200" cy="381000"/>
          </a:xfrm>
        </p:grpSpPr>
        <p:sp>
          <p:nvSpPr>
            <p:cNvPr id="74" name="Rectangle 73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5" name="Isosceles Triangle 74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43" name="Group 75"/>
          <p:cNvGrpSpPr/>
          <p:nvPr/>
        </p:nvGrpSpPr>
        <p:grpSpPr>
          <a:xfrm>
            <a:off x="3733800" y="2057400"/>
            <a:ext cx="609600" cy="304800"/>
            <a:chOff x="762000" y="2971800"/>
            <a:chExt cx="838200" cy="381000"/>
          </a:xfrm>
        </p:grpSpPr>
        <p:sp>
          <p:nvSpPr>
            <p:cNvPr id="77" name="Rectangle 76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9" name="Isosceles Triangle 78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44" name="Group 80"/>
          <p:cNvGrpSpPr/>
          <p:nvPr/>
        </p:nvGrpSpPr>
        <p:grpSpPr>
          <a:xfrm>
            <a:off x="4800600" y="2057400"/>
            <a:ext cx="609600" cy="304800"/>
            <a:chOff x="762000" y="2971800"/>
            <a:chExt cx="838200" cy="381000"/>
          </a:xfrm>
        </p:grpSpPr>
        <p:sp>
          <p:nvSpPr>
            <p:cNvPr id="82" name="Rectangle 81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3" name="Isosceles Triangle 82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45" name="Group 83"/>
          <p:cNvGrpSpPr/>
          <p:nvPr/>
        </p:nvGrpSpPr>
        <p:grpSpPr>
          <a:xfrm>
            <a:off x="6858000" y="2057400"/>
            <a:ext cx="609600" cy="304800"/>
            <a:chOff x="762000" y="2971800"/>
            <a:chExt cx="838200" cy="381000"/>
          </a:xfrm>
        </p:grpSpPr>
        <p:sp>
          <p:nvSpPr>
            <p:cNvPr id="85" name="Rectangle 84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6" name="Isosceles Triangle 85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90" name="Rounded Rectangle 89"/>
          <p:cNvSpPr/>
          <p:nvPr/>
        </p:nvSpPr>
        <p:spPr bwMode="auto">
          <a:xfrm>
            <a:off x="457200" y="3036859"/>
            <a:ext cx="8153400" cy="3673475"/>
          </a:xfrm>
          <a:prstGeom prst="roundRect">
            <a:avLst>
              <a:gd name="adj" fmla="val 7887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Theorem: </a:t>
            </a:r>
            <a:b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</a:b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Using 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cs typeface="Times" pitchFamily="18" charset="0"/>
              </a:rPr>
              <a:t>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 processors this algorithm achieves a </a:t>
            </a:r>
            <a:r>
              <a:rPr lang="el-GR" sz="2800" dirty="0" smtClean="0">
                <a:latin typeface="Times" pitchFamily="18" charset="0"/>
                <a:cs typeface="Times" pitchFamily="18" charset="0"/>
              </a:rPr>
              <a:t>τ</a:t>
            </a:r>
            <a:r>
              <a:rPr lang="el-GR" sz="2800" baseline="-25000" dirty="0" smtClean="0">
                <a:latin typeface="Times" pitchFamily="18" charset="0"/>
                <a:cs typeface="Times" pitchFamily="18" charset="0"/>
              </a:rPr>
              <a:t>ε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 approximation in time: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chemeClr val="tx1"/>
              </a:solidFill>
              <a:latin typeface="Tahoma" pitchFamily="-6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chemeClr val="tx1"/>
              </a:solidFill>
              <a:latin typeface="Tahoma" pitchFamily="-6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chemeClr val="tx1"/>
              </a:solidFill>
              <a:latin typeface="Tahoma" pitchFamily="-6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/>
                </a:solidFill>
                <a:latin typeface="Tahoma" pitchFamily="-64" charset="0"/>
              </a:rPr>
              <a:t>a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nd is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optimal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 for chain graphical models.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pic>
        <p:nvPicPr>
          <p:cNvPr id="92" name="Picture 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16571" y="4711480"/>
            <a:ext cx="2376453" cy="1143002"/>
          </a:xfrm>
          <a:prstGeom prst="rect">
            <a:avLst/>
          </a:prstGeom>
          <a:noFill/>
          <a:ln/>
          <a:effectLst/>
        </p:spPr>
      </p:pic>
      <p:sp>
        <p:nvSpPr>
          <p:cNvPr id="93" name="Rounded Rectangular Callout 92"/>
          <p:cNvSpPr/>
          <p:nvPr/>
        </p:nvSpPr>
        <p:spPr bwMode="auto">
          <a:xfrm>
            <a:off x="1044466" y="4842491"/>
            <a:ext cx="2057400" cy="1066800"/>
          </a:xfrm>
          <a:prstGeom prst="wedgeRoundRectCallout">
            <a:avLst>
              <a:gd name="adj1" fmla="val 102612"/>
              <a:gd name="adj2" fmla="val 384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-64" charset="0"/>
              </a:rPr>
              <a:t>Parallel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Component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-64" charset="0"/>
            </a:endParaRPr>
          </a:p>
        </p:txBody>
      </p:sp>
      <p:sp>
        <p:nvSpPr>
          <p:cNvPr id="94" name="Rounded Rectangular Callout 93"/>
          <p:cNvSpPr/>
          <p:nvPr/>
        </p:nvSpPr>
        <p:spPr bwMode="auto">
          <a:xfrm>
            <a:off x="6064392" y="4842491"/>
            <a:ext cx="2057400" cy="1066800"/>
          </a:xfrm>
          <a:prstGeom prst="wedgeRoundRectCallout">
            <a:avLst>
              <a:gd name="adj1" fmla="val -77286"/>
              <a:gd name="adj2" fmla="val -119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-64" charset="0"/>
              </a:rPr>
              <a:t>Sequential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Component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-64" charset="0"/>
            </a:endParaRP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772155"/>
      </p:ext>
    </p:extLst>
  </p:cSld>
  <p:clrMapOvr>
    <a:masterClrMapping/>
  </p:clrMapOvr>
  <p:transition xmlns:p14="http://schemas.microsoft.com/office/powerpoint/2010/main" advTm="602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202 -0.03959 0.08403 -0.07894 0.12084 -0.08334 C 0.15764 -0.08774 0.18924 -0.05695 0.22084 -0.02593 " pathEditMode="relative" ptsTypes="aaA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C -0.0342 0.02662 -0.0684 0.05301 -0.09826 0.05602 C -0.12812 0.05926 -0.15365 0.0382 -0.17917 0.01713 " pathEditMode="relative" rAng="0" ptsTypes="aaA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30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C 0.04202 -0.03959 0.08403 -0.07894 0.12084 -0.08334 C 0.15764 -0.08774 0.18924 -0.05695 0.22084 -0.02593 " pathEditMode="relative" ptsTypes="aaA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3" presetClass="exit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-0.0342 0.02662 -0.06841 0.05301 -0.09827 0.05602 C -0.12813 0.05926 -0.15365 0.0382 -0.17917 0.01713 " pathEditMode="relative" rAng="0" ptsTypes="aaA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30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202 -0.03959 0.08403 -0.07894 0.12084 -0.08334 C 0.15764 -0.08774 0.18924 -0.05695 0.22084 -0.02593 " pathEditMode="relative" ptsTypes="aaA">
                                      <p:cBhvr>
                                        <p:cTn id="1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C -0.0342 0.02662 -0.0684 0.05301 -0.09826 0.05602 C -0.12812 0.05926 -0.15365 0.0382 -0.17917 0.01713 " pathEditMode="relative" rAng="0" ptsTypes="aaA">
                                      <p:cBhvr>
                                        <p:cTn id="1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3000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2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C 0.04202 -0.03959 0.08403 -0.07894 0.12084 -0.08334 C 0.15764 -0.08774 0.18924 -0.05695 0.22084 -0.02593 " pathEditMode="relative" ptsTypes="aaA">
                                      <p:cBhvr>
                                        <p:cTn id="2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-0.0342 0.02662 -0.06841 0.05301 -0.09827 0.05602 C -0.12813 0.05926 -0.15365 0.0382 -0.17917 0.01713 " pathEditMode="relative" rAng="0" ptsTypes="aaA">
                                      <p:cBhvr>
                                        <p:cTn id="2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3000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2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21" grpId="0" animBg="1"/>
      <p:bldP spid="22" grpId="0" animBg="1"/>
      <p:bldP spid="23" grpId="0" animBg="1"/>
      <p:bldP spid="28" grpId="0"/>
      <p:bldP spid="29" grpId="0"/>
      <p:bldP spid="30" grpId="0"/>
      <p:bldP spid="90" grpId="0" build="p" bldLvl="2" animBg="1"/>
      <p:bldP spid="93" grpId="0" animBg="1"/>
      <p:bldP spid="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/>
          <p:cNvSpPr/>
          <p:nvPr/>
        </p:nvSpPr>
        <p:spPr bwMode="auto">
          <a:xfrm>
            <a:off x="4953000" y="3561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70" name="Straight Connector 69"/>
          <p:cNvCxnSpPr>
            <a:stCxn id="55" idx="6"/>
          </p:cNvCxnSpPr>
          <p:nvPr/>
        </p:nvCxnSpPr>
        <p:spPr bwMode="auto">
          <a:xfrm>
            <a:off x="5334000" y="37519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Oval 124"/>
          <p:cNvSpPr/>
          <p:nvPr/>
        </p:nvSpPr>
        <p:spPr bwMode="auto">
          <a:xfrm>
            <a:off x="4953000" y="4704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34" name="Straight Connector 133"/>
          <p:cNvCxnSpPr/>
          <p:nvPr/>
        </p:nvCxnSpPr>
        <p:spPr bwMode="auto">
          <a:xfrm rot="10800000">
            <a:off x="5334000" y="48949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55" idx="4"/>
          </p:cNvCxnSpPr>
          <p:nvPr/>
        </p:nvCxnSpPr>
        <p:spPr bwMode="auto">
          <a:xfrm rot="5400000">
            <a:off x="4762500" y="43234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Oval 158"/>
          <p:cNvSpPr/>
          <p:nvPr/>
        </p:nvSpPr>
        <p:spPr bwMode="auto">
          <a:xfrm>
            <a:off x="4953000" y="5847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61" name="Straight Connector 160"/>
          <p:cNvCxnSpPr>
            <a:stCxn id="159" idx="6"/>
          </p:cNvCxnSpPr>
          <p:nvPr/>
        </p:nvCxnSpPr>
        <p:spPr bwMode="auto">
          <a:xfrm>
            <a:off x="5334000" y="60379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endCxn id="159" idx="0"/>
          </p:cNvCxnSpPr>
          <p:nvPr/>
        </p:nvCxnSpPr>
        <p:spPr bwMode="auto">
          <a:xfrm rot="5400000">
            <a:off x="4762500" y="54664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4" name="Rectangle 233"/>
          <p:cNvSpPr/>
          <p:nvPr/>
        </p:nvSpPr>
        <p:spPr bwMode="auto">
          <a:xfrm>
            <a:off x="4876800" y="3409072"/>
            <a:ext cx="4191000" cy="2895600"/>
          </a:xfrm>
          <a:prstGeom prst="rect">
            <a:avLst/>
          </a:prstGeom>
          <a:solidFill>
            <a:schemeClr val="bg1">
              <a:alpha val="69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Splash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2286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Generalize the optimal chain algorithm: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arbitrary cyclic graphs:</a:t>
            </a:r>
          </a:p>
        </p:txBody>
      </p:sp>
      <p:grpSp>
        <p:nvGrpSpPr>
          <p:cNvPr id="4" name="Group 46"/>
          <p:cNvGrpSpPr/>
          <p:nvPr/>
        </p:nvGrpSpPr>
        <p:grpSpPr>
          <a:xfrm>
            <a:off x="2904291" y="1828799"/>
            <a:ext cx="3801309" cy="838200"/>
            <a:chOff x="381000" y="1600200"/>
            <a:chExt cx="3801309" cy="838200"/>
          </a:xfrm>
        </p:grpSpPr>
        <p:cxnSp>
          <p:nvCxnSpPr>
            <p:cNvPr id="10" name="Straight Connector 9"/>
            <p:cNvCxnSpPr>
              <a:stCxn id="11" idx="6"/>
            </p:cNvCxnSpPr>
            <p:nvPr/>
          </p:nvCxnSpPr>
          <p:spPr bwMode="auto">
            <a:xfrm>
              <a:off x="746047" y="2026092"/>
              <a:ext cx="3113128" cy="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 bwMode="auto">
            <a:xfrm>
              <a:off x="457200" y="1881668"/>
              <a:ext cx="288847" cy="288847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024195" y="1881668"/>
              <a:ext cx="288847" cy="288847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591192" y="1881668"/>
              <a:ext cx="288847" cy="288847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158187" y="1881668"/>
              <a:ext cx="288847" cy="288847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2725183" y="1881668"/>
              <a:ext cx="288847" cy="288847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292179" y="1881668"/>
              <a:ext cx="288847" cy="288847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381000" y="1600200"/>
              <a:ext cx="2720866" cy="838200"/>
            </a:xfrm>
            <a:prstGeom prst="roundRect">
              <a:avLst/>
            </a:prstGeom>
            <a:noFill/>
            <a:ln w="38100" cap="flat" cmpd="sng" algn="ctr">
              <a:solidFill>
                <a:srgbClr val="00B0F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1404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1828800" y="2284412"/>
              <a:ext cx="1210509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457200" y="2284412"/>
              <a:ext cx="12192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457200" y="1752600"/>
              <a:ext cx="12192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1828800" y="1752600"/>
              <a:ext cx="12192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3526039" y="1629731"/>
              <a:ext cx="6046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accent6">
                      <a:lumMod val="75000"/>
                    </a:schemeClr>
                  </a:solidFill>
                  <a:latin typeface="Helvetica" pitchFamily="34" charset="0"/>
                </a:rPr>
                <a:t>~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</a:endParaRPr>
            </a:p>
          </p:txBody>
        </p:sp>
      </p:grpSp>
      <p:sp>
        <p:nvSpPr>
          <p:cNvPr id="114" name="Oval 113"/>
          <p:cNvSpPr/>
          <p:nvPr/>
        </p:nvSpPr>
        <p:spPr bwMode="auto">
          <a:xfrm>
            <a:off x="7315200" y="3561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8458200" y="3561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6096000" y="3561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19" name="Straight Connector 118"/>
          <p:cNvCxnSpPr>
            <a:endCxn id="114" idx="2"/>
          </p:cNvCxnSpPr>
          <p:nvPr/>
        </p:nvCxnSpPr>
        <p:spPr bwMode="auto">
          <a:xfrm>
            <a:off x="6477000" y="3751972"/>
            <a:ext cx="8382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>
            <a:stCxn id="114" idx="6"/>
          </p:cNvCxnSpPr>
          <p:nvPr/>
        </p:nvCxnSpPr>
        <p:spPr bwMode="auto">
          <a:xfrm>
            <a:off x="7696200" y="37519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Oval 128"/>
          <p:cNvSpPr/>
          <p:nvPr/>
        </p:nvSpPr>
        <p:spPr bwMode="auto">
          <a:xfrm>
            <a:off x="8458200" y="4704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6096000" y="4704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31" name="Straight Connector 130"/>
          <p:cNvCxnSpPr>
            <a:stCxn id="130" idx="6"/>
          </p:cNvCxnSpPr>
          <p:nvPr/>
        </p:nvCxnSpPr>
        <p:spPr bwMode="auto">
          <a:xfrm>
            <a:off x="6477000" y="4894972"/>
            <a:ext cx="8382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Oval 131"/>
          <p:cNvSpPr/>
          <p:nvPr/>
        </p:nvSpPr>
        <p:spPr bwMode="auto">
          <a:xfrm>
            <a:off x="7315200" y="4704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33" name="Straight Connector 132"/>
          <p:cNvCxnSpPr/>
          <p:nvPr/>
        </p:nvCxnSpPr>
        <p:spPr bwMode="auto">
          <a:xfrm>
            <a:off x="7696200" y="48949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endCxn id="130" idx="0"/>
          </p:cNvCxnSpPr>
          <p:nvPr/>
        </p:nvCxnSpPr>
        <p:spPr bwMode="auto">
          <a:xfrm rot="5400000">
            <a:off x="5905500" y="43234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>
            <a:stCxn id="114" idx="4"/>
          </p:cNvCxnSpPr>
          <p:nvPr/>
        </p:nvCxnSpPr>
        <p:spPr bwMode="auto">
          <a:xfrm rot="5400000">
            <a:off x="7124700" y="43234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 rot="5400000">
            <a:off x="8267700" y="43234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Oval 138"/>
          <p:cNvSpPr/>
          <p:nvPr/>
        </p:nvSpPr>
        <p:spPr bwMode="auto">
          <a:xfrm>
            <a:off x="7315200" y="5847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1" name="Oval 140"/>
          <p:cNvSpPr/>
          <p:nvPr/>
        </p:nvSpPr>
        <p:spPr bwMode="auto">
          <a:xfrm>
            <a:off x="8458200" y="5847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2" name="Oval 141"/>
          <p:cNvSpPr/>
          <p:nvPr/>
        </p:nvSpPr>
        <p:spPr bwMode="auto">
          <a:xfrm>
            <a:off x="6096000" y="5847472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44" name="Straight Connector 143"/>
          <p:cNvCxnSpPr>
            <a:endCxn id="139" idx="2"/>
          </p:cNvCxnSpPr>
          <p:nvPr/>
        </p:nvCxnSpPr>
        <p:spPr bwMode="auto">
          <a:xfrm>
            <a:off x="6477000" y="6037972"/>
            <a:ext cx="8382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stCxn id="139" idx="6"/>
          </p:cNvCxnSpPr>
          <p:nvPr/>
        </p:nvCxnSpPr>
        <p:spPr bwMode="auto">
          <a:xfrm>
            <a:off x="7696200" y="60379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130" idx="4"/>
          </p:cNvCxnSpPr>
          <p:nvPr/>
        </p:nvCxnSpPr>
        <p:spPr bwMode="auto">
          <a:xfrm rot="5400000">
            <a:off x="5905500" y="54664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>
            <a:endCxn id="139" idx="0"/>
          </p:cNvCxnSpPr>
          <p:nvPr/>
        </p:nvCxnSpPr>
        <p:spPr bwMode="auto">
          <a:xfrm rot="5400000">
            <a:off x="7124700" y="54664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 rot="5400000">
            <a:off x="8267700" y="5466472"/>
            <a:ext cx="7620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202"/>
          <p:cNvGrpSpPr/>
          <p:nvPr/>
        </p:nvGrpSpPr>
        <p:grpSpPr>
          <a:xfrm>
            <a:off x="6629400" y="3559884"/>
            <a:ext cx="2209800" cy="2668588"/>
            <a:chOff x="3048000" y="3503612"/>
            <a:chExt cx="2209800" cy="2668588"/>
          </a:xfrm>
        </p:grpSpPr>
        <p:cxnSp>
          <p:nvCxnSpPr>
            <p:cNvPr id="204" name="Straight Arrow Connector 203"/>
            <p:cNvCxnSpPr/>
            <p:nvPr/>
          </p:nvCxnSpPr>
          <p:spPr bwMode="auto">
            <a:xfrm>
              <a:off x="3048000" y="3884612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6" name="Straight Arrow Connector 205"/>
            <p:cNvCxnSpPr/>
            <p:nvPr/>
          </p:nvCxnSpPr>
          <p:spPr bwMode="auto">
            <a:xfrm>
              <a:off x="4114800" y="3503612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07" name="Straight Arrow Connector 206"/>
            <p:cNvCxnSpPr/>
            <p:nvPr/>
          </p:nvCxnSpPr>
          <p:spPr bwMode="auto">
            <a:xfrm>
              <a:off x="3048000" y="5027612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3" name="Straight Arrow Connector 212"/>
            <p:cNvCxnSpPr/>
            <p:nvPr/>
          </p:nvCxnSpPr>
          <p:spPr bwMode="auto">
            <a:xfrm>
              <a:off x="3048000" y="6170612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4" name="Straight Arrow Connector 213"/>
            <p:cNvCxnSpPr/>
            <p:nvPr/>
          </p:nvCxnSpPr>
          <p:spPr bwMode="auto">
            <a:xfrm>
              <a:off x="4267200" y="4570412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16" name="Straight Arrow Connector 215"/>
            <p:cNvCxnSpPr/>
            <p:nvPr/>
          </p:nvCxnSpPr>
          <p:spPr bwMode="auto">
            <a:xfrm rot="5400000" flipH="1" flipV="1">
              <a:off x="3771105" y="4228306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17" name="Straight Arrow Connector 216"/>
            <p:cNvCxnSpPr/>
            <p:nvPr/>
          </p:nvCxnSpPr>
          <p:spPr bwMode="auto">
            <a:xfrm rot="5400000" flipH="1" flipV="1">
              <a:off x="3771106" y="5447506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22" name="Straight Arrow Connector 221"/>
            <p:cNvCxnSpPr/>
            <p:nvPr/>
          </p:nvCxnSpPr>
          <p:spPr bwMode="auto">
            <a:xfrm rot="5400000" flipH="1" flipV="1">
              <a:off x="4914106" y="5447506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6" name="Group 222"/>
          <p:cNvGrpSpPr/>
          <p:nvPr/>
        </p:nvGrpSpPr>
        <p:grpSpPr>
          <a:xfrm>
            <a:off x="6629400" y="3561472"/>
            <a:ext cx="1905000" cy="2287588"/>
            <a:chOff x="3048000" y="3505200"/>
            <a:chExt cx="1905000" cy="2287588"/>
          </a:xfrm>
        </p:grpSpPr>
        <p:cxnSp>
          <p:nvCxnSpPr>
            <p:cNvPr id="225" name="Straight Arrow Connector 224"/>
            <p:cNvCxnSpPr/>
            <p:nvPr/>
          </p:nvCxnSpPr>
          <p:spPr bwMode="auto">
            <a:xfrm>
              <a:off x="4114800" y="3886200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6" name="Straight Arrow Connector 225"/>
            <p:cNvCxnSpPr/>
            <p:nvPr/>
          </p:nvCxnSpPr>
          <p:spPr bwMode="auto">
            <a:xfrm>
              <a:off x="3048000" y="3505200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28" name="Straight Arrow Connector 227"/>
            <p:cNvCxnSpPr/>
            <p:nvPr/>
          </p:nvCxnSpPr>
          <p:spPr bwMode="auto">
            <a:xfrm>
              <a:off x="4267200" y="5103812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9" name="Straight Arrow Connector 228"/>
            <p:cNvCxnSpPr/>
            <p:nvPr/>
          </p:nvCxnSpPr>
          <p:spPr bwMode="auto">
            <a:xfrm>
              <a:off x="3048000" y="5791200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35" name="Straight Arrow Connector 234"/>
            <p:cNvCxnSpPr/>
            <p:nvPr/>
          </p:nvCxnSpPr>
          <p:spPr bwMode="auto">
            <a:xfrm>
              <a:off x="3048000" y="4648200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36" name="Straight Arrow Connector 235"/>
            <p:cNvCxnSpPr/>
            <p:nvPr/>
          </p:nvCxnSpPr>
          <p:spPr bwMode="auto">
            <a:xfrm rot="5400000" flipH="1" flipV="1">
              <a:off x="3391694" y="5447506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37" name="Straight Arrow Connector 236"/>
            <p:cNvCxnSpPr/>
            <p:nvPr/>
          </p:nvCxnSpPr>
          <p:spPr bwMode="auto">
            <a:xfrm rot="5400000" flipH="1" flipV="1">
              <a:off x="3391694" y="4228306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38" name="Straight Arrow Connector 237"/>
            <p:cNvCxnSpPr/>
            <p:nvPr/>
          </p:nvCxnSpPr>
          <p:spPr bwMode="auto">
            <a:xfrm rot="5400000" flipH="1" flipV="1">
              <a:off x="4534694" y="5447506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7" name="Group 312"/>
          <p:cNvGrpSpPr/>
          <p:nvPr/>
        </p:nvGrpSpPr>
        <p:grpSpPr>
          <a:xfrm>
            <a:off x="7315200" y="5085472"/>
            <a:ext cx="381000" cy="1143000"/>
            <a:chOff x="7315200" y="5085472"/>
            <a:chExt cx="381000" cy="1143000"/>
          </a:xfrm>
        </p:grpSpPr>
        <p:cxnSp>
          <p:nvCxnSpPr>
            <p:cNvPr id="282" name="Straight Connector 281"/>
            <p:cNvCxnSpPr>
              <a:endCxn id="281" idx="0"/>
            </p:cNvCxnSpPr>
            <p:nvPr/>
          </p:nvCxnSpPr>
          <p:spPr bwMode="auto">
            <a:xfrm rot="5400000">
              <a:off x="7124700" y="5466472"/>
              <a:ext cx="762000" cy="0"/>
            </a:xfrm>
            <a:prstGeom prst="lin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81" name="Oval 280"/>
            <p:cNvSpPr/>
            <p:nvPr/>
          </p:nvSpPr>
          <p:spPr bwMode="auto">
            <a:xfrm>
              <a:off x="7315200" y="5847472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</p:grpSp>
      <p:grpSp>
        <p:nvGrpSpPr>
          <p:cNvPr id="8" name="Group 308"/>
          <p:cNvGrpSpPr/>
          <p:nvPr/>
        </p:nvGrpSpPr>
        <p:grpSpPr>
          <a:xfrm>
            <a:off x="6096000" y="4704472"/>
            <a:ext cx="1219200" cy="381000"/>
            <a:chOff x="6096000" y="4704472"/>
            <a:chExt cx="1219200" cy="381000"/>
          </a:xfrm>
        </p:grpSpPr>
        <p:cxnSp>
          <p:nvCxnSpPr>
            <p:cNvPr id="285" name="Straight Connector 284"/>
            <p:cNvCxnSpPr>
              <a:endCxn id="284" idx="6"/>
            </p:cNvCxnSpPr>
            <p:nvPr/>
          </p:nvCxnSpPr>
          <p:spPr bwMode="auto">
            <a:xfrm rot="10800000">
              <a:off x="6477000" y="4894972"/>
              <a:ext cx="838200" cy="0"/>
            </a:xfrm>
            <a:prstGeom prst="lin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84" name="Oval 283"/>
            <p:cNvSpPr/>
            <p:nvPr/>
          </p:nvSpPr>
          <p:spPr bwMode="auto">
            <a:xfrm>
              <a:off x="6096000" y="4704472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</p:grpSp>
      <p:grpSp>
        <p:nvGrpSpPr>
          <p:cNvPr id="9" name="Group 306"/>
          <p:cNvGrpSpPr/>
          <p:nvPr/>
        </p:nvGrpSpPr>
        <p:grpSpPr>
          <a:xfrm>
            <a:off x="7696200" y="3561472"/>
            <a:ext cx="1143000" cy="381000"/>
            <a:chOff x="7696200" y="3561472"/>
            <a:chExt cx="1143000" cy="381000"/>
          </a:xfrm>
        </p:grpSpPr>
        <p:cxnSp>
          <p:nvCxnSpPr>
            <p:cNvPr id="288" name="Straight Connector 287"/>
            <p:cNvCxnSpPr>
              <a:stCxn id="274" idx="6"/>
            </p:cNvCxnSpPr>
            <p:nvPr/>
          </p:nvCxnSpPr>
          <p:spPr bwMode="auto">
            <a:xfrm>
              <a:off x="7696200" y="3751972"/>
              <a:ext cx="762000" cy="0"/>
            </a:xfrm>
            <a:prstGeom prst="lin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87" name="Oval 286"/>
            <p:cNvSpPr/>
            <p:nvPr/>
          </p:nvSpPr>
          <p:spPr bwMode="auto">
            <a:xfrm>
              <a:off x="8458200" y="3561472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7" name="Group 307"/>
          <p:cNvGrpSpPr/>
          <p:nvPr/>
        </p:nvGrpSpPr>
        <p:grpSpPr>
          <a:xfrm>
            <a:off x="6096000" y="3561472"/>
            <a:ext cx="1219200" cy="381000"/>
            <a:chOff x="6096000" y="3561472"/>
            <a:chExt cx="1219200" cy="381000"/>
          </a:xfrm>
        </p:grpSpPr>
        <p:cxnSp>
          <p:nvCxnSpPr>
            <p:cNvPr id="290" name="Straight Connector 289"/>
            <p:cNvCxnSpPr>
              <a:stCxn id="274" idx="2"/>
            </p:cNvCxnSpPr>
            <p:nvPr/>
          </p:nvCxnSpPr>
          <p:spPr bwMode="auto">
            <a:xfrm rot="10800000">
              <a:off x="6477000" y="3751972"/>
              <a:ext cx="838200" cy="0"/>
            </a:xfrm>
            <a:prstGeom prst="lin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91" name="Oval 290"/>
            <p:cNvSpPr/>
            <p:nvPr/>
          </p:nvSpPr>
          <p:spPr bwMode="auto">
            <a:xfrm>
              <a:off x="6096000" y="3561472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8" name="Group 310"/>
          <p:cNvGrpSpPr/>
          <p:nvPr/>
        </p:nvGrpSpPr>
        <p:grpSpPr>
          <a:xfrm>
            <a:off x="8458200" y="5085472"/>
            <a:ext cx="381000" cy="1143000"/>
            <a:chOff x="8458200" y="5085472"/>
            <a:chExt cx="381000" cy="1143000"/>
          </a:xfrm>
        </p:grpSpPr>
        <p:cxnSp>
          <p:nvCxnSpPr>
            <p:cNvPr id="294" name="Straight Connector 293"/>
            <p:cNvCxnSpPr>
              <a:endCxn id="278" idx="4"/>
            </p:cNvCxnSpPr>
            <p:nvPr/>
          </p:nvCxnSpPr>
          <p:spPr bwMode="auto">
            <a:xfrm rot="5400000" flipH="1" flipV="1">
              <a:off x="8267700" y="5466472"/>
              <a:ext cx="762000" cy="0"/>
            </a:xfrm>
            <a:prstGeom prst="lin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93" name="Oval 292"/>
            <p:cNvSpPr/>
            <p:nvPr/>
          </p:nvSpPr>
          <p:spPr bwMode="auto">
            <a:xfrm>
              <a:off x="8458200" y="5847472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9" name="Group 311"/>
          <p:cNvGrpSpPr/>
          <p:nvPr/>
        </p:nvGrpSpPr>
        <p:grpSpPr>
          <a:xfrm>
            <a:off x="6096000" y="5847472"/>
            <a:ext cx="1219200" cy="381000"/>
            <a:chOff x="6096000" y="5847472"/>
            <a:chExt cx="1219200" cy="381000"/>
          </a:xfrm>
        </p:grpSpPr>
        <p:cxnSp>
          <p:nvCxnSpPr>
            <p:cNvPr id="297" name="Straight Connector 296"/>
            <p:cNvCxnSpPr>
              <a:stCxn id="281" idx="2"/>
            </p:cNvCxnSpPr>
            <p:nvPr/>
          </p:nvCxnSpPr>
          <p:spPr bwMode="auto">
            <a:xfrm rot="10800000">
              <a:off x="6477000" y="6037972"/>
              <a:ext cx="838200" cy="0"/>
            </a:xfrm>
            <a:prstGeom prst="lin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96" name="Oval 295"/>
            <p:cNvSpPr/>
            <p:nvPr/>
          </p:nvSpPr>
          <p:spPr bwMode="auto">
            <a:xfrm>
              <a:off x="6096000" y="5847472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0" name="Group 305"/>
          <p:cNvGrpSpPr/>
          <p:nvPr/>
        </p:nvGrpSpPr>
        <p:grpSpPr>
          <a:xfrm>
            <a:off x="7315200" y="3561472"/>
            <a:ext cx="381000" cy="1143000"/>
            <a:chOff x="7315200" y="3561472"/>
            <a:chExt cx="381000" cy="1143000"/>
          </a:xfrm>
        </p:grpSpPr>
        <p:cxnSp>
          <p:nvCxnSpPr>
            <p:cNvPr id="275" name="Straight Connector 274"/>
            <p:cNvCxnSpPr>
              <a:endCxn id="274" idx="4"/>
            </p:cNvCxnSpPr>
            <p:nvPr/>
          </p:nvCxnSpPr>
          <p:spPr bwMode="auto">
            <a:xfrm rot="5400000" flipH="1" flipV="1">
              <a:off x="7124700" y="4323472"/>
              <a:ext cx="762000" cy="0"/>
            </a:xfrm>
            <a:prstGeom prst="lin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4" name="Oval 273"/>
            <p:cNvSpPr/>
            <p:nvPr/>
          </p:nvSpPr>
          <p:spPr bwMode="auto">
            <a:xfrm>
              <a:off x="7315200" y="3561472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</p:grpSp>
      <p:grpSp>
        <p:nvGrpSpPr>
          <p:cNvPr id="21" name="Group 309"/>
          <p:cNvGrpSpPr/>
          <p:nvPr/>
        </p:nvGrpSpPr>
        <p:grpSpPr>
          <a:xfrm>
            <a:off x="7696200" y="4704472"/>
            <a:ext cx="1143000" cy="381000"/>
            <a:chOff x="7696200" y="4704472"/>
            <a:chExt cx="1143000" cy="381000"/>
          </a:xfrm>
        </p:grpSpPr>
        <p:cxnSp>
          <p:nvCxnSpPr>
            <p:cNvPr id="279" name="Straight Connector 278"/>
            <p:cNvCxnSpPr>
              <a:endCxn id="278" idx="2"/>
            </p:cNvCxnSpPr>
            <p:nvPr/>
          </p:nvCxnSpPr>
          <p:spPr bwMode="auto">
            <a:xfrm>
              <a:off x="7696200" y="4894972"/>
              <a:ext cx="762000" cy="0"/>
            </a:xfrm>
            <a:prstGeom prst="lin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8" name="Oval 277"/>
            <p:cNvSpPr/>
            <p:nvPr/>
          </p:nvSpPr>
          <p:spPr bwMode="auto">
            <a:xfrm>
              <a:off x="8458200" y="4704472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215900" sx="132000" sy="132000" algn="ctr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</p:grpSp>
      <p:sp>
        <p:nvSpPr>
          <p:cNvPr id="272" name="Oval 271"/>
          <p:cNvSpPr/>
          <p:nvPr/>
        </p:nvSpPr>
        <p:spPr bwMode="auto">
          <a:xfrm>
            <a:off x="7315200" y="4704472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215900" sx="132000" sy="132000" algn="ctr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152400" y="3723144"/>
            <a:ext cx="4648200" cy="309315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342900" indent="-342900" algn="just">
              <a:spcBef>
                <a:spcPts val="1200"/>
              </a:spcBef>
              <a:buAutoNum type="arabicParenR"/>
            </a:pPr>
            <a:r>
              <a:rPr lang="en-US" sz="2400" dirty="0" smtClean="0">
                <a:solidFill>
                  <a:srgbClr val="FF0000"/>
                </a:solidFill>
                <a:latin typeface="Helvetica" pitchFamily="34" charset="0"/>
              </a:rPr>
              <a:t>Grow a BFS Spanning tree with fixed size</a:t>
            </a:r>
          </a:p>
          <a:p>
            <a:pPr marL="342900" indent="-342900" algn="just">
              <a:spcBef>
                <a:spcPts val="1200"/>
              </a:spcBef>
              <a:buAutoNum type="arabicParenR"/>
            </a:pPr>
            <a:r>
              <a:rPr lang="en-US" sz="2400" dirty="0" smtClean="0">
                <a:solidFill>
                  <a:srgbClr val="002060"/>
                </a:solidFill>
                <a:latin typeface="Helvetica" pitchFamily="34" charset="0"/>
              </a:rPr>
              <a:t>Forward Pass computing all messages at each vertex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Helvetica" pitchFamily="34" charset="0"/>
              </a:rPr>
              <a:t>Backward Pass computing all messages at each vertex</a:t>
            </a:r>
          </a:p>
          <a:p>
            <a:pPr marL="342900" indent="-342900" algn="just">
              <a:spcBef>
                <a:spcPts val="1200"/>
              </a:spcBef>
              <a:buAutoNum type="arabicParenR"/>
            </a:pPr>
            <a:endParaRPr lang="en-US" sz="2400" dirty="0" smtClean="0">
              <a:latin typeface="Helvetica" pitchFamily="34" charset="0"/>
            </a:endParaRPr>
          </a:p>
        </p:txBody>
      </p:sp>
      <p:sp>
        <p:nvSpPr>
          <p:cNvPr id="317" name="Oval 316"/>
          <p:cNvSpPr/>
          <p:nvPr/>
        </p:nvSpPr>
        <p:spPr bwMode="auto">
          <a:xfrm>
            <a:off x="4114800" y="2133599"/>
            <a:ext cx="288847" cy="28884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9716839"/>
      </p:ext>
    </p:extLst>
  </p:cSld>
  <p:clrMapOvr>
    <a:masterClrMapping/>
  </p:clrMapOvr>
  <p:transition xmlns:p14="http://schemas.microsoft.com/office/powerpoint/2010/main" advTm="3128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272" grpId="0" animBg="1"/>
      <p:bldP spid="31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43"/>
          <p:cNvGrpSpPr/>
          <p:nvPr/>
        </p:nvGrpSpPr>
        <p:grpSpPr>
          <a:xfrm>
            <a:off x="152400" y="1143000"/>
            <a:ext cx="8839200" cy="3429000"/>
            <a:chOff x="152400" y="2286000"/>
            <a:chExt cx="8839200" cy="3429000"/>
          </a:xfrm>
        </p:grpSpPr>
        <p:grpSp>
          <p:nvGrpSpPr>
            <p:cNvPr id="224" name="Group 337"/>
            <p:cNvGrpSpPr/>
            <p:nvPr/>
          </p:nvGrpSpPr>
          <p:grpSpPr>
            <a:xfrm>
              <a:off x="3200400" y="2286000"/>
              <a:ext cx="2743200" cy="3429000"/>
              <a:chOff x="152400" y="2286000"/>
              <a:chExt cx="2743200" cy="3429000"/>
            </a:xfrm>
          </p:grpSpPr>
          <p:sp>
            <p:nvSpPr>
              <p:cNvPr id="339" name="Rounded Rectangle 338"/>
              <p:cNvSpPr/>
              <p:nvPr/>
            </p:nvSpPr>
            <p:spPr bwMode="auto">
              <a:xfrm>
                <a:off x="152400" y="2286000"/>
                <a:ext cx="2743200" cy="3429000"/>
              </a:xfrm>
              <a:prstGeom prst="roundRect">
                <a:avLst>
                  <a:gd name="adj" fmla="val 846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Local State</a:t>
                </a: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>
                <a:off x="355600" y="2421467"/>
                <a:ext cx="1083733" cy="54186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CPU 2</a:t>
                </a:r>
              </a:p>
            </p:txBody>
          </p:sp>
        </p:grpSp>
        <p:grpSp>
          <p:nvGrpSpPr>
            <p:cNvPr id="226" name="Group 340"/>
            <p:cNvGrpSpPr/>
            <p:nvPr/>
          </p:nvGrpSpPr>
          <p:grpSpPr>
            <a:xfrm>
              <a:off x="6248400" y="2286000"/>
              <a:ext cx="2743200" cy="3429000"/>
              <a:chOff x="152400" y="2286000"/>
              <a:chExt cx="2743200" cy="3429000"/>
            </a:xfrm>
          </p:grpSpPr>
          <p:sp>
            <p:nvSpPr>
              <p:cNvPr id="342" name="Rounded Rectangle 341"/>
              <p:cNvSpPr/>
              <p:nvPr/>
            </p:nvSpPr>
            <p:spPr bwMode="auto">
              <a:xfrm>
                <a:off x="152400" y="2286000"/>
                <a:ext cx="2743200" cy="3429000"/>
              </a:xfrm>
              <a:prstGeom prst="roundRect">
                <a:avLst>
                  <a:gd name="adj" fmla="val 846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Local State</a:t>
                </a:r>
              </a:p>
            </p:txBody>
          </p:sp>
          <p:sp>
            <p:nvSpPr>
              <p:cNvPr id="343" name="Rectangle 342"/>
              <p:cNvSpPr/>
              <p:nvPr/>
            </p:nvSpPr>
            <p:spPr bwMode="auto">
              <a:xfrm>
                <a:off x="355600" y="2421467"/>
                <a:ext cx="1083733" cy="54186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CPU 3</a:t>
                </a:r>
              </a:p>
            </p:txBody>
          </p:sp>
        </p:grpSp>
        <p:grpSp>
          <p:nvGrpSpPr>
            <p:cNvPr id="227" name="Group 336"/>
            <p:cNvGrpSpPr/>
            <p:nvPr/>
          </p:nvGrpSpPr>
          <p:grpSpPr>
            <a:xfrm>
              <a:off x="152400" y="2286000"/>
              <a:ext cx="2743200" cy="3429000"/>
              <a:chOff x="152400" y="2286000"/>
              <a:chExt cx="2743200" cy="3429000"/>
            </a:xfrm>
          </p:grpSpPr>
          <p:sp>
            <p:nvSpPr>
              <p:cNvPr id="273" name="Rounded Rectangle 272"/>
              <p:cNvSpPr/>
              <p:nvPr/>
            </p:nvSpPr>
            <p:spPr bwMode="auto">
              <a:xfrm>
                <a:off x="152400" y="2286000"/>
                <a:ext cx="2743200" cy="3429000"/>
              </a:xfrm>
              <a:prstGeom prst="roundRect">
                <a:avLst>
                  <a:gd name="adj" fmla="val 846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Local State</a:t>
                </a:r>
              </a:p>
            </p:txBody>
          </p:sp>
          <p:sp>
            <p:nvSpPr>
              <p:cNvPr id="274" name="Rectangle 273"/>
              <p:cNvSpPr/>
              <p:nvPr/>
            </p:nvSpPr>
            <p:spPr bwMode="auto">
              <a:xfrm>
                <a:off x="355600" y="2421467"/>
                <a:ext cx="1083733" cy="54186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CPU 1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Running Parallel Splashes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305800" cy="182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Partition the graph</a:t>
            </a:r>
          </a:p>
          <a:p>
            <a:pPr lvl="0"/>
            <a:r>
              <a:rPr lang="en-US" dirty="0" smtClean="0"/>
              <a:t>Schedule Splashes locally</a:t>
            </a:r>
          </a:p>
          <a:p>
            <a:pPr lvl="0"/>
            <a:r>
              <a:rPr lang="en-US" dirty="0" smtClean="0"/>
              <a:t>Transmit the messages along the boundary of the partition</a:t>
            </a:r>
          </a:p>
          <a:p>
            <a:pPr>
              <a:buNone/>
            </a:pPr>
            <a:endParaRPr lang="en-US" dirty="0" smtClean="0"/>
          </a:p>
        </p:txBody>
      </p:sp>
      <p:grpSp>
        <p:nvGrpSpPr>
          <p:cNvPr id="228" name="Group 217"/>
          <p:cNvGrpSpPr/>
          <p:nvPr/>
        </p:nvGrpSpPr>
        <p:grpSpPr>
          <a:xfrm>
            <a:off x="762000" y="947057"/>
            <a:ext cx="3048000" cy="4158343"/>
            <a:chOff x="838200" y="2090057"/>
            <a:chExt cx="3048000" cy="4158343"/>
          </a:xfrm>
        </p:grpSpPr>
        <p:sp>
          <p:nvSpPr>
            <p:cNvPr id="5" name="Oval 4"/>
            <p:cNvSpPr/>
            <p:nvPr/>
          </p:nvSpPr>
          <p:spPr bwMode="auto">
            <a:xfrm>
              <a:off x="1653539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448197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838200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0" name="Straight Connector 9"/>
            <p:cNvCxnSpPr>
              <a:endCxn id="5" idx="2"/>
            </p:cNvCxnSpPr>
            <p:nvPr/>
          </p:nvCxnSpPr>
          <p:spPr bwMode="auto">
            <a:xfrm>
              <a:off x="1099457" y="2220686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5" idx="6"/>
            </p:cNvCxnSpPr>
            <p:nvPr/>
          </p:nvCxnSpPr>
          <p:spPr bwMode="auto">
            <a:xfrm>
              <a:off x="1914796" y="2220686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2709454" y="2220686"/>
              <a:ext cx="2623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Oval 13"/>
            <p:cNvSpPr/>
            <p:nvPr/>
          </p:nvSpPr>
          <p:spPr bwMode="auto">
            <a:xfrm>
              <a:off x="2448197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838200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7" name="Straight Connector 16"/>
            <p:cNvCxnSpPr>
              <a:stCxn id="15" idx="6"/>
            </p:cNvCxnSpPr>
            <p:nvPr/>
          </p:nvCxnSpPr>
          <p:spPr bwMode="auto">
            <a:xfrm>
              <a:off x="1099457" y="2993572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/>
            <p:cNvSpPr/>
            <p:nvPr/>
          </p:nvSpPr>
          <p:spPr bwMode="auto">
            <a:xfrm>
              <a:off x="1653539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20" name="Straight Connector 19"/>
            <p:cNvCxnSpPr>
              <a:endCxn id="14" idx="2"/>
            </p:cNvCxnSpPr>
            <p:nvPr/>
          </p:nvCxnSpPr>
          <p:spPr bwMode="auto">
            <a:xfrm>
              <a:off x="1914796" y="2993572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14" idx="6"/>
            </p:cNvCxnSpPr>
            <p:nvPr/>
          </p:nvCxnSpPr>
          <p:spPr bwMode="auto">
            <a:xfrm>
              <a:off x="2709454" y="2993572"/>
              <a:ext cx="2623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15" idx="0"/>
            </p:cNvCxnSpPr>
            <p:nvPr/>
          </p:nvCxnSpPr>
          <p:spPr bwMode="auto">
            <a:xfrm rot="5400000">
              <a:off x="713015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stCxn id="5" idx="4"/>
            </p:cNvCxnSpPr>
            <p:nvPr/>
          </p:nvCxnSpPr>
          <p:spPr bwMode="auto">
            <a:xfrm rot="5400000">
              <a:off x="1528354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endCxn id="14" idx="0"/>
            </p:cNvCxnSpPr>
            <p:nvPr/>
          </p:nvCxnSpPr>
          <p:spPr bwMode="auto">
            <a:xfrm rot="5400000">
              <a:off x="2323012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Oval 27"/>
            <p:cNvSpPr/>
            <p:nvPr/>
          </p:nvSpPr>
          <p:spPr bwMode="auto">
            <a:xfrm>
              <a:off x="1653539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2448197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38200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33" name="Straight Connector 32"/>
            <p:cNvCxnSpPr>
              <a:endCxn id="28" idx="2"/>
            </p:cNvCxnSpPr>
            <p:nvPr/>
          </p:nvCxnSpPr>
          <p:spPr bwMode="auto">
            <a:xfrm>
              <a:off x="1099457" y="3777343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>
              <a:stCxn id="28" idx="6"/>
            </p:cNvCxnSpPr>
            <p:nvPr/>
          </p:nvCxnSpPr>
          <p:spPr bwMode="auto">
            <a:xfrm>
              <a:off x="1914796" y="3777343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2709454" y="3777343"/>
              <a:ext cx="2623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15" idx="4"/>
            </p:cNvCxnSpPr>
            <p:nvPr/>
          </p:nvCxnSpPr>
          <p:spPr bwMode="auto">
            <a:xfrm rot="5400000">
              <a:off x="707572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endCxn id="28" idx="0"/>
            </p:cNvCxnSpPr>
            <p:nvPr/>
          </p:nvCxnSpPr>
          <p:spPr bwMode="auto">
            <a:xfrm rot="5400000">
              <a:off x="1522911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stCxn id="14" idx="4"/>
            </p:cNvCxnSpPr>
            <p:nvPr/>
          </p:nvCxnSpPr>
          <p:spPr bwMode="auto">
            <a:xfrm rot="5400000">
              <a:off x="2317569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2448197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838200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45" name="Straight Connector 44"/>
            <p:cNvCxnSpPr>
              <a:stCxn id="43" idx="6"/>
            </p:cNvCxnSpPr>
            <p:nvPr/>
          </p:nvCxnSpPr>
          <p:spPr bwMode="auto">
            <a:xfrm>
              <a:off x="1099457" y="4555672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3285308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1653539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48" name="Straight Connector 47"/>
            <p:cNvCxnSpPr>
              <a:endCxn id="42" idx="2"/>
            </p:cNvCxnSpPr>
            <p:nvPr/>
          </p:nvCxnSpPr>
          <p:spPr bwMode="auto">
            <a:xfrm>
              <a:off x="1914796" y="4555672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>
              <a:stCxn id="42" idx="6"/>
            </p:cNvCxnSpPr>
            <p:nvPr/>
          </p:nvCxnSpPr>
          <p:spPr bwMode="auto">
            <a:xfrm>
              <a:off x="2709454" y="4555672"/>
              <a:ext cx="57585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Oval 51"/>
            <p:cNvSpPr/>
            <p:nvPr/>
          </p:nvSpPr>
          <p:spPr bwMode="auto">
            <a:xfrm>
              <a:off x="1653539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53" name="Straight Connector 52"/>
            <p:cNvCxnSpPr>
              <a:stCxn id="52" idx="6"/>
            </p:cNvCxnSpPr>
            <p:nvPr/>
          </p:nvCxnSpPr>
          <p:spPr bwMode="auto">
            <a:xfrm>
              <a:off x="1914796" y="5334001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Oval 54"/>
            <p:cNvSpPr/>
            <p:nvPr/>
          </p:nvSpPr>
          <p:spPr bwMode="auto">
            <a:xfrm>
              <a:off x="2448197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838200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>
              <a:off x="2709454" y="5334001"/>
              <a:ext cx="3385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>
              <a:stCxn id="52" idx="2"/>
            </p:cNvCxnSpPr>
            <p:nvPr/>
          </p:nvCxnSpPr>
          <p:spPr bwMode="auto">
            <a:xfrm rot="10800000">
              <a:off x="1099457" y="5334001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>
              <a:stCxn id="43" idx="4"/>
            </p:cNvCxnSpPr>
            <p:nvPr/>
          </p:nvCxnSpPr>
          <p:spPr bwMode="auto">
            <a:xfrm rot="5400000">
              <a:off x="710293" y="4944836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>
              <a:endCxn id="52" idx="0"/>
            </p:cNvCxnSpPr>
            <p:nvPr/>
          </p:nvCxnSpPr>
          <p:spPr bwMode="auto">
            <a:xfrm rot="5400000">
              <a:off x="1525632" y="4944836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>
              <a:stCxn id="42" idx="4"/>
            </p:cNvCxnSpPr>
            <p:nvPr/>
          </p:nvCxnSpPr>
          <p:spPr bwMode="auto">
            <a:xfrm rot="5400000">
              <a:off x="2320290" y="4944836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" name="Oval 64"/>
            <p:cNvSpPr/>
            <p:nvPr/>
          </p:nvSpPr>
          <p:spPr bwMode="auto">
            <a:xfrm>
              <a:off x="2448197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838200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68" name="Straight Connector 67"/>
            <p:cNvCxnSpPr>
              <a:stCxn id="66" idx="6"/>
            </p:cNvCxnSpPr>
            <p:nvPr/>
          </p:nvCxnSpPr>
          <p:spPr bwMode="auto">
            <a:xfrm>
              <a:off x="1099457" y="6117772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" name="Oval 69"/>
            <p:cNvSpPr/>
            <p:nvPr/>
          </p:nvSpPr>
          <p:spPr bwMode="auto">
            <a:xfrm>
              <a:off x="1653539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71" name="Straight Connector 70"/>
            <p:cNvCxnSpPr>
              <a:endCxn id="65" idx="2"/>
            </p:cNvCxnSpPr>
            <p:nvPr/>
          </p:nvCxnSpPr>
          <p:spPr bwMode="auto">
            <a:xfrm>
              <a:off x="1914796" y="6117772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endCxn id="66" idx="0"/>
            </p:cNvCxnSpPr>
            <p:nvPr/>
          </p:nvCxnSpPr>
          <p:spPr bwMode="auto">
            <a:xfrm rot="5400000">
              <a:off x="707572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>
              <a:stCxn id="52" idx="4"/>
            </p:cNvCxnSpPr>
            <p:nvPr/>
          </p:nvCxnSpPr>
          <p:spPr bwMode="auto">
            <a:xfrm rot="5400000">
              <a:off x="1522911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endCxn id="65" idx="0"/>
            </p:cNvCxnSpPr>
            <p:nvPr/>
          </p:nvCxnSpPr>
          <p:spPr bwMode="auto">
            <a:xfrm rot="5400000">
              <a:off x="2317569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>
              <a:endCxn id="43" idx="0"/>
            </p:cNvCxnSpPr>
            <p:nvPr/>
          </p:nvCxnSpPr>
          <p:spPr bwMode="auto">
            <a:xfrm rot="5400000">
              <a:off x="710293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28" idx="4"/>
            </p:cNvCxnSpPr>
            <p:nvPr/>
          </p:nvCxnSpPr>
          <p:spPr bwMode="auto">
            <a:xfrm rot="5400000">
              <a:off x="1525632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endCxn id="42" idx="0"/>
            </p:cNvCxnSpPr>
            <p:nvPr/>
          </p:nvCxnSpPr>
          <p:spPr bwMode="auto">
            <a:xfrm rot="5400000">
              <a:off x="2320290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3298918" y="4308022"/>
              <a:ext cx="234041" cy="1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3546565" y="4555672"/>
              <a:ext cx="33963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/>
            <p:nvPr/>
          </p:nvCxnSpPr>
          <p:spPr bwMode="auto">
            <a:xfrm rot="5400000">
              <a:off x="3282587" y="4819650"/>
              <a:ext cx="26670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>
              <a:stCxn id="65" idx="6"/>
            </p:cNvCxnSpPr>
            <p:nvPr/>
          </p:nvCxnSpPr>
          <p:spPr bwMode="auto">
            <a:xfrm>
              <a:off x="2709454" y="6117772"/>
              <a:ext cx="2623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9" name="Group 270"/>
          <p:cNvGrpSpPr/>
          <p:nvPr/>
        </p:nvGrpSpPr>
        <p:grpSpPr>
          <a:xfrm>
            <a:off x="2895600" y="947057"/>
            <a:ext cx="4191000" cy="4158343"/>
            <a:chOff x="2971800" y="2090057"/>
            <a:chExt cx="4191000" cy="4158343"/>
          </a:xfrm>
        </p:grpSpPr>
        <p:sp>
          <p:nvSpPr>
            <p:cNvPr id="6" name="Oval 5"/>
            <p:cNvSpPr/>
            <p:nvPr/>
          </p:nvSpPr>
          <p:spPr bwMode="auto">
            <a:xfrm>
              <a:off x="3285308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122420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3" name="Straight Connector 12"/>
            <p:cNvCxnSpPr>
              <a:stCxn id="6" idx="6"/>
            </p:cNvCxnSpPr>
            <p:nvPr/>
          </p:nvCxnSpPr>
          <p:spPr bwMode="auto">
            <a:xfrm>
              <a:off x="3546565" y="2220686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Oval 15"/>
            <p:cNvSpPr/>
            <p:nvPr/>
          </p:nvSpPr>
          <p:spPr bwMode="auto">
            <a:xfrm>
              <a:off x="4122420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285308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22" name="Straight Connector 21"/>
            <p:cNvCxnSpPr>
              <a:endCxn id="16" idx="2"/>
            </p:cNvCxnSpPr>
            <p:nvPr/>
          </p:nvCxnSpPr>
          <p:spPr bwMode="auto">
            <a:xfrm>
              <a:off x="3546565" y="2993572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6" idx="4"/>
            </p:cNvCxnSpPr>
            <p:nvPr/>
          </p:nvCxnSpPr>
          <p:spPr bwMode="auto">
            <a:xfrm rot="5400000">
              <a:off x="3160123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>
              <a:endCxn id="16" idx="0"/>
            </p:cNvCxnSpPr>
            <p:nvPr/>
          </p:nvCxnSpPr>
          <p:spPr bwMode="auto">
            <a:xfrm rot="5400000">
              <a:off x="3997235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Oval 28"/>
            <p:cNvSpPr/>
            <p:nvPr/>
          </p:nvSpPr>
          <p:spPr bwMode="auto">
            <a:xfrm>
              <a:off x="3285308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122420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36" name="Straight Connector 35"/>
            <p:cNvCxnSpPr>
              <a:stCxn id="29" idx="6"/>
            </p:cNvCxnSpPr>
            <p:nvPr/>
          </p:nvCxnSpPr>
          <p:spPr bwMode="auto">
            <a:xfrm>
              <a:off x="3546565" y="3777343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>
              <a:endCxn id="29" idx="0"/>
            </p:cNvCxnSpPr>
            <p:nvPr/>
          </p:nvCxnSpPr>
          <p:spPr bwMode="auto">
            <a:xfrm rot="5400000">
              <a:off x="3154680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16" idx="4"/>
            </p:cNvCxnSpPr>
            <p:nvPr/>
          </p:nvCxnSpPr>
          <p:spPr bwMode="auto">
            <a:xfrm rot="5400000">
              <a:off x="3991792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Oval 43"/>
            <p:cNvSpPr/>
            <p:nvPr/>
          </p:nvSpPr>
          <p:spPr bwMode="auto">
            <a:xfrm>
              <a:off x="4122420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50" name="Straight Connector 49"/>
            <p:cNvCxnSpPr>
              <a:endCxn id="44" idx="2"/>
            </p:cNvCxnSpPr>
            <p:nvPr/>
          </p:nvCxnSpPr>
          <p:spPr bwMode="auto">
            <a:xfrm>
              <a:off x="3886200" y="4555672"/>
              <a:ext cx="23622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3285308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4122420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58" name="Straight Connector 57"/>
            <p:cNvCxnSpPr>
              <a:stCxn id="51" idx="6"/>
            </p:cNvCxnSpPr>
            <p:nvPr/>
          </p:nvCxnSpPr>
          <p:spPr bwMode="auto">
            <a:xfrm>
              <a:off x="3546565" y="5334001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endCxn id="51" idx="0"/>
            </p:cNvCxnSpPr>
            <p:nvPr/>
          </p:nvCxnSpPr>
          <p:spPr bwMode="auto">
            <a:xfrm rot="5400000">
              <a:off x="3290751" y="5078186"/>
              <a:ext cx="2503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44" idx="4"/>
            </p:cNvCxnSpPr>
            <p:nvPr/>
          </p:nvCxnSpPr>
          <p:spPr bwMode="auto">
            <a:xfrm rot="5400000">
              <a:off x="3994513" y="4944836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122420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3285308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>
              <a:off x="2971800" y="6117772"/>
              <a:ext cx="313508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>
              <a:endCxn id="67" idx="2"/>
            </p:cNvCxnSpPr>
            <p:nvPr/>
          </p:nvCxnSpPr>
          <p:spPr bwMode="auto">
            <a:xfrm>
              <a:off x="3546565" y="6117772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51" idx="4"/>
            </p:cNvCxnSpPr>
            <p:nvPr/>
          </p:nvCxnSpPr>
          <p:spPr bwMode="auto">
            <a:xfrm rot="5400000">
              <a:off x="3154680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>
              <a:endCxn id="67" idx="0"/>
            </p:cNvCxnSpPr>
            <p:nvPr/>
          </p:nvCxnSpPr>
          <p:spPr bwMode="auto">
            <a:xfrm rot="5400000">
              <a:off x="3991792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endCxn id="44" idx="0"/>
            </p:cNvCxnSpPr>
            <p:nvPr/>
          </p:nvCxnSpPr>
          <p:spPr bwMode="auto">
            <a:xfrm rot="5400000">
              <a:off x="3994513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4" name="Oval 83"/>
            <p:cNvSpPr/>
            <p:nvPr/>
          </p:nvSpPr>
          <p:spPr bwMode="auto">
            <a:xfrm>
              <a:off x="5804262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4988923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89" name="Straight Connector 88"/>
            <p:cNvCxnSpPr>
              <a:endCxn id="84" idx="2"/>
            </p:cNvCxnSpPr>
            <p:nvPr/>
          </p:nvCxnSpPr>
          <p:spPr bwMode="auto">
            <a:xfrm>
              <a:off x="5250180" y="2993572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>
              <a:stCxn id="84" idx="6"/>
            </p:cNvCxnSpPr>
            <p:nvPr/>
          </p:nvCxnSpPr>
          <p:spPr bwMode="auto">
            <a:xfrm>
              <a:off x="6065519" y="2993572"/>
              <a:ext cx="25908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4" name="Oval 93"/>
            <p:cNvSpPr/>
            <p:nvPr/>
          </p:nvSpPr>
          <p:spPr bwMode="auto">
            <a:xfrm>
              <a:off x="4988923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96" name="Straight Connector 95"/>
            <p:cNvCxnSpPr>
              <a:stCxn id="94" idx="6"/>
            </p:cNvCxnSpPr>
            <p:nvPr/>
          </p:nvCxnSpPr>
          <p:spPr bwMode="auto">
            <a:xfrm>
              <a:off x="5250180" y="3777343"/>
              <a:ext cx="31242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>
              <a:endCxn id="94" idx="0"/>
            </p:cNvCxnSpPr>
            <p:nvPr/>
          </p:nvCxnSpPr>
          <p:spPr bwMode="auto">
            <a:xfrm rot="5400000">
              <a:off x="4858295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>
              <a:stCxn id="84" idx="4"/>
            </p:cNvCxnSpPr>
            <p:nvPr/>
          </p:nvCxnSpPr>
          <p:spPr bwMode="auto">
            <a:xfrm rot="5400000">
              <a:off x="5820591" y="3238500"/>
              <a:ext cx="22860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4988923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>
              <a:off x="5250180" y="4555672"/>
              <a:ext cx="31242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>
              <a:stCxn id="94" idx="4"/>
            </p:cNvCxnSpPr>
            <p:nvPr/>
          </p:nvCxnSpPr>
          <p:spPr bwMode="auto">
            <a:xfrm rot="5400000">
              <a:off x="4861016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" name="Oval 120"/>
            <p:cNvSpPr/>
            <p:nvPr/>
          </p:nvSpPr>
          <p:spPr bwMode="auto">
            <a:xfrm>
              <a:off x="6598920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4988923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24" name="Straight Connector 123"/>
            <p:cNvCxnSpPr>
              <a:stCxn id="122" idx="6"/>
            </p:cNvCxnSpPr>
            <p:nvPr/>
          </p:nvCxnSpPr>
          <p:spPr bwMode="auto">
            <a:xfrm>
              <a:off x="5250180" y="5334001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6" name="Oval 125"/>
            <p:cNvSpPr/>
            <p:nvPr/>
          </p:nvSpPr>
          <p:spPr bwMode="auto">
            <a:xfrm>
              <a:off x="5804262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27" name="Straight Connector 126"/>
            <p:cNvCxnSpPr>
              <a:endCxn id="121" idx="2"/>
            </p:cNvCxnSpPr>
            <p:nvPr/>
          </p:nvCxnSpPr>
          <p:spPr bwMode="auto">
            <a:xfrm>
              <a:off x="6065519" y="5334001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>
              <a:stCxn id="121" idx="6"/>
            </p:cNvCxnSpPr>
            <p:nvPr/>
          </p:nvCxnSpPr>
          <p:spPr bwMode="auto">
            <a:xfrm>
              <a:off x="6860177" y="5334001"/>
              <a:ext cx="226423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1" name="Oval 130"/>
            <p:cNvSpPr/>
            <p:nvPr/>
          </p:nvSpPr>
          <p:spPr bwMode="auto">
            <a:xfrm>
              <a:off x="5804262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32" name="Straight Connector 131"/>
            <p:cNvCxnSpPr>
              <a:stCxn id="131" idx="6"/>
            </p:cNvCxnSpPr>
            <p:nvPr/>
          </p:nvCxnSpPr>
          <p:spPr bwMode="auto">
            <a:xfrm>
              <a:off x="6065519" y="6117772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/>
            <p:cNvSpPr/>
            <p:nvPr/>
          </p:nvSpPr>
          <p:spPr bwMode="auto">
            <a:xfrm>
              <a:off x="6598920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4988923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36" name="Straight Connector 135"/>
            <p:cNvCxnSpPr/>
            <p:nvPr/>
          </p:nvCxnSpPr>
          <p:spPr bwMode="auto">
            <a:xfrm>
              <a:off x="6860177" y="6117772"/>
              <a:ext cx="302623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>
              <a:stCxn id="131" idx="2"/>
            </p:cNvCxnSpPr>
            <p:nvPr/>
          </p:nvCxnSpPr>
          <p:spPr bwMode="auto">
            <a:xfrm rot="10800000">
              <a:off x="5250180" y="6117772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>
              <a:stCxn id="122" idx="4"/>
            </p:cNvCxnSpPr>
            <p:nvPr/>
          </p:nvCxnSpPr>
          <p:spPr bwMode="auto">
            <a:xfrm rot="5400000">
              <a:off x="4858295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>
              <a:endCxn id="131" idx="0"/>
            </p:cNvCxnSpPr>
            <p:nvPr/>
          </p:nvCxnSpPr>
          <p:spPr bwMode="auto">
            <a:xfrm rot="5400000">
              <a:off x="5673634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>
              <a:stCxn id="121" idx="4"/>
            </p:cNvCxnSpPr>
            <p:nvPr/>
          </p:nvCxnSpPr>
          <p:spPr bwMode="auto">
            <a:xfrm rot="5400000">
              <a:off x="6468292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/>
            <p:cNvCxnSpPr>
              <a:endCxn id="122" idx="0"/>
            </p:cNvCxnSpPr>
            <p:nvPr/>
          </p:nvCxnSpPr>
          <p:spPr bwMode="auto">
            <a:xfrm rot="5400000">
              <a:off x="4861016" y="4944836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>
              <a:stCxn id="16" idx="6"/>
            </p:cNvCxnSpPr>
            <p:nvPr/>
          </p:nvCxnSpPr>
          <p:spPr bwMode="auto">
            <a:xfrm>
              <a:off x="4383677" y="2993572"/>
              <a:ext cx="6052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>
              <a:endCxn id="94" idx="2"/>
            </p:cNvCxnSpPr>
            <p:nvPr/>
          </p:nvCxnSpPr>
          <p:spPr bwMode="auto">
            <a:xfrm>
              <a:off x="4383677" y="3777343"/>
              <a:ext cx="6052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>
              <a:stCxn id="44" idx="6"/>
            </p:cNvCxnSpPr>
            <p:nvPr/>
          </p:nvCxnSpPr>
          <p:spPr bwMode="auto">
            <a:xfrm>
              <a:off x="4383677" y="4555672"/>
              <a:ext cx="6052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>
              <a:endCxn id="122" idx="2"/>
            </p:cNvCxnSpPr>
            <p:nvPr/>
          </p:nvCxnSpPr>
          <p:spPr bwMode="auto">
            <a:xfrm>
              <a:off x="4383677" y="5334001"/>
              <a:ext cx="6052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>
              <a:stCxn id="67" idx="6"/>
            </p:cNvCxnSpPr>
            <p:nvPr/>
          </p:nvCxnSpPr>
          <p:spPr bwMode="auto">
            <a:xfrm>
              <a:off x="4383677" y="6117772"/>
              <a:ext cx="6052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5" name="Oval 154"/>
            <p:cNvSpPr/>
            <p:nvPr/>
          </p:nvSpPr>
          <p:spPr bwMode="auto">
            <a:xfrm>
              <a:off x="4988923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57" name="Straight Connector 156"/>
            <p:cNvCxnSpPr>
              <a:stCxn id="155" idx="6"/>
            </p:cNvCxnSpPr>
            <p:nvPr/>
          </p:nvCxnSpPr>
          <p:spPr bwMode="auto">
            <a:xfrm>
              <a:off x="5250180" y="2220686"/>
              <a:ext cx="55408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9" name="Oval 158"/>
            <p:cNvSpPr/>
            <p:nvPr/>
          </p:nvSpPr>
          <p:spPr bwMode="auto">
            <a:xfrm>
              <a:off x="5804262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60" name="Straight Connector 159"/>
            <p:cNvCxnSpPr/>
            <p:nvPr/>
          </p:nvCxnSpPr>
          <p:spPr bwMode="auto">
            <a:xfrm>
              <a:off x="6065519" y="2220686"/>
              <a:ext cx="25908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>
              <a:endCxn id="155" idx="2"/>
            </p:cNvCxnSpPr>
            <p:nvPr/>
          </p:nvCxnSpPr>
          <p:spPr bwMode="auto">
            <a:xfrm>
              <a:off x="4383677" y="2220686"/>
              <a:ext cx="60524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>
              <a:stCxn id="155" idx="4"/>
            </p:cNvCxnSpPr>
            <p:nvPr/>
          </p:nvCxnSpPr>
          <p:spPr bwMode="auto">
            <a:xfrm rot="5400000">
              <a:off x="4863738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>
              <a:endCxn id="84" idx="0"/>
            </p:cNvCxnSpPr>
            <p:nvPr/>
          </p:nvCxnSpPr>
          <p:spPr bwMode="auto">
            <a:xfrm rot="5400000">
              <a:off x="5679077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>
              <a:endCxn id="6" idx="2"/>
            </p:cNvCxnSpPr>
            <p:nvPr/>
          </p:nvCxnSpPr>
          <p:spPr bwMode="auto">
            <a:xfrm>
              <a:off x="2971800" y="2220686"/>
              <a:ext cx="313508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2971800" y="2993572"/>
              <a:ext cx="313508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/>
            <p:cNvCxnSpPr>
              <a:endCxn id="29" idx="2"/>
            </p:cNvCxnSpPr>
            <p:nvPr/>
          </p:nvCxnSpPr>
          <p:spPr bwMode="auto">
            <a:xfrm>
              <a:off x="2971800" y="3777343"/>
              <a:ext cx="313508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/>
            <p:cNvCxnSpPr>
              <a:stCxn id="29" idx="4"/>
            </p:cNvCxnSpPr>
            <p:nvPr/>
          </p:nvCxnSpPr>
          <p:spPr bwMode="auto">
            <a:xfrm rot="5400000">
              <a:off x="3274423" y="4049485"/>
              <a:ext cx="2830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endCxn id="51" idx="2"/>
            </p:cNvCxnSpPr>
            <p:nvPr/>
          </p:nvCxnSpPr>
          <p:spPr bwMode="auto">
            <a:xfrm>
              <a:off x="3048000" y="5334001"/>
              <a:ext cx="237308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" name="Straight Connector 246"/>
            <p:cNvCxnSpPr/>
            <p:nvPr/>
          </p:nvCxnSpPr>
          <p:spPr bwMode="auto">
            <a:xfrm rot="5400000">
              <a:off x="5809705" y="5078186"/>
              <a:ext cx="2503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Straight Connector 252"/>
            <p:cNvCxnSpPr>
              <a:stCxn id="121" idx="0"/>
            </p:cNvCxnSpPr>
            <p:nvPr/>
          </p:nvCxnSpPr>
          <p:spPr bwMode="auto">
            <a:xfrm rot="5400000" flipH="1" flipV="1">
              <a:off x="6604363" y="5078186"/>
              <a:ext cx="2503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0" name="Group 269"/>
          <p:cNvGrpSpPr/>
          <p:nvPr/>
        </p:nvGrpSpPr>
        <p:grpSpPr>
          <a:xfrm>
            <a:off x="5410200" y="947057"/>
            <a:ext cx="3048000" cy="4158343"/>
            <a:chOff x="5791200" y="2090057"/>
            <a:chExt cx="3048000" cy="4158343"/>
          </a:xfrm>
        </p:grpSpPr>
        <p:sp>
          <p:nvSpPr>
            <p:cNvPr id="85" name="Oval 84"/>
            <p:cNvSpPr/>
            <p:nvPr/>
          </p:nvSpPr>
          <p:spPr bwMode="auto">
            <a:xfrm>
              <a:off x="7740831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903720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8577943" y="28629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91" name="Straight Connector 90"/>
            <p:cNvCxnSpPr>
              <a:endCxn id="85" idx="2"/>
            </p:cNvCxnSpPr>
            <p:nvPr/>
          </p:nvCxnSpPr>
          <p:spPr bwMode="auto">
            <a:xfrm>
              <a:off x="7164977" y="2993572"/>
              <a:ext cx="57585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>
              <a:stCxn id="85" idx="6"/>
            </p:cNvCxnSpPr>
            <p:nvPr/>
          </p:nvCxnSpPr>
          <p:spPr bwMode="auto">
            <a:xfrm>
              <a:off x="8002088" y="2993572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3" name="Oval 92"/>
            <p:cNvSpPr/>
            <p:nvPr/>
          </p:nvSpPr>
          <p:spPr bwMode="auto">
            <a:xfrm>
              <a:off x="6903720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8577943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7740831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6109062" y="3646714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6370319" y="3777343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7164977" y="3777343"/>
              <a:ext cx="57585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>
              <a:endCxn id="95" idx="2"/>
            </p:cNvCxnSpPr>
            <p:nvPr/>
          </p:nvCxnSpPr>
          <p:spPr bwMode="auto">
            <a:xfrm>
              <a:off x="8002088" y="3777343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rot="5400000">
              <a:off x="6773092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>
              <a:stCxn id="85" idx="4"/>
            </p:cNvCxnSpPr>
            <p:nvPr/>
          </p:nvCxnSpPr>
          <p:spPr bwMode="auto">
            <a:xfrm rot="5400000">
              <a:off x="7610203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endCxn id="95" idx="0"/>
            </p:cNvCxnSpPr>
            <p:nvPr/>
          </p:nvCxnSpPr>
          <p:spPr bwMode="auto">
            <a:xfrm rot="5400000">
              <a:off x="8447315" y="3385457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6109062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7740831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6903720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8577943" y="44250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13" name="Straight Connector 112"/>
            <p:cNvCxnSpPr>
              <a:stCxn id="107" idx="6"/>
            </p:cNvCxnSpPr>
            <p:nvPr/>
          </p:nvCxnSpPr>
          <p:spPr bwMode="auto">
            <a:xfrm>
              <a:off x="6370319" y="4555672"/>
              <a:ext cx="53340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>
              <a:endCxn id="108" idx="2"/>
            </p:cNvCxnSpPr>
            <p:nvPr/>
          </p:nvCxnSpPr>
          <p:spPr bwMode="auto">
            <a:xfrm>
              <a:off x="7164977" y="4555672"/>
              <a:ext cx="57585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>
              <a:stCxn id="108" idx="6"/>
            </p:cNvCxnSpPr>
            <p:nvPr/>
          </p:nvCxnSpPr>
          <p:spPr bwMode="auto">
            <a:xfrm>
              <a:off x="8002088" y="4555672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>
              <a:endCxn id="107" idx="0"/>
            </p:cNvCxnSpPr>
            <p:nvPr/>
          </p:nvCxnSpPr>
          <p:spPr bwMode="auto">
            <a:xfrm rot="5400000">
              <a:off x="5981155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rot="5400000">
              <a:off x="6775813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>
              <a:endCxn id="108" idx="0"/>
            </p:cNvCxnSpPr>
            <p:nvPr/>
          </p:nvCxnSpPr>
          <p:spPr bwMode="auto">
            <a:xfrm rot="5400000">
              <a:off x="7612924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>
              <a:stCxn id="95" idx="4"/>
            </p:cNvCxnSpPr>
            <p:nvPr/>
          </p:nvCxnSpPr>
          <p:spPr bwMode="auto">
            <a:xfrm rot="5400000">
              <a:off x="8450036" y="4166507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3" name="Oval 122"/>
            <p:cNvSpPr/>
            <p:nvPr/>
          </p:nvSpPr>
          <p:spPr bwMode="auto">
            <a:xfrm>
              <a:off x="8577943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7740831" y="5203372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29" name="Straight Connector 128"/>
            <p:cNvCxnSpPr>
              <a:endCxn id="123" idx="2"/>
            </p:cNvCxnSpPr>
            <p:nvPr/>
          </p:nvCxnSpPr>
          <p:spPr bwMode="auto">
            <a:xfrm>
              <a:off x="8002088" y="5334001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0" name="Oval 129"/>
            <p:cNvSpPr/>
            <p:nvPr/>
          </p:nvSpPr>
          <p:spPr bwMode="auto">
            <a:xfrm>
              <a:off x="7740831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8577943" y="5987143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37" name="Straight Connector 136"/>
            <p:cNvCxnSpPr>
              <a:stCxn id="130" idx="6"/>
            </p:cNvCxnSpPr>
            <p:nvPr/>
          </p:nvCxnSpPr>
          <p:spPr bwMode="auto">
            <a:xfrm>
              <a:off x="8002088" y="6117772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>
              <a:endCxn id="130" idx="0"/>
            </p:cNvCxnSpPr>
            <p:nvPr/>
          </p:nvCxnSpPr>
          <p:spPr bwMode="auto">
            <a:xfrm rot="5400000">
              <a:off x="7610203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>
              <a:stCxn id="123" idx="4"/>
            </p:cNvCxnSpPr>
            <p:nvPr/>
          </p:nvCxnSpPr>
          <p:spPr bwMode="auto">
            <a:xfrm rot="5400000">
              <a:off x="8447315" y="5725886"/>
              <a:ext cx="5225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>
              <a:stCxn id="107" idx="4"/>
            </p:cNvCxnSpPr>
            <p:nvPr/>
          </p:nvCxnSpPr>
          <p:spPr bwMode="auto">
            <a:xfrm rot="5400000">
              <a:off x="6106341" y="4819650"/>
              <a:ext cx="26670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 rot="5400000">
              <a:off x="6900999" y="4819650"/>
              <a:ext cx="26670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>
              <a:stCxn id="108" idx="4"/>
            </p:cNvCxnSpPr>
            <p:nvPr/>
          </p:nvCxnSpPr>
          <p:spPr bwMode="auto">
            <a:xfrm rot="5400000">
              <a:off x="7612924" y="4944836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>
              <a:endCxn id="123" idx="0"/>
            </p:cNvCxnSpPr>
            <p:nvPr/>
          </p:nvCxnSpPr>
          <p:spPr bwMode="auto">
            <a:xfrm rot="5400000">
              <a:off x="8450036" y="4944836"/>
              <a:ext cx="51707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4" name="Oval 153"/>
            <p:cNvSpPr/>
            <p:nvPr/>
          </p:nvSpPr>
          <p:spPr bwMode="auto">
            <a:xfrm>
              <a:off x="6903720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8577943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7740831" y="2090057"/>
              <a:ext cx="261257" cy="26125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61" name="Straight Connector 160"/>
            <p:cNvCxnSpPr>
              <a:stCxn id="154" idx="6"/>
            </p:cNvCxnSpPr>
            <p:nvPr/>
          </p:nvCxnSpPr>
          <p:spPr bwMode="auto">
            <a:xfrm>
              <a:off x="7164977" y="2220686"/>
              <a:ext cx="57585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>
              <a:endCxn id="156" idx="2"/>
            </p:cNvCxnSpPr>
            <p:nvPr/>
          </p:nvCxnSpPr>
          <p:spPr bwMode="auto">
            <a:xfrm>
              <a:off x="8002088" y="2220686"/>
              <a:ext cx="5758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>
              <a:stCxn id="154" idx="4"/>
            </p:cNvCxnSpPr>
            <p:nvPr/>
          </p:nvCxnSpPr>
          <p:spPr bwMode="auto">
            <a:xfrm rot="5400000">
              <a:off x="6778535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>
              <a:endCxn id="85" idx="0"/>
            </p:cNvCxnSpPr>
            <p:nvPr/>
          </p:nvCxnSpPr>
          <p:spPr bwMode="auto">
            <a:xfrm rot="5400000">
              <a:off x="7615646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>
              <a:stCxn id="156" idx="4"/>
            </p:cNvCxnSpPr>
            <p:nvPr/>
          </p:nvCxnSpPr>
          <p:spPr bwMode="auto">
            <a:xfrm rot="5400000">
              <a:off x="8452758" y="2607128"/>
              <a:ext cx="51162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>
              <a:endCxn id="154" idx="2"/>
            </p:cNvCxnSpPr>
            <p:nvPr/>
          </p:nvCxnSpPr>
          <p:spPr bwMode="auto">
            <a:xfrm>
              <a:off x="6629400" y="2220686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/>
            <p:cNvCxnSpPr/>
            <p:nvPr/>
          </p:nvCxnSpPr>
          <p:spPr bwMode="auto">
            <a:xfrm>
              <a:off x="6629400" y="2993572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2" name="Straight Connector 231"/>
            <p:cNvCxnSpPr/>
            <p:nvPr/>
          </p:nvCxnSpPr>
          <p:spPr bwMode="auto">
            <a:xfrm rot="5400000">
              <a:off x="6092734" y="3499757"/>
              <a:ext cx="29391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" name="Straight Connector 235"/>
            <p:cNvCxnSpPr/>
            <p:nvPr/>
          </p:nvCxnSpPr>
          <p:spPr bwMode="auto">
            <a:xfrm>
              <a:off x="5867400" y="3777343"/>
              <a:ext cx="24166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" name="Straight Connector 240"/>
            <p:cNvCxnSpPr>
              <a:endCxn id="107" idx="2"/>
            </p:cNvCxnSpPr>
            <p:nvPr/>
          </p:nvCxnSpPr>
          <p:spPr bwMode="auto">
            <a:xfrm>
              <a:off x="5791200" y="4555672"/>
              <a:ext cx="31786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 bwMode="auto">
            <a:xfrm>
              <a:off x="7391400" y="5334001"/>
              <a:ext cx="34943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6" name="Straight Connector 265"/>
            <p:cNvCxnSpPr>
              <a:endCxn id="130" idx="2"/>
            </p:cNvCxnSpPr>
            <p:nvPr/>
          </p:nvCxnSpPr>
          <p:spPr bwMode="auto">
            <a:xfrm>
              <a:off x="7467600" y="6117772"/>
              <a:ext cx="27323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0" name="Oval 199"/>
          <p:cNvSpPr/>
          <p:nvPr/>
        </p:nvSpPr>
        <p:spPr bwMode="auto">
          <a:xfrm>
            <a:off x="762000" y="2514600"/>
            <a:ext cx="1143000" cy="1066800"/>
          </a:xfrm>
          <a:prstGeom prst="ellipse">
            <a:avLst/>
          </a:prstGeom>
          <a:solidFill>
            <a:srgbClr val="FF0000">
              <a:alpha val="75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Splash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4038600" y="2057400"/>
            <a:ext cx="1219200" cy="1524000"/>
          </a:xfrm>
          <a:prstGeom prst="ellipse">
            <a:avLst/>
          </a:prstGeom>
          <a:solidFill>
            <a:srgbClr val="FF0000">
              <a:alpha val="75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Splash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6858000" y="2667000"/>
            <a:ext cx="1371600" cy="1066800"/>
          </a:xfrm>
          <a:prstGeom prst="ellipse">
            <a:avLst/>
          </a:prstGeom>
          <a:solidFill>
            <a:srgbClr val="FF0000">
              <a:alpha val="75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Splash</a:t>
            </a:r>
          </a:p>
        </p:txBody>
      </p:sp>
      <p:grpSp>
        <p:nvGrpSpPr>
          <p:cNvPr id="231" name="Group 232"/>
          <p:cNvGrpSpPr/>
          <p:nvPr/>
        </p:nvGrpSpPr>
        <p:grpSpPr>
          <a:xfrm>
            <a:off x="1143000" y="2819400"/>
            <a:ext cx="609600" cy="304800"/>
            <a:chOff x="762000" y="2971800"/>
            <a:chExt cx="838200" cy="381000"/>
          </a:xfrm>
        </p:grpSpPr>
        <p:sp>
          <p:nvSpPr>
            <p:cNvPr id="234" name="Rectangle 233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35" name="Isosceles Triangle 234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33" name="Group 243"/>
          <p:cNvGrpSpPr/>
          <p:nvPr/>
        </p:nvGrpSpPr>
        <p:grpSpPr>
          <a:xfrm>
            <a:off x="4343400" y="2667000"/>
            <a:ext cx="609600" cy="304800"/>
            <a:chOff x="762000" y="2971800"/>
            <a:chExt cx="838200" cy="381000"/>
          </a:xfrm>
        </p:grpSpPr>
        <p:sp>
          <p:nvSpPr>
            <p:cNvPr id="245" name="Rectangle 244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46" name="Isosceles Triangle 245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37" name="Group 247"/>
          <p:cNvGrpSpPr/>
          <p:nvPr/>
        </p:nvGrpSpPr>
        <p:grpSpPr>
          <a:xfrm>
            <a:off x="4419600" y="2438400"/>
            <a:ext cx="609600" cy="304800"/>
            <a:chOff x="762000" y="2971800"/>
            <a:chExt cx="838200" cy="381000"/>
          </a:xfrm>
        </p:grpSpPr>
        <p:sp>
          <p:nvSpPr>
            <p:cNvPr id="249" name="Rectangle 248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50" name="Isosceles Triangle 249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238" name="Group 261"/>
          <p:cNvGrpSpPr/>
          <p:nvPr/>
        </p:nvGrpSpPr>
        <p:grpSpPr>
          <a:xfrm>
            <a:off x="7086600" y="3048000"/>
            <a:ext cx="609600" cy="304800"/>
            <a:chOff x="762000" y="2971800"/>
            <a:chExt cx="838200" cy="381000"/>
          </a:xfrm>
        </p:grpSpPr>
        <p:sp>
          <p:nvSpPr>
            <p:cNvPr id="263" name="Rectangle 262"/>
            <p:cNvSpPr/>
            <p:nvPr/>
          </p:nvSpPr>
          <p:spPr bwMode="auto">
            <a:xfrm>
              <a:off x="762000" y="2971800"/>
              <a:ext cx="838200" cy="38100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64" name="Isosceles Triangle 263"/>
            <p:cNvSpPr/>
            <p:nvPr/>
          </p:nvSpPr>
          <p:spPr bwMode="auto">
            <a:xfrm rot="10800000">
              <a:off x="762000" y="2971800"/>
              <a:ext cx="838200" cy="152400"/>
            </a:xfrm>
            <a:prstGeom prst="triangle">
              <a:avLst/>
            </a:prstGeom>
            <a:solidFill>
              <a:schemeClr val="accent6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215" name="Slide Number Placeholder 2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767502"/>
      </p:ext>
    </p:extLst>
  </p:cSld>
  <p:clrMapOvr>
    <a:masterClrMapping/>
  </p:clrMapOvr>
  <p:transition xmlns:p14="http://schemas.microsoft.com/office/powerpoint/2010/main" advTm="144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8333 -3.7037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75 -3.7037E-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2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2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05 -3.7037E-7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787 C 0.07639 -0.03171 0.14462 -0.07106 0.20434 -0.07546 C 0.26406 -0.07986 0.31528 -0.04907 0.36667 -0.01805 " pathEditMode="relative" rAng="0" ptsTypes="aaA">
                                      <p:cBhvr>
                                        <p:cTn id="61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-4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-0.04444 -0.03958 -0.08889 -0.07894 -0.12778 -0.08333 C -0.16667 -0.08773 -0.2 -0.05695 -0.23333 -0.02593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C 0.03055 0.01736 0.13541 0.10926 0.18402 0.10463 C 0.23264 0.1 0.26927 0.0007 0.29166 -0.02662 " pathEditMode="relative" rAng="0" ptsTypes="aaa">
                                      <p:cBhvr>
                                        <p:cTn id="65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4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-0.05243 -0.03958 -0.10486 -0.07894 -0.1507 -0.08333 C -0.19653 -0.08773 -0.23577 -0.05695 -0.275 -0.02593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" y="-4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0" grpId="0" animBg="1"/>
      <p:bldP spid="202" grpId="0" animBg="1"/>
      <p:bldP spid="20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ounded Rectangle 141"/>
          <p:cNvSpPr/>
          <p:nvPr/>
        </p:nvSpPr>
        <p:spPr bwMode="auto">
          <a:xfrm>
            <a:off x="457200" y="2057400"/>
            <a:ext cx="8229600" cy="4572000"/>
          </a:xfrm>
          <a:prstGeom prst="roundRect">
            <a:avLst>
              <a:gd name="adj" fmla="val 5367"/>
            </a:avLst>
          </a:prstGeom>
          <a:solidFill>
            <a:srgbClr val="E4FCFB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Local State</a:t>
            </a:r>
          </a:p>
        </p:txBody>
      </p:sp>
      <p:sp>
        <p:nvSpPr>
          <p:cNvPr id="251" name="Up Arrow 250"/>
          <p:cNvSpPr/>
          <p:nvPr/>
        </p:nvSpPr>
        <p:spPr bwMode="auto">
          <a:xfrm>
            <a:off x="6781800" y="2209800"/>
            <a:ext cx="1295400" cy="4267200"/>
          </a:xfrm>
          <a:prstGeom prst="up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52" name="Oval 251"/>
          <p:cNvSpPr/>
          <p:nvPr/>
        </p:nvSpPr>
        <p:spPr bwMode="auto">
          <a:xfrm>
            <a:off x="7239000" y="25146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53" name="Oval 252"/>
          <p:cNvSpPr/>
          <p:nvPr/>
        </p:nvSpPr>
        <p:spPr bwMode="auto">
          <a:xfrm>
            <a:off x="7239000" y="31242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 rot="5400000">
            <a:off x="6817668" y="4455467"/>
            <a:ext cx="26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Priority Queue</a:t>
            </a:r>
            <a:endParaRPr lang="en-US" sz="2400" dirty="0"/>
          </a:p>
        </p:txBody>
      </p:sp>
      <p:sp>
        <p:nvSpPr>
          <p:cNvPr id="254" name="Oval 253"/>
          <p:cNvSpPr/>
          <p:nvPr/>
        </p:nvSpPr>
        <p:spPr bwMode="auto">
          <a:xfrm>
            <a:off x="7239000" y="37338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55" name="Oval 254"/>
          <p:cNvSpPr/>
          <p:nvPr/>
        </p:nvSpPr>
        <p:spPr bwMode="auto">
          <a:xfrm>
            <a:off x="7239000" y="43434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56" name="Oval 255"/>
          <p:cNvSpPr/>
          <p:nvPr/>
        </p:nvSpPr>
        <p:spPr bwMode="auto">
          <a:xfrm>
            <a:off x="7239000" y="48768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57" name="Oval 256"/>
          <p:cNvSpPr/>
          <p:nvPr/>
        </p:nvSpPr>
        <p:spPr bwMode="auto">
          <a:xfrm>
            <a:off x="7239000" y="54102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63" name="Oval 262"/>
          <p:cNvSpPr/>
          <p:nvPr/>
        </p:nvSpPr>
        <p:spPr bwMode="auto">
          <a:xfrm>
            <a:off x="7239000" y="59436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97" name="Rectangle 296"/>
          <p:cNvSpPr/>
          <p:nvPr/>
        </p:nvSpPr>
        <p:spPr bwMode="auto">
          <a:xfrm>
            <a:off x="6629400" y="2133600"/>
            <a:ext cx="1828800" cy="4419600"/>
          </a:xfrm>
          <a:prstGeom prst="rect">
            <a:avLst/>
          </a:prstGeom>
          <a:solidFill>
            <a:srgbClr val="E4FCFB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chemeClr val="tx1"/>
              </a:solidFill>
              <a:latin typeface="Tahoma" pitchFamily="-6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i="1" dirty="0" smtClean="0"/>
              <a:t>Priorities</a:t>
            </a:r>
            <a:r>
              <a:rPr lang="en-US" sz="4000" dirty="0" smtClean="0"/>
              <a:t> Determine the </a:t>
            </a:r>
            <a:r>
              <a:rPr lang="en-US" sz="4000" b="1" dirty="0" smtClean="0"/>
              <a:t>Roots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Use a residual priority queue to select roots:</a:t>
            </a:r>
            <a:endParaRPr lang="en-US" dirty="0"/>
          </a:p>
        </p:txBody>
      </p:sp>
      <p:sp>
        <p:nvSpPr>
          <p:cNvPr id="105" name="Oval 104"/>
          <p:cNvSpPr/>
          <p:nvPr/>
        </p:nvSpPr>
        <p:spPr bwMode="auto">
          <a:xfrm>
            <a:off x="1305413" y="2209800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2697970" y="2209800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1983576" y="2209800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08" name="Oval 107"/>
          <p:cNvSpPr/>
          <p:nvPr/>
        </p:nvSpPr>
        <p:spPr bwMode="auto">
          <a:xfrm>
            <a:off x="609600" y="2209800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09" name="Oval 108"/>
          <p:cNvSpPr/>
          <p:nvPr/>
        </p:nvSpPr>
        <p:spPr bwMode="auto">
          <a:xfrm>
            <a:off x="3412364" y="2209800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10" name="Straight Connector 109"/>
          <p:cNvCxnSpPr>
            <a:endCxn id="105" idx="2"/>
          </p:cNvCxnSpPr>
          <p:nvPr/>
        </p:nvCxnSpPr>
        <p:spPr bwMode="auto">
          <a:xfrm>
            <a:off x="832558" y="2321279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105" idx="6"/>
          </p:cNvCxnSpPr>
          <p:nvPr/>
        </p:nvCxnSpPr>
        <p:spPr bwMode="auto">
          <a:xfrm>
            <a:off x="1528370" y="2321279"/>
            <a:ext cx="45520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endCxn id="106" idx="2"/>
          </p:cNvCxnSpPr>
          <p:nvPr/>
        </p:nvCxnSpPr>
        <p:spPr bwMode="auto">
          <a:xfrm>
            <a:off x="2206534" y="2321279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>
            <a:stCxn id="106" idx="6"/>
          </p:cNvCxnSpPr>
          <p:nvPr/>
        </p:nvCxnSpPr>
        <p:spPr bwMode="auto">
          <a:xfrm>
            <a:off x="2920927" y="2321279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Oval 113"/>
          <p:cNvSpPr/>
          <p:nvPr/>
        </p:nvSpPr>
        <p:spPr bwMode="auto">
          <a:xfrm>
            <a:off x="1983576" y="286938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609600" y="286938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3412364" y="286938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17" name="Straight Connector 116"/>
          <p:cNvCxnSpPr>
            <a:stCxn id="115" idx="6"/>
          </p:cNvCxnSpPr>
          <p:nvPr/>
        </p:nvCxnSpPr>
        <p:spPr bwMode="auto">
          <a:xfrm>
            <a:off x="832558" y="2980863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8" name="Oval 117"/>
          <p:cNvSpPr/>
          <p:nvPr/>
        </p:nvSpPr>
        <p:spPr bwMode="auto">
          <a:xfrm>
            <a:off x="2697970" y="286938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9" name="Oval 118"/>
          <p:cNvSpPr/>
          <p:nvPr/>
        </p:nvSpPr>
        <p:spPr bwMode="auto">
          <a:xfrm>
            <a:off x="1305413" y="286938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20" name="Straight Connector 119"/>
          <p:cNvCxnSpPr>
            <a:endCxn id="114" idx="2"/>
          </p:cNvCxnSpPr>
          <p:nvPr/>
        </p:nvCxnSpPr>
        <p:spPr bwMode="auto">
          <a:xfrm>
            <a:off x="1528370" y="2980863"/>
            <a:ext cx="45520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114" idx="6"/>
          </p:cNvCxnSpPr>
          <p:nvPr/>
        </p:nvCxnSpPr>
        <p:spPr bwMode="auto">
          <a:xfrm>
            <a:off x="2206534" y="2980863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endCxn id="116" idx="2"/>
          </p:cNvCxnSpPr>
          <p:nvPr/>
        </p:nvCxnSpPr>
        <p:spPr bwMode="auto">
          <a:xfrm>
            <a:off x="2920927" y="2980863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endCxn id="115" idx="0"/>
          </p:cNvCxnSpPr>
          <p:nvPr/>
        </p:nvCxnSpPr>
        <p:spPr bwMode="auto">
          <a:xfrm rot="5400000">
            <a:off x="502767" y="2651070"/>
            <a:ext cx="43662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>
            <a:stCxn id="105" idx="4"/>
          </p:cNvCxnSpPr>
          <p:nvPr/>
        </p:nvCxnSpPr>
        <p:spPr bwMode="auto">
          <a:xfrm rot="5400000">
            <a:off x="1198580" y="2651070"/>
            <a:ext cx="43662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endCxn id="114" idx="0"/>
          </p:cNvCxnSpPr>
          <p:nvPr/>
        </p:nvCxnSpPr>
        <p:spPr bwMode="auto">
          <a:xfrm rot="5400000">
            <a:off x="1876743" y="2651070"/>
            <a:ext cx="43662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stCxn id="106" idx="4"/>
          </p:cNvCxnSpPr>
          <p:nvPr/>
        </p:nvCxnSpPr>
        <p:spPr bwMode="auto">
          <a:xfrm rot="5400000">
            <a:off x="2591136" y="2651070"/>
            <a:ext cx="43662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endCxn id="116" idx="0"/>
          </p:cNvCxnSpPr>
          <p:nvPr/>
        </p:nvCxnSpPr>
        <p:spPr bwMode="auto">
          <a:xfrm rot="5400000">
            <a:off x="3305530" y="2651070"/>
            <a:ext cx="43662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8" name="Oval 127"/>
          <p:cNvSpPr/>
          <p:nvPr/>
        </p:nvSpPr>
        <p:spPr bwMode="auto">
          <a:xfrm>
            <a:off x="1305413" y="3538256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9" name="Oval 128"/>
          <p:cNvSpPr/>
          <p:nvPr/>
        </p:nvSpPr>
        <p:spPr bwMode="auto">
          <a:xfrm>
            <a:off x="2697970" y="3538256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1983576" y="3538256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31" name="Oval 130"/>
          <p:cNvSpPr/>
          <p:nvPr/>
        </p:nvSpPr>
        <p:spPr bwMode="auto">
          <a:xfrm>
            <a:off x="609600" y="3538256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32" name="Oval 131"/>
          <p:cNvSpPr/>
          <p:nvPr/>
        </p:nvSpPr>
        <p:spPr bwMode="auto">
          <a:xfrm>
            <a:off x="3412364" y="3538256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33" name="Straight Connector 132"/>
          <p:cNvCxnSpPr>
            <a:endCxn id="128" idx="2"/>
          </p:cNvCxnSpPr>
          <p:nvPr/>
        </p:nvCxnSpPr>
        <p:spPr bwMode="auto">
          <a:xfrm>
            <a:off x="832558" y="3649735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>
            <a:stCxn id="128" idx="6"/>
          </p:cNvCxnSpPr>
          <p:nvPr/>
        </p:nvCxnSpPr>
        <p:spPr bwMode="auto">
          <a:xfrm>
            <a:off x="1528370" y="3649735"/>
            <a:ext cx="45520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endCxn id="129" idx="2"/>
          </p:cNvCxnSpPr>
          <p:nvPr/>
        </p:nvCxnSpPr>
        <p:spPr bwMode="auto">
          <a:xfrm>
            <a:off x="2206534" y="3649735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>
            <a:stCxn id="129" idx="6"/>
          </p:cNvCxnSpPr>
          <p:nvPr/>
        </p:nvCxnSpPr>
        <p:spPr bwMode="auto">
          <a:xfrm>
            <a:off x="2920927" y="3649735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115" idx="4"/>
          </p:cNvCxnSpPr>
          <p:nvPr/>
        </p:nvCxnSpPr>
        <p:spPr bwMode="auto">
          <a:xfrm rot="5400000">
            <a:off x="498122" y="331529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>
            <a:endCxn id="128" idx="0"/>
          </p:cNvCxnSpPr>
          <p:nvPr/>
        </p:nvCxnSpPr>
        <p:spPr bwMode="auto">
          <a:xfrm rot="5400000">
            <a:off x="1193934" y="331529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114" idx="4"/>
          </p:cNvCxnSpPr>
          <p:nvPr/>
        </p:nvCxnSpPr>
        <p:spPr bwMode="auto">
          <a:xfrm rot="5400000">
            <a:off x="1872098" y="331529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>
            <a:endCxn id="129" idx="0"/>
          </p:cNvCxnSpPr>
          <p:nvPr/>
        </p:nvCxnSpPr>
        <p:spPr bwMode="auto">
          <a:xfrm rot="5400000">
            <a:off x="2586491" y="331529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116" idx="4"/>
          </p:cNvCxnSpPr>
          <p:nvPr/>
        </p:nvCxnSpPr>
        <p:spPr bwMode="auto">
          <a:xfrm rot="5400000">
            <a:off x="3300885" y="331529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4" name="Oval 143"/>
          <p:cNvSpPr/>
          <p:nvPr/>
        </p:nvSpPr>
        <p:spPr bwMode="auto">
          <a:xfrm>
            <a:off x="3412364" y="4202484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6" name="Oval 145"/>
          <p:cNvSpPr/>
          <p:nvPr/>
        </p:nvSpPr>
        <p:spPr bwMode="auto">
          <a:xfrm>
            <a:off x="2697970" y="4202484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49" name="Straight Connector 148"/>
          <p:cNvCxnSpPr/>
          <p:nvPr/>
        </p:nvCxnSpPr>
        <p:spPr bwMode="auto">
          <a:xfrm>
            <a:off x="2206534" y="4313964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>
            <a:endCxn id="144" idx="2"/>
          </p:cNvCxnSpPr>
          <p:nvPr/>
        </p:nvCxnSpPr>
        <p:spPr bwMode="auto">
          <a:xfrm>
            <a:off x="2920927" y="4313964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Oval 150"/>
          <p:cNvSpPr/>
          <p:nvPr/>
        </p:nvSpPr>
        <p:spPr bwMode="auto">
          <a:xfrm>
            <a:off x="2697970" y="486671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4" name="Oval 153"/>
          <p:cNvSpPr/>
          <p:nvPr/>
        </p:nvSpPr>
        <p:spPr bwMode="auto">
          <a:xfrm>
            <a:off x="3412364" y="486671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57" name="Straight Connector 156"/>
          <p:cNvCxnSpPr>
            <a:endCxn id="151" idx="2"/>
          </p:cNvCxnSpPr>
          <p:nvPr/>
        </p:nvCxnSpPr>
        <p:spPr bwMode="auto">
          <a:xfrm>
            <a:off x="2206534" y="4978192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>
            <a:stCxn id="151" idx="6"/>
          </p:cNvCxnSpPr>
          <p:nvPr/>
        </p:nvCxnSpPr>
        <p:spPr bwMode="auto">
          <a:xfrm>
            <a:off x="2920927" y="4978192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endCxn id="151" idx="0"/>
          </p:cNvCxnSpPr>
          <p:nvPr/>
        </p:nvCxnSpPr>
        <p:spPr bwMode="auto">
          <a:xfrm rot="5400000">
            <a:off x="2588813" y="4646077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>
            <a:stCxn id="144" idx="4"/>
          </p:cNvCxnSpPr>
          <p:nvPr/>
        </p:nvCxnSpPr>
        <p:spPr bwMode="auto">
          <a:xfrm rot="5400000">
            <a:off x="3303207" y="4646077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7" name="Oval 166"/>
          <p:cNvSpPr/>
          <p:nvPr/>
        </p:nvSpPr>
        <p:spPr bwMode="auto">
          <a:xfrm>
            <a:off x="3412364" y="5535585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69" name="Oval 168"/>
          <p:cNvSpPr/>
          <p:nvPr/>
        </p:nvSpPr>
        <p:spPr bwMode="auto">
          <a:xfrm>
            <a:off x="2697970" y="5535585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72" name="Straight Connector 171"/>
          <p:cNvCxnSpPr/>
          <p:nvPr/>
        </p:nvCxnSpPr>
        <p:spPr bwMode="auto">
          <a:xfrm>
            <a:off x="2206534" y="5647065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endCxn id="167" idx="2"/>
          </p:cNvCxnSpPr>
          <p:nvPr/>
        </p:nvCxnSpPr>
        <p:spPr bwMode="auto">
          <a:xfrm>
            <a:off x="2920927" y="5647065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151" idx="4"/>
          </p:cNvCxnSpPr>
          <p:nvPr/>
        </p:nvCxnSpPr>
        <p:spPr bwMode="auto">
          <a:xfrm rot="5400000">
            <a:off x="2586491" y="531262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>
            <a:endCxn id="167" idx="0"/>
          </p:cNvCxnSpPr>
          <p:nvPr/>
        </p:nvCxnSpPr>
        <p:spPr bwMode="auto">
          <a:xfrm rot="5400000">
            <a:off x="3300885" y="531262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 rot="5400000">
            <a:off x="500444" y="3981849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>
            <a:stCxn id="128" idx="4"/>
          </p:cNvCxnSpPr>
          <p:nvPr/>
        </p:nvCxnSpPr>
        <p:spPr bwMode="auto">
          <a:xfrm rot="5400000">
            <a:off x="1196257" y="3981849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 rot="5400000">
            <a:off x="1874420" y="3981849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>
            <a:stCxn id="129" idx="4"/>
          </p:cNvCxnSpPr>
          <p:nvPr/>
        </p:nvCxnSpPr>
        <p:spPr bwMode="auto">
          <a:xfrm rot="5400000">
            <a:off x="2588813" y="3981849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endCxn id="144" idx="0"/>
          </p:cNvCxnSpPr>
          <p:nvPr/>
        </p:nvCxnSpPr>
        <p:spPr bwMode="auto">
          <a:xfrm rot="5400000">
            <a:off x="3303207" y="3981849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Oval 183"/>
          <p:cNvSpPr/>
          <p:nvPr/>
        </p:nvSpPr>
        <p:spPr bwMode="auto">
          <a:xfrm>
            <a:off x="4847653" y="286938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86" name="Oval 185"/>
          <p:cNvSpPr/>
          <p:nvPr/>
        </p:nvSpPr>
        <p:spPr bwMode="auto">
          <a:xfrm>
            <a:off x="5525816" y="286938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87" name="Oval 186"/>
          <p:cNvSpPr/>
          <p:nvPr/>
        </p:nvSpPr>
        <p:spPr bwMode="auto">
          <a:xfrm>
            <a:off x="4151840" y="286938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89" name="Straight Connector 188"/>
          <p:cNvCxnSpPr>
            <a:endCxn id="184" idx="2"/>
          </p:cNvCxnSpPr>
          <p:nvPr/>
        </p:nvCxnSpPr>
        <p:spPr bwMode="auto">
          <a:xfrm>
            <a:off x="4374797" y="2980863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184" idx="6"/>
          </p:cNvCxnSpPr>
          <p:nvPr/>
        </p:nvCxnSpPr>
        <p:spPr bwMode="auto">
          <a:xfrm>
            <a:off x="5070610" y="2980863"/>
            <a:ext cx="45520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>
            <a:off x="5748774" y="2980863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3" name="Oval 192"/>
          <p:cNvSpPr/>
          <p:nvPr/>
        </p:nvSpPr>
        <p:spPr bwMode="auto">
          <a:xfrm>
            <a:off x="5525816" y="3538256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94" name="Oval 193"/>
          <p:cNvSpPr/>
          <p:nvPr/>
        </p:nvSpPr>
        <p:spPr bwMode="auto">
          <a:xfrm>
            <a:off x="4151840" y="3538256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96" name="Straight Connector 195"/>
          <p:cNvCxnSpPr>
            <a:stCxn id="194" idx="6"/>
          </p:cNvCxnSpPr>
          <p:nvPr/>
        </p:nvCxnSpPr>
        <p:spPr bwMode="auto">
          <a:xfrm>
            <a:off x="4374797" y="3649735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Oval 197"/>
          <p:cNvSpPr/>
          <p:nvPr/>
        </p:nvSpPr>
        <p:spPr bwMode="auto">
          <a:xfrm>
            <a:off x="4847653" y="3538256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99" name="Straight Connector 198"/>
          <p:cNvCxnSpPr>
            <a:endCxn id="193" idx="2"/>
          </p:cNvCxnSpPr>
          <p:nvPr/>
        </p:nvCxnSpPr>
        <p:spPr bwMode="auto">
          <a:xfrm>
            <a:off x="5070610" y="3649735"/>
            <a:ext cx="45520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stCxn id="193" idx="6"/>
          </p:cNvCxnSpPr>
          <p:nvPr/>
        </p:nvCxnSpPr>
        <p:spPr bwMode="auto">
          <a:xfrm>
            <a:off x="5748774" y="3649735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endCxn id="194" idx="0"/>
          </p:cNvCxnSpPr>
          <p:nvPr/>
        </p:nvCxnSpPr>
        <p:spPr bwMode="auto">
          <a:xfrm rot="5400000">
            <a:off x="4040362" y="331529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>
            <a:stCxn id="184" idx="4"/>
          </p:cNvCxnSpPr>
          <p:nvPr/>
        </p:nvCxnSpPr>
        <p:spPr bwMode="auto">
          <a:xfrm rot="5400000">
            <a:off x="4736174" y="331529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endCxn id="193" idx="0"/>
          </p:cNvCxnSpPr>
          <p:nvPr/>
        </p:nvCxnSpPr>
        <p:spPr bwMode="auto">
          <a:xfrm rot="5400000">
            <a:off x="5414338" y="331529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7" name="Oval 206"/>
          <p:cNvSpPr/>
          <p:nvPr/>
        </p:nvSpPr>
        <p:spPr bwMode="auto">
          <a:xfrm>
            <a:off x="4847653" y="4202484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10" name="Oval 209"/>
          <p:cNvSpPr/>
          <p:nvPr/>
        </p:nvSpPr>
        <p:spPr bwMode="auto">
          <a:xfrm>
            <a:off x="4151840" y="4202484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212" name="Straight Connector 211"/>
          <p:cNvCxnSpPr>
            <a:endCxn id="207" idx="2"/>
          </p:cNvCxnSpPr>
          <p:nvPr/>
        </p:nvCxnSpPr>
        <p:spPr bwMode="auto">
          <a:xfrm>
            <a:off x="4374797" y="4313964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Connector 212"/>
          <p:cNvCxnSpPr>
            <a:stCxn id="207" idx="6"/>
          </p:cNvCxnSpPr>
          <p:nvPr/>
        </p:nvCxnSpPr>
        <p:spPr bwMode="auto">
          <a:xfrm>
            <a:off x="5070610" y="4313964"/>
            <a:ext cx="45520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194" idx="4"/>
          </p:cNvCxnSpPr>
          <p:nvPr/>
        </p:nvCxnSpPr>
        <p:spPr bwMode="auto">
          <a:xfrm rot="5400000">
            <a:off x="4042684" y="3981849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Straight Connector 216"/>
          <p:cNvCxnSpPr>
            <a:endCxn id="207" idx="0"/>
          </p:cNvCxnSpPr>
          <p:nvPr/>
        </p:nvCxnSpPr>
        <p:spPr bwMode="auto">
          <a:xfrm rot="5400000">
            <a:off x="4738497" y="3981849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>
            <a:stCxn id="193" idx="4"/>
          </p:cNvCxnSpPr>
          <p:nvPr/>
        </p:nvCxnSpPr>
        <p:spPr bwMode="auto">
          <a:xfrm rot="5400000">
            <a:off x="5416660" y="3981849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2" name="Oval 221"/>
          <p:cNvSpPr/>
          <p:nvPr/>
        </p:nvSpPr>
        <p:spPr bwMode="auto">
          <a:xfrm>
            <a:off x="4151840" y="4866713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224" name="Straight Connector 223"/>
          <p:cNvCxnSpPr>
            <a:stCxn id="222" idx="6"/>
          </p:cNvCxnSpPr>
          <p:nvPr/>
        </p:nvCxnSpPr>
        <p:spPr bwMode="auto">
          <a:xfrm>
            <a:off x="4374797" y="4978192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5" name="Oval 234"/>
          <p:cNvSpPr/>
          <p:nvPr/>
        </p:nvSpPr>
        <p:spPr bwMode="auto">
          <a:xfrm>
            <a:off x="4151840" y="5535585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rot="10800000">
            <a:off x="4374797" y="5647065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9" name="Straight Connector 238"/>
          <p:cNvCxnSpPr>
            <a:stCxn id="222" idx="4"/>
          </p:cNvCxnSpPr>
          <p:nvPr/>
        </p:nvCxnSpPr>
        <p:spPr bwMode="auto">
          <a:xfrm rot="5400000">
            <a:off x="4040362" y="5312628"/>
            <a:ext cx="44591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8" name="Straight Connector 257"/>
          <p:cNvCxnSpPr>
            <a:endCxn id="222" idx="0"/>
          </p:cNvCxnSpPr>
          <p:nvPr/>
        </p:nvCxnSpPr>
        <p:spPr bwMode="auto">
          <a:xfrm rot="5400000">
            <a:off x="4042684" y="4646077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9" name="Straight Connector 258"/>
          <p:cNvCxnSpPr>
            <a:stCxn id="207" idx="4"/>
          </p:cNvCxnSpPr>
          <p:nvPr/>
        </p:nvCxnSpPr>
        <p:spPr bwMode="auto">
          <a:xfrm rot="5400000">
            <a:off x="4738497" y="4646077"/>
            <a:ext cx="441271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4" name="Straight Connector 263"/>
          <p:cNvCxnSpPr>
            <a:stCxn id="116" idx="6"/>
          </p:cNvCxnSpPr>
          <p:nvPr/>
        </p:nvCxnSpPr>
        <p:spPr bwMode="auto">
          <a:xfrm>
            <a:off x="3635321" y="2980863"/>
            <a:ext cx="516519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6" name="Straight Connector 265"/>
          <p:cNvCxnSpPr>
            <a:endCxn id="194" idx="2"/>
          </p:cNvCxnSpPr>
          <p:nvPr/>
        </p:nvCxnSpPr>
        <p:spPr bwMode="auto">
          <a:xfrm>
            <a:off x="3635321" y="3649735"/>
            <a:ext cx="516519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8" name="Straight Connector 267"/>
          <p:cNvCxnSpPr>
            <a:stCxn id="144" idx="6"/>
          </p:cNvCxnSpPr>
          <p:nvPr/>
        </p:nvCxnSpPr>
        <p:spPr bwMode="auto">
          <a:xfrm>
            <a:off x="3635321" y="4313964"/>
            <a:ext cx="516519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0" name="Straight Connector 269"/>
          <p:cNvCxnSpPr>
            <a:endCxn id="222" idx="2"/>
          </p:cNvCxnSpPr>
          <p:nvPr/>
        </p:nvCxnSpPr>
        <p:spPr bwMode="auto">
          <a:xfrm>
            <a:off x="3635321" y="4978192"/>
            <a:ext cx="516519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2" name="Straight Connector 271"/>
          <p:cNvCxnSpPr>
            <a:stCxn id="167" idx="6"/>
          </p:cNvCxnSpPr>
          <p:nvPr/>
        </p:nvCxnSpPr>
        <p:spPr bwMode="auto">
          <a:xfrm>
            <a:off x="3635321" y="5647065"/>
            <a:ext cx="516519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3" name="Oval 272"/>
          <p:cNvSpPr/>
          <p:nvPr/>
        </p:nvSpPr>
        <p:spPr bwMode="auto">
          <a:xfrm>
            <a:off x="5525816" y="2209800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74" name="Oval 273"/>
          <p:cNvSpPr/>
          <p:nvPr/>
        </p:nvSpPr>
        <p:spPr bwMode="auto">
          <a:xfrm>
            <a:off x="4151840" y="2209800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276" name="Straight Connector 275"/>
          <p:cNvCxnSpPr>
            <a:stCxn id="274" idx="6"/>
          </p:cNvCxnSpPr>
          <p:nvPr/>
        </p:nvCxnSpPr>
        <p:spPr bwMode="auto">
          <a:xfrm>
            <a:off x="4374797" y="2321279"/>
            <a:ext cx="472855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8" name="Oval 277"/>
          <p:cNvSpPr/>
          <p:nvPr/>
        </p:nvSpPr>
        <p:spPr bwMode="auto">
          <a:xfrm>
            <a:off x="4847653" y="2209800"/>
            <a:ext cx="222958" cy="22295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279" name="Straight Connector 278"/>
          <p:cNvCxnSpPr>
            <a:endCxn id="273" idx="2"/>
          </p:cNvCxnSpPr>
          <p:nvPr/>
        </p:nvCxnSpPr>
        <p:spPr bwMode="auto">
          <a:xfrm>
            <a:off x="5070610" y="2321279"/>
            <a:ext cx="45520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0" name="Straight Connector 279"/>
          <p:cNvCxnSpPr>
            <a:stCxn id="273" idx="6"/>
          </p:cNvCxnSpPr>
          <p:nvPr/>
        </p:nvCxnSpPr>
        <p:spPr bwMode="auto">
          <a:xfrm>
            <a:off x="5748774" y="2321279"/>
            <a:ext cx="49143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3" name="Straight Connector 282"/>
          <p:cNvCxnSpPr>
            <a:endCxn id="274" idx="2"/>
          </p:cNvCxnSpPr>
          <p:nvPr/>
        </p:nvCxnSpPr>
        <p:spPr bwMode="auto">
          <a:xfrm>
            <a:off x="3635321" y="2321279"/>
            <a:ext cx="516519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5" name="Straight Connector 284"/>
          <p:cNvCxnSpPr>
            <a:stCxn id="274" idx="4"/>
          </p:cNvCxnSpPr>
          <p:nvPr/>
        </p:nvCxnSpPr>
        <p:spPr bwMode="auto">
          <a:xfrm rot="5400000">
            <a:off x="4045007" y="2651070"/>
            <a:ext cx="43662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7" name="Straight Connector 286"/>
          <p:cNvCxnSpPr>
            <a:endCxn id="184" idx="0"/>
          </p:cNvCxnSpPr>
          <p:nvPr/>
        </p:nvCxnSpPr>
        <p:spPr bwMode="auto">
          <a:xfrm rot="5400000">
            <a:off x="4740819" y="2651070"/>
            <a:ext cx="43662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9" name="Straight Connector 288"/>
          <p:cNvCxnSpPr>
            <a:stCxn id="273" idx="4"/>
          </p:cNvCxnSpPr>
          <p:nvPr/>
        </p:nvCxnSpPr>
        <p:spPr bwMode="auto">
          <a:xfrm rot="5400000">
            <a:off x="5418983" y="2651070"/>
            <a:ext cx="436626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4" name="Oval 243"/>
          <p:cNvSpPr/>
          <p:nvPr/>
        </p:nvSpPr>
        <p:spPr bwMode="auto">
          <a:xfrm>
            <a:off x="2590800" y="2819400"/>
            <a:ext cx="390176" cy="39017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48" name="Oval 247"/>
          <p:cNvSpPr/>
          <p:nvPr/>
        </p:nvSpPr>
        <p:spPr bwMode="auto">
          <a:xfrm>
            <a:off x="3315049" y="4124325"/>
            <a:ext cx="390176" cy="39017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267" name="Straight Arrow Connector 266"/>
          <p:cNvCxnSpPr/>
          <p:nvPr/>
        </p:nvCxnSpPr>
        <p:spPr bwMode="auto">
          <a:xfrm rot="10800000" flipV="1">
            <a:off x="2971800" y="2667000"/>
            <a:ext cx="4191000" cy="304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5" name="Oval 294"/>
          <p:cNvSpPr/>
          <p:nvPr/>
        </p:nvSpPr>
        <p:spPr bwMode="auto">
          <a:xfrm>
            <a:off x="1676400" y="1828800"/>
            <a:ext cx="2276026" cy="2276026"/>
          </a:xfrm>
          <a:prstGeom prst="ellipse">
            <a:avLst/>
          </a:prstGeom>
          <a:solidFill>
            <a:schemeClr val="accent3">
              <a:lumMod val="40000"/>
              <a:lumOff val="60000"/>
              <a:alpha val="71000"/>
            </a:schemeClr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Splash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290" name="Straight Arrow Connector 289"/>
          <p:cNvCxnSpPr/>
          <p:nvPr/>
        </p:nvCxnSpPr>
        <p:spPr bwMode="auto">
          <a:xfrm rot="10800000" flipV="1">
            <a:off x="3581400" y="2667000"/>
            <a:ext cx="3581400" cy="1676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0" name="Oval 249"/>
          <p:cNvSpPr/>
          <p:nvPr/>
        </p:nvSpPr>
        <p:spPr bwMode="auto">
          <a:xfrm>
            <a:off x="2372174" y="3200400"/>
            <a:ext cx="2276026" cy="2276026"/>
          </a:xfrm>
          <a:prstGeom prst="ellipse">
            <a:avLst/>
          </a:prstGeom>
          <a:solidFill>
            <a:schemeClr val="accent3">
              <a:lumMod val="40000"/>
              <a:lumOff val="60000"/>
              <a:alpha val="71000"/>
            </a:schemeClr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Splash</a:t>
            </a:r>
          </a:p>
        </p:txBody>
      </p:sp>
      <p:grpSp>
        <p:nvGrpSpPr>
          <p:cNvPr id="4" name="Group 300"/>
          <p:cNvGrpSpPr/>
          <p:nvPr/>
        </p:nvGrpSpPr>
        <p:grpSpPr>
          <a:xfrm>
            <a:off x="1066800" y="2514600"/>
            <a:ext cx="4189259" cy="1600200"/>
            <a:chOff x="762000" y="2514600"/>
            <a:chExt cx="4189259" cy="1600200"/>
          </a:xfrm>
        </p:grpSpPr>
        <p:sp>
          <p:nvSpPr>
            <p:cNvPr id="298" name="TextBox 297"/>
            <p:cNvSpPr txBox="1"/>
            <p:nvPr/>
          </p:nvSpPr>
          <p:spPr>
            <a:xfrm>
              <a:off x="762000" y="2514600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Helvetica" pitchFamily="34" charset="0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2895600" y="3191470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Helvetica" pitchFamily="34" charset="0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4343400" y="2590800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Helvetica" pitchFamily="34" charset="0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</p:grpSp>
      <p:sp>
        <p:nvSpPr>
          <p:cNvPr id="143" name="Rectangle 142"/>
          <p:cNvSpPr/>
          <p:nvPr/>
        </p:nvSpPr>
        <p:spPr bwMode="auto">
          <a:xfrm>
            <a:off x="685800" y="5867400"/>
            <a:ext cx="1083733" cy="54186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CPU 1</a:t>
            </a:r>
          </a:p>
        </p:txBody>
      </p:sp>
      <p:sp>
        <p:nvSpPr>
          <p:cNvPr id="145" name="Slide Number Placeholder 1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730521"/>
      </p:ext>
    </p:extLst>
  </p:cSld>
  <p:clrMapOvr>
    <a:masterClrMapping/>
  </p:clrMapOvr>
  <p:transition xmlns:p14="http://schemas.microsoft.com/office/powerpoint/2010/main" advTm="418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3993 0.04305 C -0.04896 0.05208 -0.05399 0.06574 -0.05399 0.07986 C -0.05399 0.09583 -0.04896 0.1088 -0.03993 0.11782 L 0 0.16111 " pathEditMode="relative" rAng="0" ptsTypes="FffFF">
                                      <p:cBhvr>
                                        <p:cTn id="29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8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555 L 0.03993 -0.05 C 0.04896 -0.05949 0.05399 -0.07315 0.05399 -0.0875 C 0.05399 -0.10417 0.04896 -0.11736 0.03993 -0.12662 L 0 -0.17037 " pathEditMode="relative" rAng="0" ptsTypes="FffFF">
                                      <p:cBhvr>
                                        <p:cTn id="31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-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509 L -0.03993 0.1375 C -0.04896 0.16528 -0.05399 0.20671 -0.05399 0.25 C -0.05399 0.29954 -0.04896 0.33889 -0.03993 0.3669 L 0 0.49954 " pathEditMode="relative" rAng="0" ptsTypes="FffFF">
                                      <p:cBhvr>
                                        <p:cTn id="35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24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L 0 -0.0835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0888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7061 L 0 -0.2611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08333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46 L 0 -0.0833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6134 L 0 0.0833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3" grpId="0" animBg="1"/>
      <p:bldP spid="254" grpId="0" animBg="1"/>
      <p:bldP spid="254" grpId="1" animBg="1"/>
      <p:bldP spid="255" grpId="0" animBg="1"/>
      <p:bldP spid="256" grpId="0" animBg="1"/>
      <p:bldP spid="256" grpId="1" animBg="1"/>
      <p:bldP spid="257" grpId="0" animBg="1"/>
      <p:bldP spid="263" grpId="0" animBg="1"/>
      <p:bldP spid="297" grpId="0" animBg="1"/>
      <p:bldP spid="244" grpId="0" animBg="1"/>
      <p:bldP spid="295" grpId="0" animBg="1"/>
      <p:bldP spid="29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Dynamic </a:t>
            </a:r>
            <a:r>
              <a:rPr lang="en-US" dirty="0" smtClean="0"/>
              <a:t>Splashes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305800" cy="106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Priorities </a:t>
            </a:r>
            <a:r>
              <a:rPr lang="en-US" sz="2800" b="1" dirty="0" smtClean="0"/>
              <a:t>adaptively </a:t>
            </a:r>
            <a:r>
              <a:rPr lang="en-US" sz="2800" dirty="0" smtClean="0"/>
              <a:t>focus computation by determining the </a:t>
            </a:r>
            <a:r>
              <a:rPr lang="en-US" sz="2800" b="1" dirty="0" smtClean="0"/>
              <a:t>shape</a:t>
            </a:r>
            <a:r>
              <a:rPr lang="en-US" sz="2800" dirty="0" smtClean="0"/>
              <a:t> and </a:t>
            </a:r>
            <a:r>
              <a:rPr lang="en-US" sz="2800" b="1" dirty="0" smtClean="0"/>
              <a:t>size </a:t>
            </a:r>
            <a:r>
              <a:rPr lang="en-US" sz="2800" dirty="0" smtClean="0"/>
              <a:t>of each Splash </a:t>
            </a:r>
            <a:endParaRPr lang="en-US" sz="2800" dirty="0"/>
          </a:p>
        </p:txBody>
      </p:sp>
      <p:grpSp>
        <p:nvGrpSpPr>
          <p:cNvPr id="4" name="Group 656"/>
          <p:cNvGrpSpPr/>
          <p:nvPr/>
        </p:nvGrpSpPr>
        <p:grpSpPr>
          <a:xfrm>
            <a:off x="457200" y="2209800"/>
            <a:ext cx="8119289" cy="4386943"/>
            <a:chOff x="304800" y="1371600"/>
            <a:chExt cx="8119289" cy="4386943"/>
          </a:xfrm>
        </p:grpSpPr>
        <p:sp>
          <p:nvSpPr>
            <p:cNvPr id="658" name="Oval 657"/>
            <p:cNvSpPr/>
            <p:nvPr/>
          </p:nvSpPr>
          <p:spPr bwMode="auto">
            <a:xfrm>
              <a:off x="2886435" y="1371600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59" name="Rectangle 658"/>
            <p:cNvSpPr/>
            <p:nvPr/>
          </p:nvSpPr>
          <p:spPr bwMode="auto">
            <a:xfrm>
              <a:off x="3769566" y="1371600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660" name="Straight Connector 659"/>
            <p:cNvCxnSpPr>
              <a:stCxn id="707" idx="3"/>
              <a:endCxn id="658" idx="2"/>
            </p:cNvCxnSpPr>
            <p:nvPr/>
          </p:nvCxnSpPr>
          <p:spPr bwMode="auto">
            <a:xfrm>
              <a:off x="2278924" y="1509410"/>
              <a:ext cx="60751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1" name="Straight Connector 660"/>
            <p:cNvCxnSpPr>
              <a:stCxn id="658" idx="6"/>
              <a:endCxn id="659" idx="1"/>
            </p:cNvCxnSpPr>
            <p:nvPr/>
          </p:nvCxnSpPr>
          <p:spPr bwMode="auto">
            <a:xfrm>
              <a:off x="3162054" y="1509410"/>
              <a:ext cx="60751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2" name="Oval 661"/>
            <p:cNvSpPr/>
            <p:nvPr/>
          </p:nvSpPr>
          <p:spPr bwMode="auto">
            <a:xfrm>
              <a:off x="3769566" y="2186974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63" name="Rectangle 662"/>
            <p:cNvSpPr/>
            <p:nvPr/>
          </p:nvSpPr>
          <p:spPr bwMode="auto">
            <a:xfrm>
              <a:off x="2886435" y="2186974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664" name="Straight Connector 663"/>
            <p:cNvCxnSpPr>
              <a:stCxn id="711" idx="6"/>
              <a:endCxn id="663" idx="1"/>
            </p:cNvCxnSpPr>
            <p:nvPr/>
          </p:nvCxnSpPr>
          <p:spPr bwMode="auto">
            <a:xfrm>
              <a:off x="2278924" y="2324785"/>
              <a:ext cx="60751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5" name="Straight Connector 664"/>
            <p:cNvCxnSpPr>
              <a:stCxn id="663" idx="3"/>
              <a:endCxn id="662" idx="2"/>
            </p:cNvCxnSpPr>
            <p:nvPr/>
          </p:nvCxnSpPr>
          <p:spPr bwMode="auto">
            <a:xfrm>
              <a:off x="3162054" y="2324785"/>
              <a:ext cx="60751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6" name="Straight Connector 665"/>
            <p:cNvCxnSpPr>
              <a:stCxn id="658" idx="4"/>
              <a:endCxn id="663" idx="0"/>
            </p:cNvCxnSpPr>
            <p:nvPr/>
          </p:nvCxnSpPr>
          <p:spPr bwMode="auto">
            <a:xfrm rot="5400000">
              <a:off x="2754368" y="1917096"/>
              <a:ext cx="5397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7" name="Straight Connector 666"/>
            <p:cNvCxnSpPr>
              <a:stCxn id="659" idx="2"/>
              <a:endCxn id="662" idx="0"/>
            </p:cNvCxnSpPr>
            <p:nvPr/>
          </p:nvCxnSpPr>
          <p:spPr bwMode="auto">
            <a:xfrm rot="5400000">
              <a:off x="3637499" y="1917096"/>
              <a:ext cx="539755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8" name="Rectangle 667"/>
            <p:cNvSpPr/>
            <p:nvPr/>
          </p:nvSpPr>
          <p:spPr bwMode="auto">
            <a:xfrm>
              <a:off x="304800" y="3013832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669" name="Rectangle 668"/>
            <p:cNvSpPr/>
            <p:nvPr/>
          </p:nvSpPr>
          <p:spPr bwMode="auto">
            <a:xfrm>
              <a:off x="3769566" y="3013832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670" name="Straight Connector 669"/>
            <p:cNvCxnSpPr>
              <a:stCxn id="668" idx="3"/>
              <a:endCxn id="719" idx="2"/>
            </p:cNvCxnSpPr>
            <p:nvPr/>
          </p:nvCxnSpPr>
          <p:spPr bwMode="auto">
            <a:xfrm>
              <a:off x="580419" y="3151643"/>
              <a:ext cx="58454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1" name="Straight Connector 670"/>
            <p:cNvCxnSpPr>
              <a:stCxn id="720" idx="6"/>
              <a:endCxn id="669" idx="1"/>
            </p:cNvCxnSpPr>
            <p:nvPr/>
          </p:nvCxnSpPr>
          <p:spPr bwMode="auto">
            <a:xfrm>
              <a:off x="3162054" y="3151643"/>
              <a:ext cx="60751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2" name="Straight Connector 671"/>
            <p:cNvCxnSpPr>
              <a:stCxn id="712" idx="4"/>
              <a:endCxn id="668" idx="0"/>
            </p:cNvCxnSpPr>
            <p:nvPr/>
          </p:nvCxnSpPr>
          <p:spPr bwMode="auto">
            <a:xfrm rot="5400000">
              <a:off x="166991" y="2738213"/>
              <a:ext cx="551239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3" name="Straight Connector 672"/>
            <p:cNvCxnSpPr>
              <a:stCxn id="663" idx="2"/>
              <a:endCxn id="720" idx="0"/>
            </p:cNvCxnSpPr>
            <p:nvPr/>
          </p:nvCxnSpPr>
          <p:spPr bwMode="auto">
            <a:xfrm rot="5400000">
              <a:off x="2748626" y="2738213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4" name="Straight Connector 673"/>
            <p:cNvCxnSpPr>
              <a:stCxn id="662" idx="4"/>
              <a:endCxn id="669" idx="0"/>
            </p:cNvCxnSpPr>
            <p:nvPr/>
          </p:nvCxnSpPr>
          <p:spPr bwMode="auto">
            <a:xfrm rot="5400000">
              <a:off x="3631757" y="2738213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5" name="Oval 674"/>
            <p:cNvSpPr/>
            <p:nvPr/>
          </p:nvSpPr>
          <p:spPr bwMode="auto">
            <a:xfrm>
              <a:off x="304800" y="3834949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676" name="Oval 675"/>
            <p:cNvSpPr/>
            <p:nvPr/>
          </p:nvSpPr>
          <p:spPr bwMode="auto">
            <a:xfrm>
              <a:off x="3769566" y="3834949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677" name="Straight Connector 676"/>
            <p:cNvCxnSpPr>
              <a:stCxn id="675" idx="6"/>
              <a:endCxn id="703" idx="1"/>
            </p:cNvCxnSpPr>
            <p:nvPr/>
          </p:nvCxnSpPr>
          <p:spPr bwMode="auto">
            <a:xfrm>
              <a:off x="580419" y="3972759"/>
              <a:ext cx="58454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8" name="Straight Connector 677"/>
            <p:cNvCxnSpPr>
              <a:stCxn id="726" idx="3"/>
              <a:endCxn id="676" idx="2"/>
            </p:cNvCxnSpPr>
            <p:nvPr/>
          </p:nvCxnSpPr>
          <p:spPr bwMode="auto">
            <a:xfrm>
              <a:off x="3162054" y="3972759"/>
              <a:ext cx="60751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9" name="Oval 678"/>
            <p:cNvSpPr/>
            <p:nvPr/>
          </p:nvSpPr>
          <p:spPr bwMode="auto">
            <a:xfrm>
              <a:off x="1164961" y="4656066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680" name="Straight Connector 679"/>
            <p:cNvCxnSpPr>
              <a:stCxn id="679" idx="6"/>
              <a:endCxn id="729" idx="1"/>
            </p:cNvCxnSpPr>
            <p:nvPr/>
          </p:nvCxnSpPr>
          <p:spPr bwMode="auto">
            <a:xfrm>
              <a:off x="1440581" y="4793876"/>
              <a:ext cx="56272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1" name="Rectangle 680"/>
            <p:cNvSpPr/>
            <p:nvPr/>
          </p:nvSpPr>
          <p:spPr bwMode="auto">
            <a:xfrm>
              <a:off x="3769566" y="4656066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82" name="Rectangle 681"/>
            <p:cNvSpPr/>
            <p:nvPr/>
          </p:nvSpPr>
          <p:spPr bwMode="auto">
            <a:xfrm>
              <a:off x="304800" y="4656066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683" name="Straight Connector 682"/>
            <p:cNvCxnSpPr>
              <a:stCxn id="728" idx="6"/>
              <a:endCxn id="681" idx="1"/>
            </p:cNvCxnSpPr>
            <p:nvPr/>
          </p:nvCxnSpPr>
          <p:spPr bwMode="auto">
            <a:xfrm>
              <a:off x="3162054" y="4793876"/>
              <a:ext cx="60751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4" name="Straight Connector 683"/>
            <p:cNvCxnSpPr>
              <a:stCxn id="679" idx="2"/>
              <a:endCxn id="682" idx="3"/>
            </p:cNvCxnSpPr>
            <p:nvPr/>
          </p:nvCxnSpPr>
          <p:spPr bwMode="auto">
            <a:xfrm rot="10800000">
              <a:off x="580419" y="4793876"/>
              <a:ext cx="58454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5" name="Straight Connector 684"/>
            <p:cNvCxnSpPr>
              <a:stCxn id="675" idx="4"/>
              <a:endCxn id="682" idx="0"/>
            </p:cNvCxnSpPr>
            <p:nvPr/>
          </p:nvCxnSpPr>
          <p:spPr bwMode="auto">
            <a:xfrm rot="5400000">
              <a:off x="169861" y="4383317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6" name="Straight Connector 685"/>
            <p:cNvCxnSpPr>
              <a:stCxn id="703" idx="2"/>
              <a:endCxn id="679" idx="0"/>
            </p:cNvCxnSpPr>
            <p:nvPr/>
          </p:nvCxnSpPr>
          <p:spPr bwMode="auto">
            <a:xfrm rot="5400000">
              <a:off x="1030023" y="4383317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7" name="Straight Connector 686"/>
            <p:cNvCxnSpPr>
              <a:stCxn id="676" idx="4"/>
              <a:endCxn id="681" idx="0"/>
            </p:cNvCxnSpPr>
            <p:nvPr/>
          </p:nvCxnSpPr>
          <p:spPr bwMode="auto">
            <a:xfrm rot="5400000">
              <a:off x="3634627" y="4383317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8" name="Oval 687"/>
            <p:cNvSpPr/>
            <p:nvPr/>
          </p:nvSpPr>
          <p:spPr bwMode="auto">
            <a:xfrm>
              <a:off x="2003305" y="5482924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89" name="Oval 688"/>
            <p:cNvSpPr/>
            <p:nvPr/>
          </p:nvSpPr>
          <p:spPr bwMode="auto">
            <a:xfrm>
              <a:off x="304800" y="5482924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90" name="Oval 689"/>
            <p:cNvSpPr/>
            <p:nvPr/>
          </p:nvSpPr>
          <p:spPr bwMode="auto">
            <a:xfrm>
              <a:off x="3769566" y="5482924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691" name="Straight Connector 690"/>
            <p:cNvCxnSpPr>
              <a:stCxn id="689" idx="6"/>
              <a:endCxn id="693" idx="1"/>
            </p:cNvCxnSpPr>
            <p:nvPr/>
          </p:nvCxnSpPr>
          <p:spPr bwMode="auto">
            <a:xfrm>
              <a:off x="580419" y="5620734"/>
              <a:ext cx="58454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92" name="Rectangle 691"/>
            <p:cNvSpPr/>
            <p:nvPr/>
          </p:nvSpPr>
          <p:spPr bwMode="auto">
            <a:xfrm>
              <a:off x="2886435" y="5482924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93" name="Rectangle 692"/>
            <p:cNvSpPr/>
            <p:nvPr/>
          </p:nvSpPr>
          <p:spPr bwMode="auto">
            <a:xfrm>
              <a:off x="1164961" y="5482924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694" name="Straight Connector 693"/>
            <p:cNvCxnSpPr>
              <a:stCxn id="693" idx="3"/>
              <a:endCxn id="688" idx="2"/>
            </p:cNvCxnSpPr>
            <p:nvPr/>
          </p:nvCxnSpPr>
          <p:spPr bwMode="auto">
            <a:xfrm>
              <a:off x="1440581" y="5620734"/>
              <a:ext cx="56272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5" name="Straight Connector 694"/>
            <p:cNvCxnSpPr>
              <a:stCxn id="688" idx="6"/>
              <a:endCxn id="692" idx="1"/>
            </p:cNvCxnSpPr>
            <p:nvPr/>
          </p:nvCxnSpPr>
          <p:spPr bwMode="auto">
            <a:xfrm>
              <a:off x="2278924" y="5620734"/>
              <a:ext cx="607511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6" name="Straight Connector 695"/>
            <p:cNvCxnSpPr>
              <a:stCxn id="692" idx="3"/>
              <a:endCxn id="690" idx="2"/>
            </p:cNvCxnSpPr>
            <p:nvPr/>
          </p:nvCxnSpPr>
          <p:spPr bwMode="auto">
            <a:xfrm>
              <a:off x="3162054" y="5620734"/>
              <a:ext cx="60751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7" name="Straight Connector 696"/>
            <p:cNvCxnSpPr>
              <a:stCxn id="682" idx="2"/>
              <a:endCxn id="689" idx="0"/>
            </p:cNvCxnSpPr>
            <p:nvPr/>
          </p:nvCxnSpPr>
          <p:spPr bwMode="auto">
            <a:xfrm rot="5400000">
              <a:off x="166991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8" name="Straight Connector 697"/>
            <p:cNvCxnSpPr>
              <a:stCxn id="679" idx="4"/>
              <a:endCxn id="693" idx="0"/>
            </p:cNvCxnSpPr>
            <p:nvPr/>
          </p:nvCxnSpPr>
          <p:spPr bwMode="auto">
            <a:xfrm rot="5400000">
              <a:off x="1027152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9" name="Straight Connector 698"/>
            <p:cNvCxnSpPr>
              <a:stCxn id="729" idx="2"/>
              <a:endCxn id="688" idx="0"/>
            </p:cNvCxnSpPr>
            <p:nvPr/>
          </p:nvCxnSpPr>
          <p:spPr bwMode="auto">
            <a:xfrm rot="5400000">
              <a:off x="1865495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0" name="Straight Connector 699"/>
            <p:cNvCxnSpPr>
              <a:stCxn id="728" idx="4"/>
              <a:endCxn id="692" idx="0"/>
            </p:cNvCxnSpPr>
            <p:nvPr/>
          </p:nvCxnSpPr>
          <p:spPr bwMode="auto">
            <a:xfrm rot="5400000">
              <a:off x="2748626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1" name="Straight Connector 700"/>
            <p:cNvCxnSpPr>
              <a:stCxn id="681" idx="2"/>
              <a:endCxn id="690" idx="0"/>
            </p:cNvCxnSpPr>
            <p:nvPr/>
          </p:nvCxnSpPr>
          <p:spPr bwMode="auto">
            <a:xfrm rot="5400000">
              <a:off x="3631757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2" name="Straight Connector 701"/>
            <p:cNvCxnSpPr>
              <a:stCxn id="668" idx="2"/>
              <a:endCxn id="675" idx="0"/>
            </p:cNvCxnSpPr>
            <p:nvPr/>
          </p:nvCxnSpPr>
          <p:spPr bwMode="auto">
            <a:xfrm rot="5400000">
              <a:off x="169861" y="3562200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3" name="Rectangle 702"/>
            <p:cNvSpPr/>
            <p:nvPr/>
          </p:nvSpPr>
          <p:spPr bwMode="auto">
            <a:xfrm>
              <a:off x="1164961" y="3834949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04" name="Straight Connector 703"/>
            <p:cNvCxnSpPr>
              <a:stCxn id="703" idx="3"/>
              <a:endCxn id="705" idx="2"/>
            </p:cNvCxnSpPr>
            <p:nvPr/>
          </p:nvCxnSpPr>
          <p:spPr bwMode="auto">
            <a:xfrm>
              <a:off x="1440581" y="3972759"/>
              <a:ext cx="562724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5" name="Oval 704"/>
            <p:cNvSpPr/>
            <p:nvPr/>
          </p:nvSpPr>
          <p:spPr bwMode="auto">
            <a:xfrm>
              <a:off x="2003305" y="3834949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06" name="Oval 705"/>
            <p:cNvSpPr/>
            <p:nvPr/>
          </p:nvSpPr>
          <p:spPr bwMode="auto">
            <a:xfrm>
              <a:off x="1164961" y="1371600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07" name="Rectangle 706"/>
            <p:cNvSpPr/>
            <p:nvPr/>
          </p:nvSpPr>
          <p:spPr bwMode="auto">
            <a:xfrm>
              <a:off x="2003305" y="1371600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08" name="Rectangle 707"/>
            <p:cNvSpPr/>
            <p:nvPr/>
          </p:nvSpPr>
          <p:spPr bwMode="auto">
            <a:xfrm>
              <a:off x="304800" y="1371600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09" name="Straight Connector 708"/>
            <p:cNvCxnSpPr>
              <a:stCxn id="708" idx="3"/>
              <a:endCxn id="706" idx="2"/>
            </p:cNvCxnSpPr>
            <p:nvPr/>
          </p:nvCxnSpPr>
          <p:spPr bwMode="auto">
            <a:xfrm>
              <a:off x="580419" y="1509410"/>
              <a:ext cx="58454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0" name="Straight Connector 709"/>
            <p:cNvCxnSpPr>
              <a:stCxn id="706" idx="6"/>
              <a:endCxn id="707" idx="1"/>
            </p:cNvCxnSpPr>
            <p:nvPr/>
          </p:nvCxnSpPr>
          <p:spPr bwMode="auto">
            <a:xfrm>
              <a:off x="1440581" y="1509410"/>
              <a:ext cx="562724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1" name="Oval 710"/>
            <p:cNvSpPr/>
            <p:nvPr/>
          </p:nvSpPr>
          <p:spPr bwMode="auto">
            <a:xfrm>
              <a:off x="2003305" y="2186974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12" name="Oval 711"/>
            <p:cNvSpPr/>
            <p:nvPr/>
          </p:nvSpPr>
          <p:spPr bwMode="auto">
            <a:xfrm>
              <a:off x="304800" y="2186974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13" name="Straight Connector 712"/>
            <p:cNvCxnSpPr>
              <a:stCxn id="712" idx="6"/>
              <a:endCxn id="714" idx="1"/>
            </p:cNvCxnSpPr>
            <p:nvPr/>
          </p:nvCxnSpPr>
          <p:spPr bwMode="auto">
            <a:xfrm>
              <a:off x="580419" y="2324785"/>
              <a:ext cx="58454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4" name="Rectangle 713"/>
            <p:cNvSpPr/>
            <p:nvPr/>
          </p:nvSpPr>
          <p:spPr bwMode="auto">
            <a:xfrm>
              <a:off x="1164961" y="2186974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15" name="Straight Connector 714"/>
            <p:cNvCxnSpPr>
              <a:stCxn id="714" idx="3"/>
              <a:endCxn id="711" idx="2"/>
            </p:cNvCxnSpPr>
            <p:nvPr/>
          </p:nvCxnSpPr>
          <p:spPr bwMode="auto">
            <a:xfrm>
              <a:off x="1440581" y="2324785"/>
              <a:ext cx="562724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6" name="Straight Connector 715"/>
            <p:cNvCxnSpPr>
              <a:stCxn id="708" idx="2"/>
              <a:endCxn id="712" idx="0"/>
            </p:cNvCxnSpPr>
            <p:nvPr/>
          </p:nvCxnSpPr>
          <p:spPr bwMode="auto">
            <a:xfrm rot="5400000">
              <a:off x="172733" y="1917096"/>
              <a:ext cx="539755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7" name="Straight Connector 716"/>
            <p:cNvCxnSpPr>
              <a:stCxn id="706" idx="4"/>
              <a:endCxn id="714" idx="0"/>
            </p:cNvCxnSpPr>
            <p:nvPr/>
          </p:nvCxnSpPr>
          <p:spPr bwMode="auto">
            <a:xfrm rot="5400000">
              <a:off x="1032894" y="1917096"/>
              <a:ext cx="539755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8" name="Straight Connector 717"/>
            <p:cNvCxnSpPr>
              <a:stCxn id="707" idx="2"/>
              <a:endCxn id="711" idx="0"/>
            </p:cNvCxnSpPr>
            <p:nvPr/>
          </p:nvCxnSpPr>
          <p:spPr bwMode="auto">
            <a:xfrm rot="5400000">
              <a:off x="1871238" y="1917096"/>
              <a:ext cx="539755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9" name="Oval 718"/>
            <p:cNvSpPr/>
            <p:nvPr/>
          </p:nvSpPr>
          <p:spPr bwMode="auto">
            <a:xfrm>
              <a:off x="1164961" y="3013832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20" name="Oval 719"/>
            <p:cNvSpPr/>
            <p:nvPr/>
          </p:nvSpPr>
          <p:spPr bwMode="auto">
            <a:xfrm>
              <a:off x="2886435" y="3013832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21" name="Rectangle 720"/>
            <p:cNvSpPr/>
            <p:nvPr/>
          </p:nvSpPr>
          <p:spPr bwMode="auto">
            <a:xfrm>
              <a:off x="2003305" y="3013832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22" name="Straight Connector 721"/>
            <p:cNvCxnSpPr>
              <a:stCxn id="719" idx="6"/>
              <a:endCxn id="721" idx="1"/>
            </p:cNvCxnSpPr>
            <p:nvPr/>
          </p:nvCxnSpPr>
          <p:spPr bwMode="auto">
            <a:xfrm>
              <a:off x="1440581" y="3151643"/>
              <a:ext cx="562724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3" name="Straight Connector 722"/>
            <p:cNvCxnSpPr>
              <a:stCxn id="721" idx="3"/>
              <a:endCxn id="720" idx="2"/>
            </p:cNvCxnSpPr>
            <p:nvPr/>
          </p:nvCxnSpPr>
          <p:spPr bwMode="auto">
            <a:xfrm>
              <a:off x="2278924" y="3151643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4" name="Straight Connector 723"/>
            <p:cNvCxnSpPr>
              <a:stCxn id="714" idx="2"/>
              <a:endCxn id="719" idx="0"/>
            </p:cNvCxnSpPr>
            <p:nvPr/>
          </p:nvCxnSpPr>
          <p:spPr bwMode="auto">
            <a:xfrm rot="5400000">
              <a:off x="1027152" y="2738213"/>
              <a:ext cx="551239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5" name="Straight Connector 724"/>
            <p:cNvCxnSpPr>
              <a:stCxn id="711" idx="4"/>
              <a:endCxn id="721" idx="0"/>
            </p:cNvCxnSpPr>
            <p:nvPr/>
          </p:nvCxnSpPr>
          <p:spPr bwMode="auto">
            <a:xfrm rot="5400000">
              <a:off x="1865495" y="2738213"/>
              <a:ext cx="551239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26" name="Rectangle 725"/>
            <p:cNvSpPr/>
            <p:nvPr/>
          </p:nvSpPr>
          <p:spPr bwMode="auto">
            <a:xfrm>
              <a:off x="2886435" y="3834949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27" name="Straight Connector 726"/>
            <p:cNvCxnSpPr>
              <a:stCxn id="705" idx="6"/>
              <a:endCxn id="726" idx="1"/>
            </p:cNvCxnSpPr>
            <p:nvPr/>
          </p:nvCxnSpPr>
          <p:spPr bwMode="auto">
            <a:xfrm>
              <a:off x="2278924" y="3972759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28" name="Oval 727"/>
            <p:cNvSpPr/>
            <p:nvPr/>
          </p:nvSpPr>
          <p:spPr bwMode="auto">
            <a:xfrm>
              <a:off x="2886435" y="4656066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29" name="Rectangle 728"/>
            <p:cNvSpPr/>
            <p:nvPr/>
          </p:nvSpPr>
          <p:spPr bwMode="auto">
            <a:xfrm>
              <a:off x="2003305" y="4656066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30" name="Straight Connector 729"/>
            <p:cNvCxnSpPr>
              <a:stCxn id="729" idx="3"/>
              <a:endCxn id="728" idx="2"/>
            </p:cNvCxnSpPr>
            <p:nvPr/>
          </p:nvCxnSpPr>
          <p:spPr bwMode="auto">
            <a:xfrm>
              <a:off x="2278924" y="4793876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1" name="Straight Connector 730"/>
            <p:cNvCxnSpPr>
              <a:stCxn id="705" idx="4"/>
              <a:endCxn id="729" idx="0"/>
            </p:cNvCxnSpPr>
            <p:nvPr/>
          </p:nvCxnSpPr>
          <p:spPr bwMode="auto">
            <a:xfrm rot="5400000">
              <a:off x="1868366" y="4383317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2" name="Straight Connector 731"/>
            <p:cNvCxnSpPr>
              <a:stCxn id="726" idx="2"/>
              <a:endCxn id="728" idx="0"/>
            </p:cNvCxnSpPr>
            <p:nvPr/>
          </p:nvCxnSpPr>
          <p:spPr bwMode="auto">
            <a:xfrm rot="5400000">
              <a:off x="2751496" y="4383317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3" name="Straight Connector 732"/>
            <p:cNvCxnSpPr>
              <a:stCxn id="719" idx="4"/>
              <a:endCxn id="703" idx="0"/>
            </p:cNvCxnSpPr>
            <p:nvPr/>
          </p:nvCxnSpPr>
          <p:spPr bwMode="auto">
            <a:xfrm rot="5400000">
              <a:off x="1030023" y="3562200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4" name="Straight Connector 733"/>
            <p:cNvCxnSpPr>
              <a:stCxn id="721" idx="2"/>
              <a:endCxn id="705" idx="0"/>
            </p:cNvCxnSpPr>
            <p:nvPr/>
          </p:nvCxnSpPr>
          <p:spPr bwMode="auto">
            <a:xfrm rot="5400000">
              <a:off x="1868366" y="3562200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5" name="Straight Connector 734"/>
            <p:cNvCxnSpPr>
              <a:stCxn id="720" idx="4"/>
              <a:endCxn id="726" idx="0"/>
            </p:cNvCxnSpPr>
            <p:nvPr/>
          </p:nvCxnSpPr>
          <p:spPr bwMode="auto">
            <a:xfrm rot="5400000">
              <a:off x="2751496" y="3562200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6" name="Straight Connector 735"/>
            <p:cNvCxnSpPr>
              <a:stCxn id="669" idx="2"/>
              <a:endCxn id="676" idx="0"/>
            </p:cNvCxnSpPr>
            <p:nvPr/>
          </p:nvCxnSpPr>
          <p:spPr bwMode="auto">
            <a:xfrm rot="5400000">
              <a:off x="3634627" y="3562200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7" name="Oval 736"/>
            <p:cNvSpPr/>
            <p:nvPr/>
          </p:nvSpPr>
          <p:spPr bwMode="auto">
            <a:xfrm>
              <a:off x="7265339" y="2186974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38" name="Rectangle 737"/>
            <p:cNvSpPr/>
            <p:nvPr/>
          </p:nvSpPr>
          <p:spPr bwMode="auto">
            <a:xfrm>
              <a:off x="8148470" y="2186974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39" name="Straight Connector 738"/>
            <p:cNvCxnSpPr>
              <a:stCxn id="792" idx="3"/>
              <a:endCxn id="737" idx="2"/>
            </p:cNvCxnSpPr>
            <p:nvPr/>
          </p:nvCxnSpPr>
          <p:spPr bwMode="auto">
            <a:xfrm>
              <a:off x="6657828" y="2324785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0" name="Straight Connector 739"/>
            <p:cNvCxnSpPr>
              <a:stCxn id="737" idx="6"/>
              <a:endCxn id="738" idx="1"/>
            </p:cNvCxnSpPr>
            <p:nvPr/>
          </p:nvCxnSpPr>
          <p:spPr bwMode="auto">
            <a:xfrm>
              <a:off x="7540958" y="2324785"/>
              <a:ext cx="60751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1" name="Oval 740"/>
            <p:cNvSpPr/>
            <p:nvPr/>
          </p:nvSpPr>
          <p:spPr bwMode="auto">
            <a:xfrm>
              <a:off x="4683704" y="3013832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42" name="Oval 741"/>
            <p:cNvSpPr/>
            <p:nvPr/>
          </p:nvSpPr>
          <p:spPr bwMode="auto">
            <a:xfrm>
              <a:off x="8148470" y="3013832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43" name="Straight Connector 742"/>
            <p:cNvCxnSpPr>
              <a:stCxn id="741" idx="6"/>
              <a:endCxn id="798" idx="1"/>
            </p:cNvCxnSpPr>
            <p:nvPr/>
          </p:nvCxnSpPr>
          <p:spPr bwMode="auto">
            <a:xfrm>
              <a:off x="4959323" y="3151643"/>
              <a:ext cx="58454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4" name="Straight Connector 743"/>
            <p:cNvCxnSpPr>
              <a:stCxn id="797" idx="3"/>
              <a:endCxn id="742" idx="2"/>
            </p:cNvCxnSpPr>
            <p:nvPr/>
          </p:nvCxnSpPr>
          <p:spPr bwMode="auto">
            <a:xfrm>
              <a:off x="7540958" y="3151643"/>
              <a:ext cx="60751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5" name="Straight Connector 744"/>
            <p:cNvCxnSpPr>
              <a:stCxn id="793" idx="2"/>
              <a:endCxn id="741" idx="0"/>
            </p:cNvCxnSpPr>
            <p:nvPr/>
          </p:nvCxnSpPr>
          <p:spPr bwMode="auto">
            <a:xfrm rot="16200000" flipH="1">
              <a:off x="4542733" y="2735050"/>
              <a:ext cx="551239" cy="6323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6" name="Straight Connector 745"/>
            <p:cNvCxnSpPr>
              <a:stCxn id="737" idx="4"/>
              <a:endCxn id="797" idx="0"/>
            </p:cNvCxnSpPr>
            <p:nvPr/>
          </p:nvCxnSpPr>
          <p:spPr bwMode="auto">
            <a:xfrm rot="5400000">
              <a:off x="7127529" y="2738213"/>
              <a:ext cx="551239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7" name="Straight Connector 746"/>
            <p:cNvCxnSpPr>
              <a:stCxn id="738" idx="2"/>
              <a:endCxn id="742" idx="0"/>
            </p:cNvCxnSpPr>
            <p:nvPr/>
          </p:nvCxnSpPr>
          <p:spPr bwMode="auto">
            <a:xfrm rot="5400000">
              <a:off x="8010661" y="2738213"/>
              <a:ext cx="551239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8" name="Oval 747"/>
            <p:cNvSpPr/>
            <p:nvPr/>
          </p:nvSpPr>
          <p:spPr bwMode="auto">
            <a:xfrm>
              <a:off x="7265339" y="3834949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49" name="Rectangle 748"/>
            <p:cNvSpPr/>
            <p:nvPr/>
          </p:nvSpPr>
          <p:spPr bwMode="auto">
            <a:xfrm>
              <a:off x="4683704" y="3834949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50" name="Rectangle 749"/>
            <p:cNvSpPr/>
            <p:nvPr/>
          </p:nvSpPr>
          <p:spPr bwMode="auto">
            <a:xfrm>
              <a:off x="8148470" y="3834949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51" name="Straight Connector 750"/>
            <p:cNvCxnSpPr>
              <a:stCxn id="749" idx="3"/>
              <a:endCxn id="801" idx="2"/>
            </p:cNvCxnSpPr>
            <p:nvPr/>
          </p:nvCxnSpPr>
          <p:spPr bwMode="auto">
            <a:xfrm>
              <a:off x="4959323" y="3972759"/>
              <a:ext cx="58454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2" name="Straight Connector 751"/>
            <p:cNvCxnSpPr>
              <a:stCxn id="802" idx="3"/>
              <a:endCxn id="748" idx="2"/>
            </p:cNvCxnSpPr>
            <p:nvPr/>
          </p:nvCxnSpPr>
          <p:spPr bwMode="auto">
            <a:xfrm>
              <a:off x="6657828" y="3972759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3" name="Straight Connector 752"/>
            <p:cNvCxnSpPr>
              <a:stCxn id="748" idx="6"/>
              <a:endCxn id="750" idx="1"/>
            </p:cNvCxnSpPr>
            <p:nvPr/>
          </p:nvCxnSpPr>
          <p:spPr bwMode="auto">
            <a:xfrm>
              <a:off x="7540958" y="3972759"/>
              <a:ext cx="60751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4" name="Straight Connector 753"/>
            <p:cNvCxnSpPr>
              <a:stCxn id="741" idx="4"/>
              <a:endCxn id="749" idx="0"/>
            </p:cNvCxnSpPr>
            <p:nvPr/>
          </p:nvCxnSpPr>
          <p:spPr bwMode="auto">
            <a:xfrm rot="5400000">
              <a:off x="4548765" y="3562200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5" name="Straight Connector 754"/>
            <p:cNvCxnSpPr>
              <a:stCxn id="797" idx="2"/>
              <a:endCxn id="748" idx="0"/>
            </p:cNvCxnSpPr>
            <p:nvPr/>
          </p:nvCxnSpPr>
          <p:spPr bwMode="auto">
            <a:xfrm rot="5400000">
              <a:off x="7130400" y="3562200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6" name="Straight Connector 755"/>
            <p:cNvCxnSpPr>
              <a:stCxn id="742" idx="4"/>
              <a:endCxn id="750" idx="0"/>
            </p:cNvCxnSpPr>
            <p:nvPr/>
          </p:nvCxnSpPr>
          <p:spPr bwMode="auto">
            <a:xfrm rot="5400000">
              <a:off x="8013531" y="3562200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7" name="Oval 756"/>
            <p:cNvSpPr/>
            <p:nvPr/>
          </p:nvSpPr>
          <p:spPr bwMode="auto">
            <a:xfrm>
              <a:off x="4683704" y="4656066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758" name="Straight Connector 757"/>
            <p:cNvCxnSpPr>
              <a:stCxn id="757" idx="6"/>
              <a:endCxn id="759" idx="1"/>
            </p:cNvCxnSpPr>
            <p:nvPr/>
          </p:nvCxnSpPr>
          <p:spPr bwMode="auto">
            <a:xfrm>
              <a:off x="4959323" y="4793876"/>
              <a:ext cx="58454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9" name="Rectangle 758"/>
            <p:cNvSpPr/>
            <p:nvPr/>
          </p:nvSpPr>
          <p:spPr bwMode="auto">
            <a:xfrm>
              <a:off x="5543865" y="4656066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760" name="Straight Connector 759"/>
            <p:cNvCxnSpPr>
              <a:stCxn id="759" idx="3"/>
              <a:endCxn id="804" idx="2"/>
            </p:cNvCxnSpPr>
            <p:nvPr/>
          </p:nvCxnSpPr>
          <p:spPr bwMode="auto">
            <a:xfrm>
              <a:off x="5819484" y="4793876"/>
              <a:ext cx="56272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1" name="Oval 760"/>
            <p:cNvSpPr/>
            <p:nvPr/>
          </p:nvSpPr>
          <p:spPr bwMode="auto">
            <a:xfrm>
              <a:off x="5543865" y="5482924"/>
              <a:ext cx="275619" cy="27561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762" name="Straight Connector 761"/>
            <p:cNvCxnSpPr>
              <a:stCxn id="761" idx="6"/>
              <a:endCxn id="810" idx="1"/>
            </p:cNvCxnSpPr>
            <p:nvPr/>
          </p:nvCxnSpPr>
          <p:spPr bwMode="auto">
            <a:xfrm>
              <a:off x="5819484" y="5620734"/>
              <a:ext cx="562724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3" name="Rectangle 762"/>
            <p:cNvSpPr/>
            <p:nvPr/>
          </p:nvSpPr>
          <p:spPr bwMode="auto">
            <a:xfrm>
              <a:off x="8148470" y="5482924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64" name="Rectangle 763"/>
            <p:cNvSpPr/>
            <p:nvPr/>
          </p:nvSpPr>
          <p:spPr bwMode="auto">
            <a:xfrm>
              <a:off x="4683704" y="5482924"/>
              <a:ext cx="275619" cy="2756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765" name="Straight Connector 764"/>
            <p:cNvCxnSpPr>
              <a:stCxn id="809" idx="6"/>
              <a:endCxn id="763" idx="1"/>
            </p:cNvCxnSpPr>
            <p:nvPr/>
          </p:nvCxnSpPr>
          <p:spPr bwMode="auto">
            <a:xfrm>
              <a:off x="7540958" y="5620734"/>
              <a:ext cx="60751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6" name="Straight Connector 765"/>
            <p:cNvCxnSpPr>
              <a:stCxn id="761" idx="2"/>
              <a:endCxn id="764" idx="3"/>
            </p:cNvCxnSpPr>
            <p:nvPr/>
          </p:nvCxnSpPr>
          <p:spPr bwMode="auto">
            <a:xfrm rot="10800000">
              <a:off x="4959323" y="5620734"/>
              <a:ext cx="584542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7" name="Straight Connector 766"/>
            <p:cNvCxnSpPr>
              <a:stCxn id="757" idx="4"/>
              <a:endCxn id="764" idx="0"/>
            </p:cNvCxnSpPr>
            <p:nvPr/>
          </p:nvCxnSpPr>
          <p:spPr bwMode="auto">
            <a:xfrm rot="5400000">
              <a:off x="4545895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8" name="Straight Connector 767"/>
            <p:cNvCxnSpPr>
              <a:stCxn id="759" idx="2"/>
              <a:endCxn id="761" idx="0"/>
            </p:cNvCxnSpPr>
            <p:nvPr/>
          </p:nvCxnSpPr>
          <p:spPr bwMode="auto">
            <a:xfrm rot="5400000">
              <a:off x="5406056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9" name="Straight Connector 768"/>
            <p:cNvCxnSpPr>
              <a:stCxn id="805" idx="4"/>
              <a:endCxn id="763" idx="0"/>
            </p:cNvCxnSpPr>
            <p:nvPr/>
          </p:nvCxnSpPr>
          <p:spPr bwMode="auto">
            <a:xfrm rot="5400000">
              <a:off x="8010661" y="5207304"/>
              <a:ext cx="551239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0" name="Straight Connector 769"/>
            <p:cNvCxnSpPr>
              <a:stCxn id="749" idx="2"/>
              <a:endCxn id="757" idx="0"/>
            </p:cNvCxnSpPr>
            <p:nvPr/>
          </p:nvCxnSpPr>
          <p:spPr bwMode="auto">
            <a:xfrm rot="5400000">
              <a:off x="4548765" y="4383317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1" name="Straight Connector 770"/>
            <p:cNvCxnSpPr>
              <a:stCxn id="801" idx="4"/>
              <a:endCxn id="759" idx="0"/>
            </p:cNvCxnSpPr>
            <p:nvPr/>
          </p:nvCxnSpPr>
          <p:spPr bwMode="auto">
            <a:xfrm rot="5400000">
              <a:off x="5408927" y="4383317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2" name="Straight Connector 771"/>
            <p:cNvCxnSpPr>
              <a:stCxn id="748" idx="4"/>
              <a:endCxn id="806" idx="0"/>
            </p:cNvCxnSpPr>
            <p:nvPr/>
          </p:nvCxnSpPr>
          <p:spPr bwMode="auto">
            <a:xfrm rot="5400000">
              <a:off x="7130400" y="4383317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3" name="Straight Connector 772"/>
            <p:cNvCxnSpPr>
              <a:stCxn id="750" idx="2"/>
              <a:endCxn id="805" idx="0"/>
            </p:cNvCxnSpPr>
            <p:nvPr/>
          </p:nvCxnSpPr>
          <p:spPr bwMode="auto">
            <a:xfrm rot="5400000">
              <a:off x="8013531" y="4383317"/>
              <a:ext cx="545497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4" name="Straight Connector 773"/>
            <p:cNvCxnSpPr>
              <a:stCxn id="662" idx="6"/>
              <a:endCxn id="793" idx="1"/>
            </p:cNvCxnSpPr>
            <p:nvPr/>
          </p:nvCxnSpPr>
          <p:spPr bwMode="auto">
            <a:xfrm>
              <a:off x="4045185" y="2324784"/>
              <a:ext cx="632196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5" name="Straight Connector 774"/>
            <p:cNvCxnSpPr>
              <a:stCxn id="669" idx="3"/>
              <a:endCxn id="741" idx="2"/>
            </p:cNvCxnSpPr>
            <p:nvPr/>
          </p:nvCxnSpPr>
          <p:spPr bwMode="auto">
            <a:xfrm>
              <a:off x="4045185" y="3151643"/>
              <a:ext cx="63851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6" name="Straight Connector 775"/>
            <p:cNvCxnSpPr>
              <a:stCxn id="676" idx="6"/>
              <a:endCxn id="749" idx="1"/>
            </p:cNvCxnSpPr>
            <p:nvPr/>
          </p:nvCxnSpPr>
          <p:spPr bwMode="auto">
            <a:xfrm>
              <a:off x="4045185" y="3972759"/>
              <a:ext cx="63851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7" name="Straight Connector 776"/>
            <p:cNvCxnSpPr>
              <a:stCxn id="681" idx="3"/>
              <a:endCxn id="757" idx="2"/>
            </p:cNvCxnSpPr>
            <p:nvPr/>
          </p:nvCxnSpPr>
          <p:spPr bwMode="auto">
            <a:xfrm>
              <a:off x="4045185" y="4793876"/>
              <a:ext cx="63851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8" name="Straight Connector 777"/>
            <p:cNvCxnSpPr>
              <a:stCxn id="690" idx="6"/>
              <a:endCxn id="764" idx="1"/>
            </p:cNvCxnSpPr>
            <p:nvPr/>
          </p:nvCxnSpPr>
          <p:spPr bwMode="auto">
            <a:xfrm>
              <a:off x="4045185" y="5620734"/>
              <a:ext cx="63851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79" name="Oval 778"/>
            <p:cNvSpPr/>
            <p:nvPr/>
          </p:nvSpPr>
          <p:spPr bwMode="auto">
            <a:xfrm>
              <a:off x="8148470" y="1371600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80" name="Rectangle 779"/>
            <p:cNvSpPr/>
            <p:nvPr/>
          </p:nvSpPr>
          <p:spPr bwMode="auto">
            <a:xfrm>
              <a:off x="7265339" y="1371600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81" name="Straight Connector 780"/>
            <p:cNvCxnSpPr>
              <a:stCxn id="812" idx="6"/>
              <a:endCxn id="780" idx="1"/>
            </p:cNvCxnSpPr>
            <p:nvPr/>
          </p:nvCxnSpPr>
          <p:spPr bwMode="auto">
            <a:xfrm>
              <a:off x="6657828" y="1509410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2" name="Straight Connector 781"/>
            <p:cNvCxnSpPr>
              <a:stCxn id="780" idx="3"/>
              <a:endCxn id="779" idx="2"/>
            </p:cNvCxnSpPr>
            <p:nvPr/>
          </p:nvCxnSpPr>
          <p:spPr bwMode="auto">
            <a:xfrm>
              <a:off x="7540958" y="1509410"/>
              <a:ext cx="60751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3" name="Straight Connector 782"/>
            <p:cNvCxnSpPr>
              <a:stCxn id="659" idx="3"/>
              <a:endCxn id="813" idx="2"/>
            </p:cNvCxnSpPr>
            <p:nvPr/>
          </p:nvCxnSpPr>
          <p:spPr bwMode="auto">
            <a:xfrm>
              <a:off x="4045185" y="1509410"/>
              <a:ext cx="638519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4" name="Straight Connector 783"/>
            <p:cNvCxnSpPr>
              <a:stCxn id="791" idx="4"/>
              <a:endCxn id="798" idx="0"/>
            </p:cNvCxnSpPr>
            <p:nvPr/>
          </p:nvCxnSpPr>
          <p:spPr bwMode="auto">
            <a:xfrm rot="5400000">
              <a:off x="5406056" y="2738213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5" name="Straight Connector 784"/>
            <p:cNvCxnSpPr>
              <a:stCxn id="792" idx="2"/>
              <a:endCxn id="796" idx="0"/>
            </p:cNvCxnSpPr>
            <p:nvPr/>
          </p:nvCxnSpPr>
          <p:spPr bwMode="auto">
            <a:xfrm rot="5400000">
              <a:off x="6244399" y="2738213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6" name="Straight Connector 785"/>
            <p:cNvCxnSpPr>
              <a:stCxn id="798" idx="2"/>
              <a:endCxn id="801" idx="0"/>
            </p:cNvCxnSpPr>
            <p:nvPr/>
          </p:nvCxnSpPr>
          <p:spPr bwMode="auto">
            <a:xfrm rot="5400000">
              <a:off x="5408927" y="3562200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7" name="Straight Connector 786"/>
            <p:cNvCxnSpPr>
              <a:stCxn id="796" idx="4"/>
              <a:endCxn id="802" idx="0"/>
            </p:cNvCxnSpPr>
            <p:nvPr/>
          </p:nvCxnSpPr>
          <p:spPr bwMode="auto">
            <a:xfrm rot="5400000">
              <a:off x="6247270" y="3562200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8" name="Straight Connector 787"/>
            <p:cNvCxnSpPr>
              <a:stCxn id="804" idx="4"/>
              <a:endCxn id="810" idx="0"/>
            </p:cNvCxnSpPr>
            <p:nvPr/>
          </p:nvCxnSpPr>
          <p:spPr bwMode="auto">
            <a:xfrm rot="5400000">
              <a:off x="6244399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9" name="Straight Connector 788"/>
            <p:cNvCxnSpPr>
              <a:stCxn id="806" idx="2"/>
              <a:endCxn id="809" idx="0"/>
            </p:cNvCxnSpPr>
            <p:nvPr/>
          </p:nvCxnSpPr>
          <p:spPr bwMode="auto">
            <a:xfrm rot="5400000">
              <a:off x="7127529" y="5207304"/>
              <a:ext cx="551239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0" name="Straight Connector 789"/>
            <p:cNvCxnSpPr>
              <a:stCxn id="802" idx="2"/>
              <a:endCxn id="804" idx="0"/>
            </p:cNvCxnSpPr>
            <p:nvPr/>
          </p:nvCxnSpPr>
          <p:spPr bwMode="auto">
            <a:xfrm rot="5400000">
              <a:off x="6247270" y="4383317"/>
              <a:ext cx="545497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1" name="Oval 790"/>
            <p:cNvSpPr/>
            <p:nvPr/>
          </p:nvSpPr>
          <p:spPr bwMode="auto">
            <a:xfrm>
              <a:off x="5543865" y="2186974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92" name="Rectangle 791"/>
            <p:cNvSpPr/>
            <p:nvPr/>
          </p:nvSpPr>
          <p:spPr bwMode="auto">
            <a:xfrm>
              <a:off x="6382208" y="2186974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93" name="Rectangle 792"/>
            <p:cNvSpPr/>
            <p:nvPr/>
          </p:nvSpPr>
          <p:spPr bwMode="auto">
            <a:xfrm>
              <a:off x="4677381" y="2186974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94" name="Straight Connector 793"/>
            <p:cNvCxnSpPr>
              <a:stCxn id="793" idx="3"/>
              <a:endCxn id="791" idx="2"/>
            </p:cNvCxnSpPr>
            <p:nvPr/>
          </p:nvCxnSpPr>
          <p:spPr bwMode="auto">
            <a:xfrm>
              <a:off x="4953000" y="2324784"/>
              <a:ext cx="590865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5" name="Straight Connector 794"/>
            <p:cNvCxnSpPr>
              <a:stCxn id="791" idx="6"/>
              <a:endCxn id="792" idx="1"/>
            </p:cNvCxnSpPr>
            <p:nvPr/>
          </p:nvCxnSpPr>
          <p:spPr bwMode="auto">
            <a:xfrm>
              <a:off x="5819484" y="2324785"/>
              <a:ext cx="562724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6" name="Oval 795"/>
            <p:cNvSpPr/>
            <p:nvPr/>
          </p:nvSpPr>
          <p:spPr bwMode="auto">
            <a:xfrm>
              <a:off x="6382208" y="3013832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97" name="Rectangle 796"/>
            <p:cNvSpPr/>
            <p:nvPr/>
          </p:nvSpPr>
          <p:spPr bwMode="auto">
            <a:xfrm>
              <a:off x="7265339" y="3013832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798" name="Rectangle 797"/>
            <p:cNvSpPr/>
            <p:nvPr/>
          </p:nvSpPr>
          <p:spPr bwMode="auto">
            <a:xfrm>
              <a:off x="5543865" y="3013832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799" name="Straight Connector 798"/>
            <p:cNvCxnSpPr>
              <a:stCxn id="798" idx="3"/>
              <a:endCxn id="796" idx="2"/>
            </p:cNvCxnSpPr>
            <p:nvPr/>
          </p:nvCxnSpPr>
          <p:spPr bwMode="auto">
            <a:xfrm>
              <a:off x="5819484" y="3151643"/>
              <a:ext cx="562724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0" name="Straight Connector 799"/>
            <p:cNvCxnSpPr>
              <a:stCxn id="796" idx="6"/>
              <a:endCxn id="797" idx="1"/>
            </p:cNvCxnSpPr>
            <p:nvPr/>
          </p:nvCxnSpPr>
          <p:spPr bwMode="auto">
            <a:xfrm>
              <a:off x="6657828" y="3151643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1" name="Oval 800"/>
            <p:cNvSpPr/>
            <p:nvPr/>
          </p:nvSpPr>
          <p:spPr bwMode="auto">
            <a:xfrm>
              <a:off x="5543865" y="3834949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802" name="Rectangle 801"/>
            <p:cNvSpPr/>
            <p:nvPr/>
          </p:nvSpPr>
          <p:spPr bwMode="auto">
            <a:xfrm>
              <a:off x="6382208" y="3834949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803" name="Straight Connector 802"/>
            <p:cNvCxnSpPr>
              <a:stCxn id="801" idx="6"/>
              <a:endCxn id="802" idx="1"/>
            </p:cNvCxnSpPr>
            <p:nvPr/>
          </p:nvCxnSpPr>
          <p:spPr bwMode="auto">
            <a:xfrm>
              <a:off x="5819484" y="3972759"/>
              <a:ext cx="562724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4" name="Oval 803"/>
            <p:cNvSpPr/>
            <p:nvPr/>
          </p:nvSpPr>
          <p:spPr bwMode="auto">
            <a:xfrm>
              <a:off x="6382208" y="4656066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805" name="Oval 804"/>
            <p:cNvSpPr/>
            <p:nvPr/>
          </p:nvSpPr>
          <p:spPr bwMode="auto">
            <a:xfrm>
              <a:off x="8148470" y="4656066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806" name="Rectangle 805"/>
            <p:cNvSpPr/>
            <p:nvPr/>
          </p:nvSpPr>
          <p:spPr bwMode="auto">
            <a:xfrm>
              <a:off x="7265339" y="4656066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807" name="Straight Connector 806"/>
            <p:cNvCxnSpPr>
              <a:stCxn id="804" idx="6"/>
              <a:endCxn id="806" idx="1"/>
            </p:cNvCxnSpPr>
            <p:nvPr/>
          </p:nvCxnSpPr>
          <p:spPr bwMode="auto">
            <a:xfrm>
              <a:off x="6657828" y="4793876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8" name="Straight Connector 807"/>
            <p:cNvCxnSpPr>
              <a:stCxn id="806" idx="3"/>
              <a:endCxn id="805" idx="2"/>
            </p:cNvCxnSpPr>
            <p:nvPr/>
          </p:nvCxnSpPr>
          <p:spPr bwMode="auto">
            <a:xfrm>
              <a:off x="7540958" y="4793876"/>
              <a:ext cx="60751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9" name="Oval 808"/>
            <p:cNvSpPr/>
            <p:nvPr/>
          </p:nvSpPr>
          <p:spPr bwMode="auto">
            <a:xfrm>
              <a:off x="7265339" y="5482924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810" name="Rectangle 809"/>
            <p:cNvSpPr/>
            <p:nvPr/>
          </p:nvSpPr>
          <p:spPr bwMode="auto">
            <a:xfrm>
              <a:off x="6382208" y="5482924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811" name="Straight Connector 810"/>
            <p:cNvCxnSpPr>
              <a:stCxn id="810" idx="3"/>
              <a:endCxn id="809" idx="2"/>
            </p:cNvCxnSpPr>
            <p:nvPr/>
          </p:nvCxnSpPr>
          <p:spPr bwMode="auto">
            <a:xfrm>
              <a:off x="6657828" y="5620734"/>
              <a:ext cx="607511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12" name="Oval 811"/>
            <p:cNvSpPr/>
            <p:nvPr/>
          </p:nvSpPr>
          <p:spPr bwMode="auto">
            <a:xfrm>
              <a:off x="6382208" y="1371600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813" name="Oval 812"/>
            <p:cNvSpPr/>
            <p:nvPr/>
          </p:nvSpPr>
          <p:spPr bwMode="auto">
            <a:xfrm>
              <a:off x="4683704" y="1371600"/>
              <a:ext cx="275619" cy="2756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814" name="Straight Connector 813"/>
            <p:cNvCxnSpPr>
              <a:stCxn id="813" idx="6"/>
              <a:endCxn id="815" idx="1"/>
            </p:cNvCxnSpPr>
            <p:nvPr/>
          </p:nvCxnSpPr>
          <p:spPr bwMode="auto">
            <a:xfrm>
              <a:off x="4959323" y="1509410"/>
              <a:ext cx="584542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15" name="Rectangle 814"/>
            <p:cNvSpPr/>
            <p:nvPr/>
          </p:nvSpPr>
          <p:spPr bwMode="auto">
            <a:xfrm>
              <a:off x="5543865" y="1371600"/>
              <a:ext cx="275619" cy="27561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cxnSp>
          <p:nvCxnSpPr>
            <p:cNvPr id="816" name="Straight Connector 815"/>
            <p:cNvCxnSpPr>
              <a:stCxn id="815" idx="3"/>
              <a:endCxn id="812" idx="2"/>
            </p:cNvCxnSpPr>
            <p:nvPr/>
          </p:nvCxnSpPr>
          <p:spPr bwMode="auto">
            <a:xfrm>
              <a:off x="5819484" y="1509410"/>
              <a:ext cx="562724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7" name="Straight Connector 816"/>
            <p:cNvCxnSpPr>
              <a:stCxn id="813" idx="4"/>
              <a:endCxn id="793" idx="0"/>
            </p:cNvCxnSpPr>
            <p:nvPr/>
          </p:nvCxnSpPr>
          <p:spPr bwMode="auto">
            <a:xfrm rot="5400000">
              <a:off x="4548476" y="1913935"/>
              <a:ext cx="539755" cy="6323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8" name="Straight Connector 817"/>
            <p:cNvCxnSpPr>
              <a:stCxn id="815" idx="2"/>
              <a:endCxn id="791" idx="0"/>
            </p:cNvCxnSpPr>
            <p:nvPr/>
          </p:nvCxnSpPr>
          <p:spPr bwMode="auto">
            <a:xfrm rot="5400000">
              <a:off x="5411798" y="1917096"/>
              <a:ext cx="539755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9" name="Straight Connector 818"/>
            <p:cNvCxnSpPr>
              <a:stCxn id="812" idx="4"/>
              <a:endCxn id="792" idx="0"/>
            </p:cNvCxnSpPr>
            <p:nvPr/>
          </p:nvCxnSpPr>
          <p:spPr bwMode="auto">
            <a:xfrm rot="5400000">
              <a:off x="6250141" y="1917096"/>
              <a:ext cx="539755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0" name="Straight Connector 819"/>
            <p:cNvCxnSpPr>
              <a:stCxn id="780" idx="2"/>
              <a:endCxn id="737" idx="0"/>
            </p:cNvCxnSpPr>
            <p:nvPr/>
          </p:nvCxnSpPr>
          <p:spPr bwMode="auto">
            <a:xfrm rot="5400000">
              <a:off x="7133272" y="1917096"/>
              <a:ext cx="539755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1" name="Straight Connector 820"/>
            <p:cNvCxnSpPr>
              <a:stCxn id="779" idx="4"/>
              <a:endCxn id="738" idx="0"/>
            </p:cNvCxnSpPr>
            <p:nvPr/>
          </p:nvCxnSpPr>
          <p:spPr bwMode="auto">
            <a:xfrm rot="5400000">
              <a:off x="8016403" y="1917096"/>
              <a:ext cx="539755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6"/>
          <p:cNvGrpSpPr/>
          <p:nvPr/>
        </p:nvGrpSpPr>
        <p:grpSpPr>
          <a:xfrm>
            <a:off x="304800" y="2057400"/>
            <a:ext cx="6229808" cy="4724400"/>
            <a:chOff x="152400" y="1219200"/>
            <a:chExt cx="6229808" cy="4724400"/>
          </a:xfrm>
        </p:grpSpPr>
        <p:sp>
          <p:nvSpPr>
            <p:cNvPr id="868" name="Freeform 867"/>
            <p:cNvSpPr/>
            <p:nvPr/>
          </p:nvSpPr>
          <p:spPr>
            <a:xfrm>
              <a:off x="152400" y="1219200"/>
              <a:ext cx="5943600" cy="4724400"/>
            </a:xfrm>
            <a:custGeom>
              <a:avLst/>
              <a:gdLst>
                <a:gd name="connsiteX0" fmla="*/ 2430780 w 5935980"/>
                <a:gd name="connsiteY0" fmla="*/ 30480 h 4785360"/>
                <a:gd name="connsiteX1" fmla="*/ 2415540 w 5935980"/>
                <a:gd name="connsiteY1" fmla="*/ 1577340 h 4785360"/>
                <a:gd name="connsiteX2" fmla="*/ 3329940 w 5935980"/>
                <a:gd name="connsiteY2" fmla="*/ 1554480 h 4785360"/>
                <a:gd name="connsiteX3" fmla="*/ 3345180 w 5935980"/>
                <a:gd name="connsiteY3" fmla="*/ 4038600 h 4785360"/>
                <a:gd name="connsiteX4" fmla="*/ 1920240 w 5935980"/>
                <a:gd name="connsiteY4" fmla="*/ 4030980 h 4785360"/>
                <a:gd name="connsiteX5" fmla="*/ 1577340 w 5935980"/>
                <a:gd name="connsiteY5" fmla="*/ 3116580 h 4785360"/>
                <a:gd name="connsiteX6" fmla="*/ 701040 w 5935980"/>
                <a:gd name="connsiteY6" fmla="*/ 3108960 h 4785360"/>
                <a:gd name="connsiteX7" fmla="*/ 723900 w 5935980"/>
                <a:gd name="connsiteY7" fmla="*/ 4038600 h 4785360"/>
                <a:gd name="connsiteX8" fmla="*/ 15240 w 5935980"/>
                <a:gd name="connsiteY8" fmla="*/ 4015740 h 4785360"/>
                <a:gd name="connsiteX9" fmla="*/ 0 w 5935980"/>
                <a:gd name="connsiteY9" fmla="*/ 4785360 h 4785360"/>
                <a:gd name="connsiteX10" fmla="*/ 5935980 w 5935980"/>
                <a:gd name="connsiteY10" fmla="*/ 4739640 h 4785360"/>
                <a:gd name="connsiteX11" fmla="*/ 5928360 w 5935980"/>
                <a:gd name="connsiteY11" fmla="*/ 4000500 h 4785360"/>
                <a:gd name="connsiteX12" fmla="*/ 5128260 w 5935980"/>
                <a:gd name="connsiteY12" fmla="*/ 3147060 h 4785360"/>
                <a:gd name="connsiteX13" fmla="*/ 5113020 w 5935980"/>
                <a:gd name="connsiteY13" fmla="*/ 2377440 h 4785360"/>
                <a:gd name="connsiteX14" fmla="*/ 4206240 w 5935980"/>
                <a:gd name="connsiteY14" fmla="*/ 1432560 h 4785360"/>
                <a:gd name="connsiteX15" fmla="*/ 4221480 w 5935980"/>
                <a:gd name="connsiteY15" fmla="*/ 0 h 4785360"/>
                <a:gd name="connsiteX16" fmla="*/ 2430780 w 5935980"/>
                <a:gd name="connsiteY16" fmla="*/ 30480 h 4785360"/>
                <a:gd name="connsiteX0" fmla="*/ 2430780 w 5935980"/>
                <a:gd name="connsiteY0" fmla="*/ 7620 h 4762500"/>
                <a:gd name="connsiteX1" fmla="*/ 2415540 w 5935980"/>
                <a:gd name="connsiteY1" fmla="*/ 1554480 h 4762500"/>
                <a:gd name="connsiteX2" fmla="*/ 3329940 w 5935980"/>
                <a:gd name="connsiteY2" fmla="*/ 1531620 h 4762500"/>
                <a:gd name="connsiteX3" fmla="*/ 3345180 w 5935980"/>
                <a:gd name="connsiteY3" fmla="*/ 401574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30780 w 5935980"/>
                <a:gd name="connsiteY16" fmla="*/ 7620 h 4762500"/>
                <a:gd name="connsiteX0" fmla="*/ 2377440 w 5935980"/>
                <a:gd name="connsiteY0" fmla="*/ 0 h 4762500"/>
                <a:gd name="connsiteX1" fmla="*/ 2415540 w 5935980"/>
                <a:gd name="connsiteY1" fmla="*/ 1554480 h 4762500"/>
                <a:gd name="connsiteX2" fmla="*/ 3329940 w 5935980"/>
                <a:gd name="connsiteY2" fmla="*/ 1531620 h 4762500"/>
                <a:gd name="connsiteX3" fmla="*/ 3345180 w 5935980"/>
                <a:gd name="connsiteY3" fmla="*/ 401574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377440 w 5935980"/>
                <a:gd name="connsiteY16" fmla="*/ 0 h 4762500"/>
                <a:gd name="connsiteX0" fmla="*/ 2453640 w 5935980"/>
                <a:gd name="connsiteY0" fmla="*/ 0 h 4762500"/>
                <a:gd name="connsiteX1" fmla="*/ 2415540 w 5935980"/>
                <a:gd name="connsiteY1" fmla="*/ 1554480 h 4762500"/>
                <a:gd name="connsiteX2" fmla="*/ 3329940 w 5935980"/>
                <a:gd name="connsiteY2" fmla="*/ 1531620 h 4762500"/>
                <a:gd name="connsiteX3" fmla="*/ 3345180 w 5935980"/>
                <a:gd name="connsiteY3" fmla="*/ 401574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329940 w 5935980"/>
                <a:gd name="connsiteY2" fmla="*/ 1531620 h 4762500"/>
                <a:gd name="connsiteX3" fmla="*/ 3345180 w 5935980"/>
                <a:gd name="connsiteY3" fmla="*/ 401574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368040 w 5935980"/>
                <a:gd name="connsiteY2" fmla="*/ 1447800 h 4762500"/>
                <a:gd name="connsiteX3" fmla="*/ 3345180 w 5935980"/>
                <a:gd name="connsiteY3" fmla="*/ 401574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368040 w 5935980"/>
                <a:gd name="connsiteY2" fmla="*/ 1524000 h 4762500"/>
                <a:gd name="connsiteX3" fmla="*/ 3345180 w 5935980"/>
                <a:gd name="connsiteY3" fmla="*/ 401574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291840 w 5935980"/>
                <a:gd name="connsiteY2" fmla="*/ 1524000 h 4762500"/>
                <a:gd name="connsiteX3" fmla="*/ 3345180 w 5935980"/>
                <a:gd name="connsiteY3" fmla="*/ 401574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291840 w 5935980"/>
                <a:gd name="connsiteY2" fmla="*/ 1524000 h 4762500"/>
                <a:gd name="connsiteX3" fmla="*/ 3215640 w 5935980"/>
                <a:gd name="connsiteY3" fmla="*/ 396240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291840 w 5935980"/>
                <a:gd name="connsiteY2" fmla="*/ 1524000 h 4762500"/>
                <a:gd name="connsiteX3" fmla="*/ 3291840 w 5935980"/>
                <a:gd name="connsiteY3" fmla="*/ 3962400 h 4762500"/>
                <a:gd name="connsiteX4" fmla="*/ 1920240 w 5935980"/>
                <a:gd name="connsiteY4" fmla="*/ 400812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291840 w 5935980"/>
                <a:gd name="connsiteY2" fmla="*/ 1524000 h 4762500"/>
                <a:gd name="connsiteX3" fmla="*/ 3291840 w 5935980"/>
                <a:gd name="connsiteY3" fmla="*/ 3962400 h 4762500"/>
                <a:gd name="connsiteX4" fmla="*/ 1539240 w 5935980"/>
                <a:gd name="connsiteY4" fmla="*/ 3962400 h 4762500"/>
                <a:gd name="connsiteX5" fmla="*/ 1577340 w 5935980"/>
                <a:gd name="connsiteY5" fmla="*/ 309372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291840 w 5935980"/>
                <a:gd name="connsiteY2" fmla="*/ 1524000 h 4762500"/>
                <a:gd name="connsiteX3" fmla="*/ 3291840 w 5935980"/>
                <a:gd name="connsiteY3" fmla="*/ 3962400 h 4762500"/>
                <a:gd name="connsiteX4" fmla="*/ 1539240 w 5935980"/>
                <a:gd name="connsiteY4" fmla="*/ 3962400 h 4762500"/>
                <a:gd name="connsiteX5" fmla="*/ 1539240 w 5935980"/>
                <a:gd name="connsiteY5" fmla="*/ 3124200 h 4762500"/>
                <a:gd name="connsiteX6" fmla="*/ 701040 w 5935980"/>
                <a:gd name="connsiteY6" fmla="*/ 30861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291840 w 5935980"/>
                <a:gd name="connsiteY2" fmla="*/ 1524000 h 4762500"/>
                <a:gd name="connsiteX3" fmla="*/ 3291840 w 5935980"/>
                <a:gd name="connsiteY3" fmla="*/ 3962400 h 4762500"/>
                <a:gd name="connsiteX4" fmla="*/ 1539240 w 5935980"/>
                <a:gd name="connsiteY4" fmla="*/ 3962400 h 4762500"/>
                <a:gd name="connsiteX5" fmla="*/ 1539240 w 5935980"/>
                <a:gd name="connsiteY5" fmla="*/ 3124200 h 4762500"/>
                <a:gd name="connsiteX6" fmla="*/ 777240 w 5935980"/>
                <a:gd name="connsiteY6" fmla="*/ 3124200 h 4762500"/>
                <a:gd name="connsiteX7" fmla="*/ 723900 w 5935980"/>
                <a:gd name="connsiteY7" fmla="*/ 401574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291840 w 5935980"/>
                <a:gd name="connsiteY2" fmla="*/ 1524000 h 4762500"/>
                <a:gd name="connsiteX3" fmla="*/ 3291840 w 5935980"/>
                <a:gd name="connsiteY3" fmla="*/ 3962400 h 4762500"/>
                <a:gd name="connsiteX4" fmla="*/ 1539240 w 5935980"/>
                <a:gd name="connsiteY4" fmla="*/ 3962400 h 4762500"/>
                <a:gd name="connsiteX5" fmla="*/ 1539240 w 5935980"/>
                <a:gd name="connsiteY5" fmla="*/ 3124200 h 4762500"/>
                <a:gd name="connsiteX6" fmla="*/ 777240 w 5935980"/>
                <a:gd name="connsiteY6" fmla="*/ 3124200 h 4762500"/>
                <a:gd name="connsiteX7" fmla="*/ 777240 w 5935980"/>
                <a:gd name="connsiteY7" fmla="*/ 3962400 h 4762500"/>
                <a:gd name="connsiteX8" fmla="*/ 15240 w 5935980"/>
                <a:gd name="connsiteY8" fmla="*/ 399288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53640 w 5935980"/>
                <a:gd name="connsiteY0" fmla="*/ 0 h 4762500"/>
                <a:gd name="connsiteX1" fmla="*/ 2453640 w 5935980"/>
                <a:gd name="connsiteY1" fmla="*/ 1524000 h 4762500"/>
                <a:gd name="connsiteX2" fmla="*/ 3291840 w 5935980"/>
                <a:gd name="connsiteY2" fmla="*/ 1524000 h 4762500"/>
                <a:gd name="connsiteX3" fmla="*/ 3291840 w 5935980"/>
                <a:gd name="connsiteY3" fmla="*/ 3962400 h 4762500"/>
                <a:gd name="connsiteX4" fmla="*/ 1539240 w 5935980"/>
                <a:gd name="connsiteY4" fmla="*/ 3962400 h 4762500"/>
                <a:gd name="connsiteX5" fmla="*/ 1539240 w 5935980"/>
                <a:gd name="connsiteY5" fmla="*/ 3124200 h 4762500"/>
                <a:gd name="connsiteX6" fmla="*/ 777240 w 5935980"/>
                <a:gd name="connsiteY6" fmla="*/ 3124200 h 4762500"/>
                <a:gd name="connsiteX7" fmla="*/ 777240 w 5935980"/>
                <a:gd name="connsiteY7" fmla="*/ 3962400 h 4762500"/>
                <a:gd name="connsiteX8" fmla="*/ 15240 w 5935980"/>
                <a:gd name="connsiteY8" fmla="*/ 3962400 h 4762500"/>
                <a:gd name="connsiteX9" fmla="*/ 0 w 5935980"/>
                <a:gd name="connsiteY9" fmla="*/ 4762500 h 4762500"/>
                <a:gd name="connsiteX10" fmla="*/ 5935980 w 5935980"/>
                <a:gd name="connsiteY10" fmla="*/ 4716780 h 4762500"/>
                <a:gd name="connsiteX11" fmla="*/ 5928360 w 5935980"/>
                <a:gd name="connsiteY11" fmla="*/ 3977640 h 4762500"/>
                <a:gd name="connsiteX12" fmla="*/ 5128260 w 5935980"/>
                <a:gd name="connsiteY12" fmla="*/ 3124200 h 4762500"/>
                <a:gd name="connsiteX13" fmla="*/ 5113020 w 5935980"/>
                <a:gd name="connsiteY13" fmla="*/ 2354580 h 4762500"/>
                <a:gd name="connsiteX14" fmla="*/ 4206240 w 5935980"/>
                <a:gd name="connsiteY14" fmla="*/ 1409700 h 4762500"/>
                <a:gd name="connsiteX15" fmla="*/ 4206240 w 5935980"/>
                <a:gd name="connsiteY15" fmla="*/ 0 h 4762500"/>
                <a:gd name="connsiteX16" fmla="*/ 2453640 w 5935980"/>
                <a:gd name="connsiteY16" fmla="*/ 0 h 4762500"/>
                <a:gd name="connsiteX0" fmla="*/ 2438400 w 5920740"/>
                <a:gd name="connsiteY0" fmla="*/ 0 h 4724400"/>
                <a:gd name="connsiteX1" fmla="*/ 2438400 w 5920740"/>
                <a:gd name="connsiteY1" fmla="*/ 1524000 h 4724400"/>
                <a:gd name="connsiteX2" fmla="*/ 3276600 w 5920740"/>
                <a:gd name="connsiteY2" fmla="*/ 1524000 h 4724400"/>
                <a:gd name="connsiteX3" fmla="*/ 3276600 w 5920740"/>
                <a:gd name="connsiteY3" fmla="*/ 3962400 h 4724400"/>
                <a:gd name="connsiteX4" fmla="*/ 1524000 w 5920740"/>
                <a:gd name="connsiteY4" fmla="*/ 3962400 h 4724400"/>
                <a:gd name="connsiteX5" fmla="*/ 1524000 w 5920740"/>
                <a:gd name="connsiteY5" fmla="*/ 3124200 h 4724400"/>
                <a:gd name="connsiteX6" fmla="*/ 762000 w 5920740"/>
                <a:gd name="connsiteY6" fmla="*/ 3124200 h 4724400"/>
                <a:gd name="connsiteX7" fmla="*/ 762000 w 5920740"/>
                <a:gd name="connsiteY7" fmla="*/ 3962400 h 4724400"/>
                <a:gd name="connsiteX8" fmla="*/ 0 w 5920740"/>
                <a:gd name="connsiteY8" fmla="*/ 3962400 h 4724400"/>
                <a:gd name="connsiteX9" fmla="*/ 0 w 5920740"/>
                <a:gd name="connsiteY9" fmla="*/ 4724400 h 4724400"/>
                <a:gd name="connsiteX10" fmla="*/ 5920740 w 5920740"/>
                <a:gd name="connsiteY10" fmla="*/ 4716780 h 4724400"/>
                <a:gd name="connsiteX11" fmla="*/ 5913120 w 5920740"/>
                <a:gd name="connsiteY11" fmla="*/ 3977640 h 4724400"/>
                <a:gd name="connsiteX12" fmla="*/ 5113020 w 5920740"/>
                <a:gd name="connsiteY12" fmla="*/ 3124200 h 4724400"/>
                <a:gd name="connsiteX13" fmla="*/ 5097780 w 5920740"/>
                <a:gd name="connsiteY13" fmla="*/ 2354580 h 4724400"/>
                <a:gd name="connsiteX14" fmla="*/ 4191000 w 5920740"/>
                <a:gd name="connsiteY14" fmla="*/ 1409700 h 4724400"/>
                <a:gd name="connsiteX15" fmla="*/ 4191000 w 5920740"/>
                <a:gd name="connsiteY15" fmla="*/ 0 h 4724400"/>
                <a:gd name="connsiteX16" fmla="*/ 2438400 w 5920740"/>
                <a:gd name="connsiteY16" fmla="*/ 0 h 4724400"/>
                <a:gd name="connsiteX0" fmla="*/ 2438400 w 5943600"/>
                <a:gd name="connsiteY0" fmla="*/ 0 h 4724400"/>
                <a:gd name="connsiteX1" fmla="*/ 2438400 w 5943600"/>
                <a:gd name="connsiteY1" fmla="*/ 1524000 h 4724400"/>
                <a:gd name="connsiteX2" fmla="*/ 3276600 w 5943600"/>
                <a:gd name="connsiteY2" fmla="*/ 1524000 h 4724400"/>
                <a:gd name="connsiteX3" fmla="*/ 3276600 w 5943600"/>
                <a:gd name="connsiteY3" fmla="*/ 3962400 h 4724400"/>
                <a:gd name="connsiteX4" fmla="*/ 1524000 w 5943600"/>
                <a:gd name="connsiteY4" fmla="*/ 3962400 h 4724400"/>
                <a:gd name="connsiteX5" fmla="*/ 1524000 w 5943600"/>
                <a:gd name="connsiteY5" fmla="*/ 3124200 h 4724400"/>
                <a:gd name="connsiteX6" fmla="*/ 762000 w 5943600"/>
                <a:gd name="connsiteY6" fmla="*/ 3124200 h 4724400"/>
                <a:gd name="connsiteX7" fmla="*/ 762000 w 5943600"/>
                <a:gd name="connsiteY7" fmla="*/ 3962400 h 4724400"/>
                <a:gd name="connsiteX8" fmla="*/ 0 w 5943600"/>
                <a:gd name="connsiteY8" fmla="*/ 3962400 h 4724400"/>
                <a:gd name="connsiteX9" fmla="*/ 0 w 5943600"/>
                <a:gd name="connsiteY9" fmla="*/ 4724400 h 4724400"/>
                <a:gd name="connsiteX10" fmla="*/ 5943600 w 5943600"/>
                <a:gd name="connsiteY10" fmla="*/ 4724400 h 4724400"/>
                <a:gd name="connsiteX11" fmla="*/ 5913120 w 5943600"/>
                <a:gd name="connsiteY11" fmla="*/ 3977640 h 4724400"/>
                <a:gd name="connsiteX12" fmla="*/ 5113020 w 5943600"/>
                <a:gd name="connsiteY12" fmla="*/ 3124200 h 4724400"/>
                <a:gd name="connsiteX13" fmla="*/ 5097780 w 5943600"/>
                <a:gd name="connsiteY13" fmla="*/ 2354580 h 4724400"/>
                <a:gd name="connsiteX14" fmla="*/ 4191000 w 5943600"/>
                <a:gd name="connsiteY14" fmla="*/ 1409700 h 4724400"/>
                <a:gd name="connsiteX15" fmla="*/ 4191000 w 5943600"/>
                <a:gd name="connsiteY15" fmla="*/ 0 h 4724400"/>
                <a:gd name="connsiteX16" fmla="*/ 2438400 w 5943600"/>
                <a:gd name="connsiteY16" fmla="*/ 0 h 4724400"/>
                <a:gd name="connsiteX0" fmla="*/ 2438400 w 5943600"/>
                <a:gd name="connsiteY0" fmla="*/ 0 h 4724400"/>
                <a:gd name="connsiteX1" fmla="*/ 2438400 w 5943600"/>
                <a:gd name="connsiteY1" fmla="*/ 1524000 h 4724400"/>
                <a:gd name="connsiteX2" fmla="*/ 3276600 w 5943600"/>
                <a:gd name="connsiteY2" fmla="*/ 1524000 h 4724400"/>
                <a:gd name="connsiteX3" fmla="*/ 3276600 w 5943600"/>
                <a:gd name="connsiteY3" fmla="*/ 3962400 h 4724400"/>
                <a:gd name="connsiteX4" fmla="*/ 1524000 w 5943600"/>
                <a:gd name="connsiteY4" fmla="*/ 3962400 h 4724400"/>
                <a:gd name="connsiteX5" fmla="*/ 1524000 w 5943600"/>
                <a:gd name="connsiteY5" fmla="*/ 3124200 h 4724400"/>
                <a:gd name="connsiteX6" fmla="*/ 762000 w 5943600"/>
                <a:gd name="connsiteY6" fmla="*/ 3124200 h 4724400"/>
                <a:gd name="connsiteX7" fmla="*/ 762000 w 5943600"/>
                <a:gd name="connsiteY7" fmla="*/ 3962400 h 4724400"/>
                <a:gd name="connsiteX8" fmla="*/ 0 w 5943600"/>
                <a:gd name="connsiteY8" fmla="*/ 3962400 h 4724400"/>
                <a:gd name="connsiteX9" fmla="*/ 0 w 5943600"/>
                <a:gd name="connsiteY9" fmla="*/ 4724400 h 4724400"/>
                <a:gd name="connsiteX10" fmla="*/ 5943600 w 5943600"/>
                <a:gd name="connsiteY10" fmla="*/ 4724400 h 4724400"/>
                <a:gd name="connsiteX11" fmla="*/ 5943600 w 5943600"/>
                <a:gd name="connsiteY11" fmla="*/ 3962400 h 4724400"/>
                <a:gd name="connsiteX12" fmla="*/ 5113020 w 5943600"/>
                <a:gd name="connsiteY12" fmla="*/ 3124200 h 4724400"/>
                <a:gd name="connsiteX13" fmla="*/ 5097780 w 5943600"/>
                <a:gd name="connsiteY13" fmla="*/ 2354580 h 4724400"/>
                <a:gd name="connsiteX14" fmla="*/ 4191000 w 5943600"/>
                <a:gd name="connsiteY14" fmla="*/ 1409700 h 4724400"/>
                <a:gd name="connsiteX15" fmla="*/ 4191000 w 5943600"/>
                <a:gd name="connsiteY15" fmla="*/ 0 h 4724400"/>
                <a:gd name="connsiteX16" fmla="*/ 2438400 w 5943600"/>
                <a:gd name="connsiteY16" fmla="*/ 0 h 4724400"/>
                <a:gd name="connsiteX0" fmla="*/ 2438400 w 5943600"/>
                <a:gd name="connsiteY0" fmla="*/ 0 h 4724400"/>
                <a:gd name="connsiteX1" fmla="*/ 2438400 w 5943600"/>
                <a:gd name="connsiteY1" fmla="*/ 1524000 h 4724400"/>
                <a:gd name="connsiteX2" fmla="*/ 3276600 w 5943600"/>
                <a:gd name="connsiteY2" fmla="*/ 1524000 h 4724400"/>
                <a:gd name="connsiteX3" fmla="*/ 3276600 w 5943600"/>
                <a:gd name="connsiteY3" fmla="*/ 3962400 h 4724400"/>
                <a:gd name="connsiteX4" fmla="*/ 1524000 w 5943600"/>
                <a:gd name="connsiteY4" fmla="*/ 3962400 h 4724400"/>
                <a:gd name="connsiteX5" fmla="*/ 1524000 w 5943600"/>
                <a:gd name="connsiteY5" fmla="*/ 3124200 h 4724400"/>
                <a:gd name="connsiteX6" fmla="*/ 762000 w 5943600"/>
                <a:gd name="connsiteY6" fmla="*/ 3124200 h 4724400"/>
                <a:gd name="connsiteX7" fmla="*/ 762000 w 5943600"/>
                <a:gd name="connsiteY7" fmla="*/ 3962400 h 4724400"/>
                <a:gd name="connsiteX8" fmla="*/ 0 w 5943600"/>
                <a:gd name="connsiteY8" fmla="*/ 3962400 h 4724400"/>
                <a:gd name="connsiteX9" fmla="*/ 0 w 5943600"/>
                <a:gd name="connsiteY9" fmla="*/ 4724400 h 4724400"/>
                <a:gd name="connsiteX10" fmla="*/ 5943600 w 5943600"/>
                <a:gd name="connsiteY10" fmla="*/ 4724400 h 4724400"/>
                <a:gd name="connsiteX11" fmla="*/ 5943600 w 5943600"/>
                <a:gd name="connsiteY11" fmla="*/ 3200400 h 4724400"/>
                <a:gd name="connsiteX12" fmla="*/ 5113020 w 5943600"/>
                <a:gd name="connsiteY12" fmla="*/ 3124200 h 4724400"/>
                <a:gd name="connsiteX13" fmla="*/ 5097780 w 5943600"/>
                <a:gd name="connsiteY13" fmla="*/ 2354580 h 4724400"/>
                <a:gd name="connsiteX14" fmla="*/ 4191000 w 5943600"/>
                <a:gd name="connsiteY14" fmla="*/ 1409700 h 4724400"/>
                <a:gd name="connsiteX15" fmla="*/ 4191000 w 5943600"/>
                <a:gd name="connsiteY15" fmla="*/ 0 h 4724400"/>
                <a:gd name="connsiteX16" fmla="*/ 2438400 w 5943600"/>
                <a:gd name="connsiteY16" fmla="*/ 0 h 4724400"/>
                <a:gd name="connsiteX0" fmla="*/ 2438400 w 5943600"/>
                <a:gd name="connsiteY0" fmla="*/ 0 h 4724400"/>
                <a:gd name="connsiteX1" fmla="*/ 2438400 w 5943600"/>
                <a:gd name="connsiteY1" fmla="*/ 1524000 h 4724400"/>
                <a:gd name="connsiteX2" fmla="*/ 3276600 w 5943600"/>
                <a:gd name="connsiteY2" fmla="*/ 1524000 h 4724400"/>
                <a:gd name="connsiteX3" fmla="*/ 3276600 w 5943600"/>
                <a:gd name="connsiteY3" fmla="*/ 3962400 h 4724400"/>
                <a:gd name="connsiteX4" fmla="*/ 1524000 w 5943600"/>
                <a:gd name="connsiteY4" fmla="*/ 3962400 h 4724400"/>
                <a:gd name="connsiteX5" fmla="*/ 1524000 w 5943600"/>
                <a:gd name="connsiteY5" fmla="*/ 3124200 h 4724400"/>
                <a:gd name="connsiteX6" fmla="*/ 762000 w 5943600"/>
                <a:gd name="connsiteY6" fmla="*/ 3124200 h 4724400"/>
                <a:gd name="connsiteX7" fmla="*/ 762000 w 5943600"/>
                <a:gd name="connsiteY7" fmla="*/ 3962400 h 4724400"/>
                <a:gd name="connsiteX8" fmla="*/ 0 w 5943600"/>
                <a:gd name="connsiteY8" fmla="*/ 3962400 h 4724400"/>
                <a:gd name="connsiteX9" fmla="*/ 0 w 5943600"/>
                <a:gd name="connsiteY9" fmla="*/ 4724400 h 4724400"/>
                <a:gd name="connsiteX10" fmla="*/ 5943600 w 5943600"/>
                <a:gd name="connsiteY10" fmla="*/ 4724400 h 4724400"/>
                <a:gd name="connsiteX11" fmla="*/ 5943600 w 5943600"/>
                <a:gd name="connsiteY11" fmla="*/ 3200400 h 4724400"/>
                <a:gd name="connsiteX12" fmla="*/ 5105400 w 5943600"/>
                <a:gd name="connsiteY12" fmla="*/ 3200400 h 4724400"/>
                <a:gd name="connsiteX13" fmla="*/ 5097780 w 5943600"/>
                <a:gd name="connsiteY13" fmla="*/ 2354580 h 4724400"/>
                <a:gd name="connsiteX14" fmla="*/ 4191000 w 5943600"/>
                <a:gd name="connsiteY14" fmla="*/ 1409700 h 4724400"/>
                <a:gd name="connsiteX15" fmla="*/ 4191000 w 5943600"/>
                <a:gd name="connsiteY15" fmla="*/ 0 h 4724400"/>
                <a:gd name="connsiteX16" fmla="*/ 2438400 w 5943600"/>
                <a:gd name="connsiteY16" fmla="*/ 0 h 4724400"/>
                <a:gd name="connsiteX0" fmla="*/ 2438400 w 5943600"/>
                <a:gd name="connsiteY0" fmla="*/ 0 h 4724400"/>
                <a:gd name="connsiteX1" fmla="*/ 2438400 w 5943600"/>
                <a:gd name="connsiteY1" fmla="*/ 1524000 h 4724400"/>
                <a:gd name="connsiteX2" fmla="*/ 3276600 w 5943600"/>
                <a:gd name="connsiteY2" fmla="*/ 1524000 h 4724400"/>
                <a:gd name="connsiteX3" fmla="*/ 3276600 w 5943600"/>
                <a:gd name="connsiteY3" fmla="*/ 3962400 h 4724400"/>
                <a:gd name="connsiteX4" fmla="*/ 1524000 w 5943600"/>
                <a:gd name="connsiteY4" fmla="*/ 3962400 h 4724400"/>
                <a:gd name="connsiteX5" fmla="*/ 1524000 w 5943600"/>
                <a:gd name="connsiteY5" fmla="*/ 3124200 h 4724400"/>
                <a:gd name="connsiteX6" fmla="*/ 762000 w 5943600"/>
                <a:gd name="connsiteY6" fmla="*/ 3124200 h 4724400"/>
                <a:gd name="connsiteX7" fmla="*/ 762000 w 5943600"/>
                <a:gd name="connsiteY7" fmla="*/ 3962400 h 4724400"/>
                <a:gd name="connsiteX8" fmla="*/ 0 w 5943600"/>
                <a:gd name="connsiteY8" fmla="*/ 3962400 h 4724400"/>
                <a:gd name="connsiteX9" fmla="*/ 0 w 5943600"/>
                <a:gd name="connsiteY9" fmla="*/ 4724400 h 4724400"/>
                <a:gd name="connsiteX10" fmla="*/ 5943600 w 5943600"/>
                <a:gd name="connsiteY10" fmla="*/ 4724400 h 4724400"/>
                <a:gd name="connsiteX11" fmla="*/ 5943600 w 5943600"/>
                <a:gd name="connsiteY11" fmla="*/ 3200400 h 4724400"/>
                <a:gd name="connsiteX12" fmla="*/ 5105400 w 5943600"/>
                <a:gd name="connsiteY12" fmla="*/ 3200400 h 4724400"/>
                <a:gd name="connsiteX13" fmla="*/ 5105400 w 5943600"/>
                <a:gd name="connsiteY13" fmla="*/ 2286000 h 4724400"/>
                <a:gd name="connsiteX14" fmla="*/ 4191000 w 5943600"/>
                <a:gd name="connsiteY14" fmla="*/ 1409700 h 4724400"/>
                <a:gd name="connsiteX15" fmla="*/ 4191000 w 5943600"/>
                <a:gd name="connsiteY15" fmla="*/ 0 h 4724400"/>
                <a:gd name="connsiteX16" fmla="*/ 2438400 w 5943600"/>
                <a:gd name="connsiteY16" fmla="*/ 0 h 4724400"/>
                <a:gd name="connsiteX0" fmla="*/ 2438400 w 5943600"/>
                <a:gd name="connsiteY0" fmla="*/ 0 h 4724400"/>
                <a:gd name="connsiteX1" fmla="*/ 2438400 w 5943600"/>
                <a:gd name="connsiteY1" fmla="*/ 1524000 h 4724400"/>
                <a:gd name="connsiteX2" fmla="*/ 3276600 w 5943600"/>
                <a:gd name="connsiteY2" fmla="*/ 1524000 h 4724400"/>
                <a:gd name="connsiteX3" fmla="*/ 3276600 w 5943600"/>
                <a:gd name="connsiteY3" fmla="*/ 3962400 h 4724400"/>
                <a:gd name="connsiteX4" fmla="*/ 1524000 w 5943600"/>
                <a:gd name="connsiteY4" fmla="*/ 3962400 h 4724400"/>
                <a:gd name="connsiteX5" fmla="*/ 1524000 w 5943600"/>
                <a:gd name="connsiteY5" fmla="*/ 3124200 h 4724400"/>
                <a:gd name="connsiteX6" fmla="*/ 762000 w 5943600"/>
                <a:gd name="connsiteY6" fmla="*/ 3124200 h 4724400"/>
                <a:gd name="connsiteX7" fmla="*/ 762000 w 5943600"/>
                <a:gd name="connsiteY7" fmla="*/ 3962400 h 4724400"/>
                <a:gd name="connsiteX8" fmla="*/ 0 w 5943600"/>
                <a:gd name="connsiteY8" fmla="*/ 3962400 h 4724400"/>
                <a:gd name="connsiteX9" fmla="*/ 0 w 5943600"/>
                <a:gd name="connsiteY9" fmla="*/ 4724400 h 4724400"/>
                <a:gd name="connsiteX10" fmla="*/ 5943600 w 5943600"/>
                <a:gd name="connsiteY10" fmla="*/ 4724400 h 4724400"/>
                <a:gd name="connsiteX11" fmla="*/ 5943600 w 5943600"/>
                <a:gd name="connsiteY11" fmla="*/ 3200400 h 4724400"/>
                <a:gd name="connsiteX12" fmla="*/ 5105400 w 5943600"/>
                <a:gd name="connsiteY12" fmla="*/ 3200400 h 4724400"/>
                <a:gd name="connsiteX13" fmla="*/ 5105400 w 5943600"/>
                <a:gd name="connsiteY13" fmla="*/ 1524000 h 4724400"/>
                <a:gd name="connsiteX14" fmla="*/ 4191000 w 5943600"/>
                <a:gd name="connsiteY14" fmla="*/ 1409700 h 4724400"/>
                <a:gd name="connsiteX15" fmla="*/ 4191000 w 5943600"/>
                <a:gd name="connsiteY15" fmla="*/ 0 h 4724400"/>
                <a:gd name="connsiteX16" fmla="*/ 2438400 w 5943600"/>
                <a:gd name="connsiteY16" fmla="*/ 0 h 4724400"/>
                <a:gd name="connsiteX0" fmla="*/ 2438400 w 5943600"/>
                <a:gd name="connsiteY0" fmla="*/ 0 h 4724400"/>
                <a:gd name="connsiteX1" fmla="*/ 2438400 w 5943600"/>
                <a:gd name="connsiteY1" fmla="*/ 1524000 h 4724400"/>
                <a:gd name="connsiteX2" fmla="*/ 3276600 w 5943600"/>
                <a:gd name="connsiteY2" fmla="*/ 1524000 h 4724400"/>
                <a:gd name="connsiteX3" fmla="*/ 3276600 w 5943600"/>
                <a:gd name="connsiteY3" fmla="*/ 3962400 h 4724400"/>
                <a:gd name="connsiteX4" fmla="*/ 1524000 w 5943600"/>
                <a:gd name="connsiteY4" fmla="*/ 3962400 h 4724400"/>
                <a:gd name="connsiteX5" fmla="*/ 1524000 w 5943600"/>
                <a:gd name="connsiteY5" fmla="*/ 3124200 h 4724400"/>
                <a:gd name="connsiteX6" fmla="*/ 762000 w 5943600"/>
                <a:gd name="connsiteY6" fmla="*/ 3124200 h 4724400"/>
                <a:gd name="connsiteX7" fmla="*/ 762000 w 5943600"/>
                <a:gd name="connsiteY7" fmla="*/ 3962400 h 4724400"/>
                <a:gd name="connsiteX8" fmla="*/ 0 w 5943600"/>
                <a:gd name="connsiteY8" fmla="*/ 3962400 h 4724400"/>
                <a:gd name="connsiteX9" fmla="*/ 0 w 5943600"/>
                <a:gd name="connsiteY9" fmla="*/ 4724400 h 4724400"/>
                <a:gd name="connsiteX10" fmla="*/ 5943600 w 5943600"/>
                <a:gd name="connsiteY10" fmla="*/ 4724400 h 4724400"/>
                <a:gd name="connsiteX11" fmla="*/ 5943600 w 5943600"/>
                <a:gd name="connsiteY11" fmla="*/ 3200400 h 4724400"/>
                <a:gd name="connsiteX12" fmla="*/ 5105400 w 5943600"/>
                <a:gd name="connsiteY12" fmla="*/ 3200400 h 4724400"/>
                <a:gd name="connsiteX13" fmla="*/ 5105400 w 5943600"/>
                <a:gd name="connsiteY13" fmla="*/ 1524000 h 4724400"/>
                <a:gd name="connsiteX14" fmla="*/ 4191000 w 5943600"/>
                <a:gd name="connsiteY14" fmla="*/ 1524000 h 4724400"/>
                <a:gd name="connsiteX15" fmla="*/ 4191000 w 5943600"/>
                <a:gd name="connsiteY15" fmla="*/ 0 h 4724400"/>
                <a:gd name="connsiteX16" fmla="*/ 2438400 w 5943600"/>
                <a:gd name="connsiteY16" fmla="*/ 0 h 472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43600" h="4724400">
                  <a:moveTo>
                    <a:pt x="2438400" y="0"/>
                  </a:moveTo>
                  <a:lnTo>
                    <a:pt x="2438400" y="1524000"/>
                  </a:lnTo>
                  <a:lnTo>
                    <a:pt x="3276600" y="1524000"/>
                  </a:lnTo>
                  <a:lnTo>
                    <a:pt x="3276600" y="3962400"/>
                  </a:lnTo>
                  <a:lnTo>
                    <a:pt x="1524000" y="3962400"/>
                  </a:lnTo>
                  <a:lnTo>
                    <a:pt x="1524000" y="3124200"/>
                  </a:lnTo>
                  <a:lnTo>
                    <a:pt x="762000" y="3124200"/>
                  </a:lnTo>
                  <a:lnTo>
                    <a:pt x="762000" y="3962400"/>
                  </a:lnTo>
                  <a:lnTo>
                    <a:pt x="0" y="3962400"/>
                  </a:lnTo>
                  <a:lnTo>
                    <a:pt x="0" y="4724400"/>
                  </a:lnTo>
                  <a:lnTo>
                    <a:pt x="5943600" y="4724400"/>
                  </a:lnTo>
                  <a:lnTo>
                    <a:pt x="5943600" y="3200400"/>
                  </a:lnTo>
                  <a:lnTo>
                    <a:pt x="5105400" y="3200400"/>
                  </a:lnTo>
                  <a:lnTo>
                    <a:pt x="5105400" y="1524000"/>
                  </a:lnTo>
                  <a:lnTo>
                    <a:pt x="4191000" y="1524000"/>
                  </a:lnTo>
                  <a:lnTo>
                    <a:pt x="4191000" y="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FF0000">
                <a:alpha val="29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473"/>
            <p:cNvGrpSpPr/>
            <p:nvPr/>
          </p:nvGrpSpPr>
          <p:grpSpPr>
            <a:xfrm>
              <a:off x="304800" y="1371600"/>
              <a:ext cx="6077408" cy="4390419"/>
              <a:chOff x="304800" y="1371600"/>
              <a:chExt cx="6077408" cy="4390419"/>
            </a:xfrm>
          </p:grpSpPr>
          <p:sp>
            <p:nvSpPr>
              <p:cNvPr id="870" name="Oval 869"/>
              <p:cNvSpPr/>
              <p:nvPr/>
            </p:nvSpPr>
            <p:spPr bwMode="auto">
              <a:xfrm>
                <a:off x="2895600" y="1371600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71" name="Rectangle 870"/>
              <p:cNvSpPr/>
              <p:nvPr/>
            </p:nvSpPr>
            <p:spPr bwMode="auto">
              <a:xfrm>
                <a:off x="3778731" y="1371600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872" name="Straight Connector 871"/>
              <p:cNvCxnSpPr>
                <a:stCxn id="870" idx="6"/>
                <a:endCxn id="871" idx="1"/>
              </p:cNvCxnSpPr>
              <p:nvPr/>
            </p:nvCxnSpPr>
            <p:spPr bwMode="auto">
              <a:xfrm>
                <a:off x="3171219" y="1509410"/>
                <a:ext cx="607512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73" name="Oval 872"/>
              <p:cNvSpPr/>
              <p:nvPr/>
            </p:nvSpPr>
            <p:spPr bwMode="auto">
              <a:xfrm>
                <a:off x="3778731" y="2186974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74" name="Rectangle 873"/>
              <p:cNvSpPr/>
              <p:nvPr/>
            </p:nvSpPr>
            <p:spPr bwMode="auto">
              <a:xfrm>
                <a:off x="2895600" y="2186974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875" name="Straight Connector 874"/>
              <p:cNvCxnSpPr>
                <a:stCxn id="874" idx="3"/>
                <a:endCxn id="873" idx="2"/>
              </p:cNvCxnSpPr>
              <p:nvPr/>
            </p:nvCxnSpPr>
            <p:spPr bwMode="auto">
              <a:xfrm>
                <a:off x="3171219" y="2324785"/>
                <a:ext cx="607512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6" name="Straight Connector 875"/>
              <p:cNvCxnSpPr>
                <a:stCxn id="870" idx="4"/>
                <a:endCxn id="874" idx="0"/>
              </p:cNvCxnSpPr>
              <p:nvPr/>
            </p:nvCxnSpPr>
            <p:spPr bwMode="auto">
              <a:xfrm rot="5400000">
                <a:off x="2763533" y="1917096"/>
                <a:ext cx="53975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7" name="Straight Connector 876"/>
              <p:cNvCxnSpPr>
                <a:stCxn id="871" idx="2"/>
                <a:endCxn id="873" idx="0"/>
              </p:cNvCxnSpPr>
              <p:nvPr/>
            </p:nvCxnSpPr>
            <p:spPr bwMode="auto">
              <a:xfrm rot="5400000">
                <a:off x="3646664" y="1917096"/>
                <a:ext cx="53975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78" name="Rectangle 877"/>
              <p:cNvSpPr/>
              <p:nvPr/>
            </p:nvSpPr>
            <p:spPr bwMode="auto">
              <a:xfrm>
                <a:off x="3778731" y="3013832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879" name="Straight Connector 878"/>
              <p:cNvCxnSpPr>
                <a:stCxn id="873" idx="4"/>
                <a:endCxn id="878" idx="0"/>
              </p:cNvCxnSpPr>
              <p:nvPr/>
            </p:nvCxnSpPr>
            <p:spPr bwMode="auto">
              <a:xfrm rot="5400000">
                <a:off x="3640922" y="2738213"/>
                <a:ext cx="551239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80" name="Oval 879"/>
              <p:cNvSpPr/>
              <p:nvPr/>
            </p:nvSpPr>
            <p:spPr bwMode="auto">
              <a:xfrm>
                <a:off x="3778731" y="3834949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81" name="Rectangle 880"/>
              <p:cNvSpPr/>
              <p:nvPr/>
            </p:nvSpPr>
            <p:spPr bwMode="auto">
              <a:xfrm>
                <a:off x="3778731" y="4656066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882" name="Straight Connector 881"/>
              <p:cNvCxnSpPr>
                <a:stCxn id="880" idx="4"/>
                <a:endCxn id="881" idx="0"/>
              </p:cNvCxnSpPr>
              <p:nvPr/>
            </p:nvCxnSpPr>
            <p:spPr bwMode="auto">
              <a:xfrm rot="5400000">
                <a:off x="3643792" y="4383317"/>
                <a:ext cx="545497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83" name="Oval 882"/>
              <p:cNvSpPr/>
              <p:nvPr/>
            </p:nvSpPr>
            <p:spPr bwMode="auto">
              <a:xfrm>
                <a:off x="3778731" y="5486400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84" name="Rectangle 883"/>
              <p:cNvSpPr/>
              <p:nvPr/>
            </p:nvSpPr>
            <p:spPr bwMode="auto">
              <a:xfrm>
                <a:off x="2895600" y="5486400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885" name="Straight Connector 884"/>
              <p:cNvCxnSpPr>
                <a:stCxn id="884" idx="3"/>
                <a:endCxn id="883" idx="2"/>
              </p:cNvCxnSpPr>
              <p:nvPr/>
            </p:nvCxnSpPr>
            <p:spPr bwMode="auto">
              <a:xfrm>
                <a:off x="3171219" y="5624210"/>
                <a:ext cx="607512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6" name="Straight Connector 885"/>
              <p:cNvCxnSpPr>
                <a:stCxn id="881" idx="2"/>
                <a:endCxn id="883" idx="0"/>
              </p:cNvCxnSpPr>
              <p:nvPr/>
            </p:nvCxnSpPr>
            <p:spPr bwMode="auto">
              <a:xfrm rot="5400000">
                <a:off x="3639184" y="5209042"/>
                <a:ext cx="55471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7" name="Straight Connector 886"/>
              <p:cNvCxnSpPr>
                <a:stCxn id="878" idx="2"/>
                <a:endCxn id="880" idx="0"/>
              </p:cNvCxnSpPr>
              <p:nvPr/>
            </p:nvCxnSpPr>
            <p:spPr bwMode="auto">
              <a:xfrm rot="5400000">
                <a:off x="3643792" y="3562200"/>
                <a:ext cx="545497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88" name="Oval 887"/>
              <p:cNvSpPr/>
              <p:nvPr/>
            </p:nvSpPr>
            <p:spPr bwMode="auto">
              <a:xfrm>
                <a:off x="4677381" y="3013832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89" name="Rectangle 888"/>
              <p:cNvSpPr/>
              <p:nvPr/>
            </p:nvSpPr>
            <p:spPr bwMode="auto">
              <a:xfrm>
                <a:off x="4677381" y="3834949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890" name="Straight Connector 889"/>
              <p:cNvCxnSpPr>
                <a:stCxn id="888" idx="4"/>
                <a:endCxn id="889" idx="0"/>
              </p:cNvCxnSpPr>
              <p:nvPr/>
            </p:nvCxnSpPr>
            <p:spPr bwMode="auto">
              <a:xfrm rot="5400000">
                <a:off x="4542442" y="3562200"/>
                <a:ext cx="54549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91" name="Oval 890"/>
              <p:cNvSpPr/>
              <p:nvPr/>
            </p:nvSpPr>
            <p:spPr bwMode="auto">
              <a:xfrm>
                <a:off x="4677381" y="4656066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892" name="Straight Connector 891"/>
              <p:cNvCxnSpPr>
                <a:stCxn id="891" idx="6"/>
                <a:endCxn id="893" idx="1"/>
              </p:cNvCxnSpPr>
              <p:nvPr/>
            </p:nvCxnSpPr>
            <p:spPr bwMode="auto">
              <a:xfrm>
                <a:off x="4953000" y="4793876"/>
                <a:ext cx="600030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93" name="Rectangle 892"/>
              <p:cNvSpPr/>
              <p:nvPr/>
            </p:nvSpPr>
            <p:spPr bwMode="auto">
              <a:xfrm>
                <a:off x="5553030" y="4656066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94" name="Oval 893"/>
              <p:cNvSpPr/>
              <p:nvPr/>
            </p:nvSpPr>
            <p:spPr bwMode="auto">
              <a:xfrm>
                <a:off x="5553030" y="5486400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895" name="Rectangle 894"/>
              <p:cNvSpPr/>
              <p:nvPr/>
            </p:nvSpPr>
            <p:spPr bwMode="auto">
              <a:xfrm>
                <a:off x="4677381" y="5486400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896" name="Straight Connector 895"/>
              <p:cNvCxnSpPr>
                <a:stCxn id="894" idx="2"/>
                <a:endCxn id="895" idx="3"/>
              </p:cNvCxnSpPr>
              <p:nvPr/>
            </p:nvCxnSpPr>
            <p:spPr bwMode="auto">
              <a:xfrm rot="10800000">
                <a:off x="4953000" y="5624210"/>
                <a:ext cx="600030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7" name="Straight Connector 896"/>
              <p:cNvCxnSpPr>
                <a:stCxn id="891" idx="4"/>
                <a:endCxn id="895" idx="0"/>
              </p:cNvCxnSpPr>
              <p:nvPr/>
            </p:nvCxnSpPr>
            <p:spPr bwMode="auto">
              <a:xfrm rot="5400000">
                <a:off x="4537834" y="5209042"/>
                <a:ext cx="55471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8" name="Straight Connector 897"/>
              <p:cNvCxnSpPr>
                <a:stCxn id="893" idx="2"/>
                <a:endCxn id="894" idx="0"/>
              </p:cNvCxnSpPr>
              <p:nvPr/>
            </p:nvCxnSpPr>
            <p:spPr bwMode="auto">
              <a:xfrm rot="5400000">
                <a:off x="5413483" y="5209042"/>
                <a:ext cx="55471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9" name="Straight Connector 898"/>
              <p:cNvCxnSpPr>
                <a:stCxn id="889" idx="2"/>
                <a:endCxn id="891" idx="0"/>
              </p:cNvCxnSpPr>
              <p:nvPr/>
            </p:nvCxnSpPr>
            <p:spPr bwMode="auto">
              <a:xfrm rot="5400000">
                <a:off x="4542442" y="4383317"/>
                <a:ext cx="54549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0" name="Straight Connector 899"/>
              <p:cNvCxnSpPr>
                <a:stCxn id="878" idx="3"/>
                <a:endCxn id="888" idx="2"/>
              </p:cNvCxnSpPr>
              <p:nvPr/>
            </p:nvCxnSpPr>
            <p:spPr bwMode="auto">
              <a:xfrm>
                <a:off x="4054350" y="3151642"/>
                <a:ext cx="623031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1" name="Straight Connector 900"/>
              <p:cNvCxnSpPr>
                <a:stCxn id="880" idx="6"/>
                <a:endCxn id="889" idx="1"/>
              </p:cNvCxnSpPr>
              <p:nvPr/>
            </p:nvCxnSpPr>
            <p:spPr bwMode="auto">
              <a:xfrm>
                <a:off x="4054350" y="3972759"/>
                <a:ext cx="623031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2" name="Straight Connector 901"/>
              <p:cNvCxnSpPr>
                <a:stCxn id="881" idx="3"/>
                <a:endCxn id="891" idx="2"/>
              </p:cNvCxnSpPr>
              <p:nvPr/>
            </p:nvCxnSpPr>
            <p:spPr bwMode="auto">
              <a:xfrm>
                <a:off x="4054350" y="4793876"/>
                <a:ext cx="623031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3" name="Straight Connector 902"/>
              <p:cNvCxnSpPr>
                <a:stCxn id="883" idx="6"/>
                <a:endCxn id="895" idx="1"/>
              </p:cNvCxnSpPr>
              <p:nvPr/>
            </p:nvCxnSpPr>
            <p:spPr bwMode="auto">
              <a:xfrm>
                <a:off x="4054350" y="5624210"/>
                <a:ext cx="623031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04" name="Oval 903"/>
              <p:cNvSpPr/>
              <p:nvPr/>
            </p:nvSpPr>
            <p:spPr bwMode="auto">
              <a:xfrm>
                <a:off x="2010381" y="5486400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905" name="Rectangle 904"/>
              <p:cNvSpPr/>
              <p:nvPr/>
            </p:nvSpPr>
            <p:spPr bwMode="auto">
              <a:xfrm>
                <a:off x="1172181" y="5486400"/>
                <a:ext cx="275619" cy="27561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906" name="Oval 905"/>
              <p:cNvSpPr/>
              <p:nvPr/>
            </p:nvSpPr>
            <p:spPr bwMode="auto">
              <a:xfrm>
                <a:off x="1162656" y="4657725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907" name="Straight Connector 906"/>
              <p:cNvCxnSpPr>
                <a:stCxn id="904" idx="6"/>
                <a:endCxn id="884" idx="1"/>
              </p:cNvCxnSpPr>
              <p:nvPr/>
            </p:nvCxnSpPr>
            <p:spPr bwMode="auto">
              <a:xfrm>
                <a:off x="2286000" y="5624210"/>
                <a:ext cx="609600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8" name="Straight Connector 907"/>
              <p:cNvCxnSpPr>
                <a:stCxn id="904" idx="2"/>
                <a:endCxn id="905" idx="3"/>
              </p:cNvCxnSpPr>
              <p:nvPr/>
            </p:nvCxnSpPr>
            <p:spPr bwMode="auto">
              <a:xfrm rot="10800000">
                <a:off x="1447801" y="5624210"/>
                <a:ext cx="562581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9" name="Straight Connector 908"/>
              <p:cNvCxnSpPr>
                <a:stCxn id="906" idx="4"/>
                <a:endCxn id="905" idx="0"/>
              </p:cNvCxnSpPr>
              <p:nvPr/>
            </p:nvCxnSpPr>
            <p:spPr bwMode="auto">
              <a:xfrm rot="16200000" flipH="1">
                <a:off x="1028700" y="5205109"/>
                <a:ext cx="553056" cy="9525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10" name="Oval 909"/>
              <p:cNvSpPr/>
              <p:nvPr/>
            </p:nvSpPr>
            <p:spPr bwMode="auto">
              <a:xfrm>
                <a:off x="304800" y="5486400"/>
                <a:ext cx="275619" cy="27561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911" name="Straight Connector 910"/>
              <p:cNvCxnSpPr>
                <a:stCxn id="910" idx="6"/>
                <a:endCxn id="905" idx="1"/>
              </p:cNvCxnSpPr>
              <p:nvPr/>
            </p:nvCxnSpPr>
            <p:spPr bwMode="auto">
              <a:xfrm>
                <a:off x="580419" y="5624210"/>
                <a:ext cx="591762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2" name="Straight Connector 911"/>
              <p:cNvCxnSpPr>
                <a:stCxn id="893" idx="3"/>
              </p:cNvCxnSpPr>
              <p:nvPr/>
            </p:nvCxnSpPr>
            <p:spPr bwMode="auto">
              <a:xfrm>
                <a:off x="5828649" y="4793876"/>
                <a:ext cx="553559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3" name="Straight Connector 912"/>
              <p:cNvCxnSpPr>
                <a:stCxn id="894" idx="6"/>
              </p:cNvCxnSpPr>
              <p:nvPr/>
            </p:nvCxnSpPr>
            <p:spPr bwMode="auto">
              <a:xfrm flipV="1">
                <a:off x="5828649" y="5620734"/>
                <a:ext cx="553559" cy="3476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4" name="Straight Connector 913"/>
              <p:cNvCxnSpPr>
                <a:stCxn id="893" idx="0"/>
              </p:cNvCxnSpPr>
              <p:nvPr/>
            </p:nvCxnSpPr>
            <p:spPr bwMode="auto">
              <a:xfrm rot="16200000" flipV="1">
                <a:off x="5413509" y="4378734"/>
                <a:ext cx="545498" cy="9165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5" name="Straight Connector 914"/>
              <p:cNvCxnSpPr>
                <a:stCxn id="889" idx="3"/>
              </p:cNvCxnSpPr>
              <p:nvPr/>
            </p:nvCxnSpPr>
            <p:spPr bwMode="auto">
              <a:xfrm>
                <a:off x="4953000" y="3972759"/>
                <a:ext cx="59086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6" name="Straight Connector 915"/>
              <p:cNvCxnSpPr>
                <a:stCxn id="888" idx="6"/>
              </p:cNvCxnSpPr>
              <p:nvPr/>
            </p:nvCxnSpPr>
            <p:spPr bwMode="auto">
              <a:xfrm>
                <a:off x="4953000" y="3151642"/>
                <a:ext cx="59086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7" name="Straight Connector 916"/>
              <p:cNvCxnSpPr>
                <a:stCxn id="888" idx="0"/>
              </p:cNvCxnSpPr>
              <p:nvPr/>
            </p:nvCxnSpPr>
            <p:spPr bwMode="auto">
              <a:xfrm rot="5400000" flipH="1" flipV="1">
                <a:off x="4539572" y="2738213"/>
                <a:ext cx="551239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8" name="Straight Connector 917"/>
              <p:cNvCxnSpPr>
                <a:stCxn id="871" idx="3"/>
              </p:cNvCxnSpPr>
              <p:nvPr/>
            </p:nvCxnSpPr>
            <p:spPr bwMode="auto">
              <a:xfrm>
                <a:off x="4054350" y="1509410"/>
                <a:ext cx="629354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9" name="Straight Connector 918"/>
              <p:cNvCxnSpPr>
                <a:endCxn id="870" idx="2"/>
              </p:cNvCxnSpPr>
              <p:nvPr/>
            </p:nvCxnSpPr>
            <p:spPr bwMode="auto">
              <a:xfrm>
                <a:off x="2278924" y="1509410"/>
                <a:ext cx="616676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0" name="Straight Connector 919"/>
              <p:cNvCxnSpPr>
                <a:endCxn id="874" idx="1"/>
              </p:cNvCxnSpPr>
              <p:nvPr/>
            </p:nvCxnSpPr>
            <p:spPr bwMode="auto">
              <a:xfrm>
                <a:off x="2278924" y="2324784"/>
                <a:ext cx="616676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1" name="Straight Connector 920"/>
              <p:cNvCxnSpPr>
                <a:stCxn id="873" idx="6"/>
              </p:cNvCxnSpPr>
              <p:nvPr/>
            </p:nvCxnSpPr>
            <p:spPr bwMode="auto">
              <a:xfrm>
                <a:off x="4054350" y="2324784"/>
                <a:ext cx="623031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2" name="Straight Connector 921"/>
              <p:cNvCxnSpPr>
                <a:endCxn id="874" idx="2"/>
              </p:cNvCxnSpPr>
              <p:nvPr/>
            </p:nvCxnSpPr>
            <p:spPr bwMode="auto">
              <a:xfrm rot="5400000" flipH="1" flipV="1">
                <a:off x="2753208" y="2733631"/>
                <a:ext cx="551239" cy="9165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3" name="Straight Connector 922"/>
              <p:cNvCxnSpPr>
                <a:endCxn id="878" idx="1"/>
              </p:cNvCxnSpPr>
              <p:nvPr/>
            </p:nvCxnSpPr>
            <p:spPr bwMode="auto">
              <a:xfrm>
                <a:off x="3162054" y="3151642"/>
                <a:ext cx="616677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4" name="Straight Connector 923"/>
              <p:cNvCxnSpPr>
                <a:endCxn id="880" idx="2"/>
              </p:cNvCxnSpPr>
              <p:nvPr/>
            </p:nvCxnSpPr>
            <p:spPr bwMode="auto">
              <a:xfrm>
                <a:off x="3162054" y="3972759"/>
                <a:ext cx="616677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5" name="Straight Connector 924"/>
              <p:cNvCxnSpPr>
                <a:endCxn id="881" idx="1"/>
              </p:cNvCxnSpPr>
              <p:nvPr/>
            </p:nvCxnSpPr>
            <p:spPr bwMode="auto">
              <a:xfrm>
                <a:off x="3162054" y="4793876"/>
                <a:ext cx="616677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6" name="Straight Connector 925"/>
              <p:cNvCxnSpPr>
                <a:endCxn id="884" idx="0"/>
              </p:cNvCxnSpPr>
              <p:nvPr/>
            </p:nvCxnSpPr>
            <p:spPr bwMode="auto">
              <a:xfrm rot="16200000" flipH="1">
                <a:off x="2751470" y="5204459"/>
                <a:ext cx="554715" cy="9165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7" name="Straight Connector 926"/>
              <p:cNvCxnSpPr>
                <a:endCxn id="904" idx="0"/>
              </p:cNvCxnSpPr>
              <p:nvPr/>
            </p:nvCxnSpPr>
            <p:spPr bwMode="auto">
              <a:xfrm rot="16200000" flipH="1">
                <a:off x="1867296" y="5205504"/>
                <a:ext cx="554715" cy="7076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8" name="Straight Connector 927"/>
              <p:cNvCxnSpPr>
                <a:endCxn id="906" idx="6"/>
              </p:cNvCxnSpPr>
              <p:nvPr/>
            </p:nvCxnSpPr>
            <p:spPr bwMode="auto">
              <a:xfrm rot="10800000" flipV="1">
                <a:off x="1438275" y="4793875"/>
                <a:ext cx="565030" cy="1659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9" name="Straight Connector 928"/>
              <p:cNvCxnSpPr>
                <a:endCxn id="906" idx="0"/>
              </p:cNvCxnSpPr>
              <p:nvPr/>
            </p:nvCxnSpPr>
            <p:spPr bwMode="auto">
              <a:xfrm rot="5400000">
                <a:off x="1028041" y="4382994"/>
                <a:ext cx="547157" cy="2305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0" name="Straight Connector 929"/>
              <p:cNvCxnSpPr>
                <a:endCxn id="906" idx="2"/>
              </p:cNvCxnSpPr>
              <p:nvPr/>
            </p:nvCxnSpPr>
            <p:spPr bwMode="auto">
              <a:xfrm>
                <a:off x="580419" y="4793876"/>
                <a:ext cx="582237" cy="1659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1" name="Straight Connector 930"/>
              <p:cNvCxnSpPr>
                <a:endCxn id="910" idx="0"/>
              </p:cNvCxnSpPr>
              <p:nvPr/>
            </p:nvCxnSpPr>
            <p:spPr bwMode="auto">
              <a:xfrm rot="5400000">
                <a:off x="165253" y="5209042"/>
                <a:ext cx="55471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92" name="Rounded Rectangle 291"/>
          <p:cNvSpPr/>
          <p:nvPr/>
        </p:nvSpPr>
        <p:spPr bwMode="auto">
          <a:xfrm>
            <a:off x="4078105" y="5412038"/>
            <a:ext cx="1627325" cy="105037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High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Priority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36" name="Rounded Rectangle 235"/>
          <p:cNvSpPr/>
          <p:nvPr/>
        </p:nvSpPr>
        <p:spPr bwMode="auto">
          <a:xfrm>
            <a:off x="457200" y="2667000"/>
            <a:ext cx="1828800" cy="190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Low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Priority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37" name="Slide Number Placeholder 2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977095"/>
      </p:ext>
    </p:extLst>
  </p:cSld>
  <p:clrMapOvr>
    <a:masterClrMapping/>
  </p:clrMapOvr>
  <p:transition xmlns:p14="http://schemas.microsoft.com/office/powerpoint/2010/main" advTm="1870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914400" y="2209800"/>
          <a:ext cx="7391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/>
          <p:cNvCxnSpPr/>
          <p:nvPr/>
        </p:nvCxnSpPr>
        <p:spPr bwMode="auto">
          <a:xfrm rot="5400000">
            <a:off x="-342900" y="3924300"/>
            <a:ext cx="2057400" cy="1588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 rot="16200000">
            <a:off x="-501638" y="3643197"/>
            <a:ext cx="180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Better</a:t>
            </a:r>
            <a:endParaRPr lang="en-US" sz="2400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Dynamic </a:t>
            </a:r>
            <a:r>
              <a:rPr lang="en-US" dirty="0" smtClean="0"/>
              <a:t>Splashes</a:t>
            </a:r>
            <a:r>
              <a:rPr lang="en-US" b="1" dirty="0" smtClean="0"/>
              <a:t> </a:t>
            </a:r>
            <a:r>
              <a:rPr lang="en-US" dirty="0" smtClean="0"/>
              <a:t>automatically identify the </a:t>
            </a:r>
            <a:r>
              <a:rPr lang="en-US" b="1" dirty="0" smtClean="0"/>
              <a:t>optimal</a:t>
            </a:r>
            <a:r>
              <a:rPr lang="en-US" dirty="0" smtClean="0"/>
              <a:t> splash size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0" y="2438400"/>
            <a:ext cx="3352800" cy="914400"/>
            <a:chOff x="2590800" y="2743200"/>
            <a:chExt cx="3352800" cy="914400"/>
          </a:xfrm>
        </p:grpSpPr>
        <p:cxnSp>
          <p:nvCxnSpPr>
            <p:cNvPr id="10" name="Straight Arrow Connector 9"/>
            <p:cNvCxnSpPr>
              <a:stCxn id="13" idx="3"/>
            </p:cNvCxnSpPr>
            <p:nvPr/>
          </p:nvCxnSpPr>
          <p:spPr bwMode="auto">
            <a:xfrm>
              <a:off x="4876800" y="2971800"/>
              <a:ext cx="1066800" cy="685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590800" y="2743200"/>
              <a:ext cx="22860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Without Adaptation</a:t>
              </a:r>
              <a:endParaRPr lang="en-US" sz="2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67000" y="3048000"/>
            <a:ext cx="2971800" cy="1371600"/>
            <a:chOff x="2667000" y="3352800"/>
            <a:chExt cx="2971800" cy="1371600"/>
          </a:xfrm>
        </p:grpSpPr>
        <p:cxnSp>
          <p:nvCxnSpPr>
            <p:cNvPr id="12" name="Straight Arrow Connector 11"/>
            <p:cNvCxnSpPr>
              <a:stCxn id="16" idx="3"/>
            </p:cNvCxnSpPr>
            <p:nvPr/>
          </p:nvCxnSpPr>
          <p:spPr bwMode="auto">
            <a:xfrm>
              <a:off x="4800600" y="3581400"/>
              <a:ext cx="838200" cy="1143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667000" y="3352800"/>
              <a:ext cx="2133600" cy="4572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With Adaptation</a:t>
              </a:r>
              <a:endParaRPr lang="en-US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21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3"/>
    </mc:Choice>
    <mc:Fallback xmlns="">
      <p:transition xmlns:p14="http://schemas.microsoft.com/office/powerpoint/2010/main" spd="slow" advTm="165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isy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664850" y="1219200"/>
            <a:ext cx="2878086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850" y="3505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Synthetic Noisy Image</a:t>
            </a:r>
            <a:endParaRPr lang="en-US" sz="2000" dirty="0"/>
          </a:p>
        </p:txBody>
      </p:sp>
      <p:grpSp>
        <p:nvGrpSpPr>
          <p:cNvPr id="3" name="Group 74"/>
          <p:cNvGrpSpPr/>
          <p:nvPr/>
        </p:nvGrpSpPr>
        <p:grpSpPr>
          <a:xfrm>
            <a:off x="741049" y="4324290"/>
            <a:ext cx="2840351" cy="1828800"/>
            <a:chOff x="1747838" y="4038600"/>
            <a:chExt cx="2366962" cy="1524002"/>
          </a:xfrm>
        </p:grpSpPr>
        <p:cxnSp>
          <p:nvCxnSpPr>
            <p:cNvPr id="57" name="Straight Connector 56"/>
            <p:cNvCxnSpPr>
              <a:stCxn id="8" idx="5"/>
              <a:endCxn id="47" idx="3"/>
            </p:cNvCxnSpPr>
            <p:nvPr/>
          </p:nvCxnSpPr>
          <p:spPr bwMode="auto">
            <a:xfrm rot="16200000" flipH="1">
              <a:off x="1985474" y="4195273"/>
              <a:ext cx="262079" cy="338976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>
              <a:stCxn id="13" idx="5"/>
              <a:endCxn id="48" idx="3"/>
            </p:cNvCxnSpPr>
            <p:nvPr/>
          </p:nvCxnSpPr>
          <p:spPr bwMode="auto">
            <a:xfrm rot="16200000" flipH="1">
              <a:off x="2749855" y="4197654"/>
              <a:ext cx="262078" cy="334214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16" idx="5"/>
              <a:endCxn id="55" idx="3"/>
            </p:cNvCxnSpPr>
            <p:nvPr/>
          </p:nvCxnSpPr>
          <p:spPr bwMode="auto">
            <a:xfrm rot="16200000" flipH="1">
              <a:off x="3511855" y="4197654"/>
              <a:ext cx="262078" cy="334214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25" idx="5"/>
              <a:endCxn id="54" idx="3"/>
            </p:cNvCxnSpPr>
            <p:nvPr/>
          </p:nvCxnSpPr>
          <p:spPr bwMode="auto">
            <a:xfrm rot="16200000" flipH="1">
              <a:off x="3511855" y="4959654"/>
              <a:ext cx="262078" cy="334214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22" idx="5"/>
              <a:endCxn id="53" idx="3"/>
            </p:cNvCxnSpPr>
            <p:nvPr/>
          </p:nvCxnSpPr>
          <p:spPr bwMode="auto">
            <a:xfrm rot="16200000" flipH="1">
              <a:off x="2752236" y="4962035"/>
              <a:ext cx="262078" cy="329452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>
              <a:stCxn id="19" idx="5"/>
              <a:endCxn id="49" idx="3"/>
            </p:cNvCxnSpPr>
            <p:nvPr/>
          </p:nvCxnSpPr>
          <p:spPr bwMode="auto">
            <a:xfrm rot="16200000" flipH="1">
              <a:off x="1987855" y="4959654"/>
              <a:ext cx="262078" cy="334214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>
              <a:endCxn id="19" idx="6"/>
            </p:cNvCxnSpPr>
            <p:nvPr/>
          </p:nvCxnSpPr>
          <p:spPr bwMode="auto">
            <a:xfrm rot="10800000">
              <a:off x="1985962" y="4914900"/>
              <a:ext cx="2128838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>
              <a:endCxn id="8" idx="4"/>
            </p:cNvCxnSpPr>
            <p:nvPr/>
          </p:nvCxnSpPr>
          <p:spPr bwMode="auto">
            <a:xfrm rot="16200000" flipV="1">
              <a:off x="1216819" y="4914900"/>
              <a:ext cx="1295402" cy="1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endCxn id="13" idx="4"/>
            </p:cNvCxnSpPr>
            <p:nvPr/>
          </p:nvCxnSpPr>
          <p:spPr bwMode="auto">
            <a:xfrm rot="16200000" flipV="1">
              <a:off x="1983582" y="4914899"/>
              <a:ext cx="1295400" cy="1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>
              <a:endCxn id="16" idx="4"/>
            </p:cNvCxnSpPr>
            <p:nvPr/>
          </p:nvCxnSpPr>
          <p:spPr bwMode="auto">
            <a:xfrm rot="16200000" flipV="1">
              <a:off x="2745582" y="4914899"/>
              <a:ext cx="1295400" cy="1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>
              <a:endCxn id="8" idx="6"/>
            </p:cNvCxnSpPr>
            <p:nvPr/>
          </p:nvCxnSpPr>
          <p:spPr bwMode="auto">
            <a:xfrm rot="10800000">
              <a:off x="1981200" y="4152900"/>
              <a:ext cx="213360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Rectangle 6"/>
            <p:cNvSpPr/>
            <p:nvPr/>
          </p:nvSpPr>
          <p:spPr bwMode="auto">
            <a:xfrm>
              <a:off x="1752600" y="4419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747838" y="4038600"/>
              <a:ext cx="233362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133600" y="4038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519362" y="4419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514600" y="4038600"/>
              <a:ext cx="233362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900362" y="4038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281362" y="4419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276600" y="4038600"/>
              <a:ext cx="233362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662362" y="4038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757362" y="5181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752600" y="4800600"/>
              <a:ext cx="233362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38362" y="4800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524124" y="5181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2519362" y="4800600"/>
              <a:ext cx="233362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905124" y="4800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281362" y="5181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3276600" y="4800600"/>
              <a:ext cx="233362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662362" y="4800600"/>
              <a:ext cx="228600" cy="2285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133600" y="4419601"/>
              <a:ext cx="152401" cy="152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2895600" y="4419600"/>
              <a:ext cx="152401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133600" y="5181600"/>
              <a:ext cx="152401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2895600" y="5181600"/>
              <a:ext cx="152401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657600" y="5181600"/>
              <a:ext cx="152401" cy="152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657600" y="4419600"/>
              <a:ext cx="152401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chemeClr val="tx1"/>
                </a:solidFill>
                <a:latin typeface="Tahoma" pitchFamily="-6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741050" y="615309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Factor Graph</a:t>
            </a:r>
            <a:endParaRPr lang="en-US" sz="2000" dirty="0"/>
          </a:p>
        </p:txBody>
      </p:sp>
      <p:sp>
        <p:nvSpPr>
          <p:cNvPr id="78" name="TextBox 77"/>
          <p:cNvSpPr txBox="1"/>
          <p:nvPr/>
        </p:nvSpPr>
        <p:spPr>
          <a:xfrm>
            <a:off x="4114800" y="4562475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Vertex Updates</a:t>
            </a:r>
            <a:endParaRPr lang="en-US" sz="2000" dirty="0"/>
          </a:p>
        </p:txBody>
      </p:sp>
      <p:sp>
        <p:nvSpPr>
          <p:cNvPr id="79" name="Rectangle 78"/>
          <p:cNvSpPr/>
          <p:nvPr/>
        </p:nvSpPr>
        <p:spPr bwMode="auto">
          <a:xfrm>
            <a:off x="7772400" y="1219200"/>
            <a:ext cx="1066800" cy="3240258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90000">
                <a:schemeClr val="tx1"/>
              </a:gs>
            </a:gsLst>
            <a:lin ang="5400000" scaled="1"/>
            <a:tileRect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772400" y="1219200"/>
            <a:ext cx="106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Many</a:t>
            </a:r>
          </a:p>
          <a:p>
            <a:pPr algn="ctr"/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772400" y="3810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Few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Updates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4038600" y="5181600"/>
            <a:ext cx="48006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latin typeface="Tahoma" pitchFamily="-64" charset="0"/>
              </a:rPr>
              <a:t>Algorithm identifies and focuses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latin typeface="Tahoma" pitchFamily="-64" charset="0"/>
              </a:rPr>
              <a:t>on hidden sequential structure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pic>
        <p:nvPicPr>
          <p:cNvPr id="51" name="updates.avi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91000" y="1219200"/>
            <a:ext cx="3552825" cy="3267075"/>
          </a:xfrm>
          <a:prstGeom prst="rect">
            <a:avLst/>
          </a:prstGeom>
        </p:spPr>
      </p:pic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609599" y="1282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Splash Belief Propagation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386845" y="2256166"/>
            <a:ext cx="1885677" cy="560066"/>
            <a:chOff x="1386845" y="2256166"/>
            <a:chExt cx="1885677" cy="560066"/>
          </a:xfrm>
        </p:grpSpPr>
        <p:sp>
          <p:nvSpPr>
            <p:cNvPr id="10" name="Rectangle 9"/>
            <p:cNvSpPr/>
            <p:nvPr/>
          </p:nvSpPr>
          <p:spPr>
            <a:xfrm rot="2700000">
              <a:off x="1386845" y="2256166"/>
              <a:ext cx="560066" cy="56006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24076" y="2285496"/>
              <a:ext cx="11484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6"/>
                  </a:solidFill>
                </a:rPr>
                <a:t>Splash</a:t>
              </a:r>
              <a:endParaRPr lang="en-US" sz="2800" b="1" dirty="0">
                <a:solidFill>
                  <a:schemeClr val="accent6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6886971"/>
      </p:ext>
    </p:extLst>
  </p:cSld>
  <p:clrMapOvr>
    <a:masterClrMapping/>
  </p:clrMapOvr>
  <p:transition xmlns:p14="http://schemas.microsoft.com/office/powerpoint/2010/main" advTm="593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714" objId="51"/>
        <p14:stopEvt time="53064" objId="51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 Design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ulticore and distributed implementations</a:t>
            </a:r>
          </a:p>
          <a:p>
            <a:pPr lvl="1"/>
            <a:r>
              <a:rPr lang="en-US" dirty="0" smtClean="0"/>
              <a:t>Development was </a:t>
            </a:r>
            <a:r>
              <a:rPr lang="en-US" b="1" u="sng" dirty="0" smtClean="0"/>
              <a:t>time consuming</a:t>
            </a:r>
          </a:p>
          <a:p>
            <a:r>
              <a:rPr lang="en-US" dirty="0" smtClean="0"/>
              <a:t>Evaluated on several real-world problems</a:t>
            </a:r>
          </a:p>
          <a:p>
            <a:pPr lvl="1"/>
            <a:r>
              <a:rPr lang="en-US" dirty="0" smtClean="0"/>
              <a:t>Protein interaction and structure prediction</a:t>
            </a:r>
          </a:p>
          <a:p>
            <a:pPr lvl="1"/>
            <a:r>
              <a:rPr lang="en-US" dirty="0" smtClean="0"/>
              <a:t>Markov Logic Networks</a:t>
            </a:r>
          </a:p>
          <a:p>
            <a:r>
              <a:rPr lang="en-US" dirty="0" smtClean="0"/>
              <a:t>Compared against several other variants</a:t>
            </a:r>
          </a:p>
          <a:p>
            <a:pPr lvl="1"/>
            <a:r>
              <a:rPr lang="en-US" dirty="0" smtClean="0"/>
              <a:t>Faster, more efficient, more stable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8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9"/>
    </mc:Choice>
    <mc:Fallback xmlns="">
      <p:transition xmlns:p14="http://schemas.microsoft.com/office/powerpoint/2010/main" spd="slow" advTm="379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27637"/>
            <a:ext cx="8229600" cy="9445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SplashBP</a:t>
            </a:r>
            <a:r>
              <a:rPr lang="en-US" dirty="0" smtClean="0"/>
              <a:t> converges more often</a:t>
            </a:r>
          </a:p>
          <a:p>
            <a:r>
              <a:rPr lang="en-US" dirty="0" smtClean="0"/>
              <a:t>Achieves better prediction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90600" y="1417638"/>
            <a:ext cx="707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Protein Interaction Models:   14K Vertices,   21K Factors</a:t>
            </a:r>
            <a:endParaRPr lang="en-US" sz="24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53722" y="2042442"/>
            <a:ext cx="3004378" cy="2804160"/>
            <a:chOff x="152400" y="1447800"/>
            <a:chExt cx="3004378" cy="2804160"/>
          </a:xfrm>
        </p:grpSpPr>
        <p:pic>
          <p:nvPicPr>
            <p:cNvPr id="5" name="Picture 4" descr="multicoreruntime-elidan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965960"/>
              <a:ext cx="3004378" cy="2286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200" y="14478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Runtime</a:t>
              </a:r>
              <a:endParaRPr lang="en-US" sz="24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4825" y="1966913"/>
              <a:ext cx="2619375" cy="204549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01650" y="3854450"/>
              <a:ext cx="2578100" cy="146050"/>
            </a:xfrm>
            <a:custGeom>
              <a:avLst/>
              <a:gdLst>
                <a:gd name="connsiteX0" fmla="*/ 0 w 2578100"/>
                <a:gd name="connsiteY0" fmla="*/ 0 h 146050"/>
                <a:gd name="connsiteX1" fmla="*/ 184150 w 2578100"/>
                <a:gd name="connsiteY1" fmla="*/ 76200 h 146050"/>
                <a:gd name="connsiteX2" fmla="*/ 520700 w 2578100"/>
                <a:gd name="connsiteY2" fmla="*/ 114300 h 146050"/>
                <a:gd name="connsiteX3" fmla="*/ 857250 w 2578100"/>
                <a:gd name="connsiteY3" fmla="*/ 127000 h 146050"/>
                <a:gd name="connsiteX4" fmla="*/ 1206500 w 2578100"/>
                <a:gd name="connsiteY4" fmla="*/ 127000 h 146050"/>
                <a:gd name="connsiteX5" fmla="*/ 1555750 w 2578100"/>
                <a:gd name="connsiteY5" fmla="*/ 139700 h 146050"/>
                <a:gd name="connsiteX6" fmla="*/ 1898650 w 2578100"/>
                <a:gd name="connsiteY6" fmla="*/ 133350 h 146050"/>
                <a:gd name="connsiteX7" fmla="*/ 2247900 w 2578100"/>
                <a:gd name="connsiteY7" fmla="*/ 139700 h 146050"/>
                <a:gd name="connsiteX8" fmla="*/ 2578100 w 2578100"/>
                <a:gd name="connsiteY8" fmla="*/ 1460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100" h="146050">
                  <a:moveTo>
                    <a:pt x="0" y="0"/>
                  </a:moveTo>
                  <a:lnTo>
                    <a:pt x="184150" y="76200"/>
                  </a:lnTo>
                  <a:lnTo>
                    <a:pt x="520700" y="114300"/>
                  </a:lnTo>
                  <a:lnTo>
                    <a:pt x="857250" y="127000"/>
                  </a:lnTo>
                  <a:lnTo>
                    <a:pt x="1206500" y="127000"/>
                  </a:lnTo>
                  <a:lnTo>
                    <a:pt x="1555750" y="139700"/>
                  </a:lnTo>
                  <a:lnTo>
                    <a:pt x="1898650" y="133350"/>
                  </a:lnTo>
                  <a:lnTo>
                    <a:pt x="2247900" y="139700"/>
                  </a:lnTo>
                  <a:lnTo>
                    <a:pt x="2578100" y="14605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02920" y="2164080"/>
              <a:ext cx="2583180" cy="1684020"/>
            </a:xfrm>
            <a:custGeom>
              <a:avLst/>
              <a:gdLst>
                <a:gd name="connsiteX0" fmla="*/ 0 w 2583180"/>
                <a:gd name="connsiteY0" fmla="*/ 0 h 1684020"/>
                <a:gd name="connsiteX1" fmla="*/ 160020 w 2583180"/>
                <a:gd name="connsiteY1" fmla="*/ 899160 h 1684020"/>
                <a:gd name="connsiteX2" fmla="*/ 327660 w 2583180"/>
                <a:gd name="connsiteY2" fmla="*/ 1188720 h 1684020"/>
                <a:gd name="connsiteX3" fmla="*/ 541020 w 2583180"/>
                <a:gd name="connsiteY3" fmla="*/ 1325880 h 1684020"/>
                <a:gd name="connsiteX4" fmla="*/ 929640 w 2583180"/>
                <a:gd name="connsiteY4" fmla="*/ 1478280 h 1684020"/>
                <a:gd name="connsiteX5" fmla="*/ 1242060 w 2583180"/>
                <a:gd name="connsiteY5" fmla="*/ 1554480 h 1684020"/>
                <a:gd name="connsiteX6" fmla="*/ 1554480 w 2583180"/>
                <a:gd name="connsiteY6" fmla="*/ 1607820 h 1684020"/>
                <a:gd name="connsiteX7" fmla="*/ 1722120 w 2583180"/>
                <a:gd name="connsiteY7" fmla="*/ 1600200 h 1684020"/>
                <a:gd name="connsiteX8" fmla="*/ 1874520 w 2583180"/>
                <a:gd name="connsiteY8" fmla="*/ 1645920 h 1684020"/>
                <a:gd name="connsiteX9" fmla="*/ 2065020 w 2583180"/>
                <a:gd name="connsiteY9" fmla="*/ 1653540 h 1684020"/>
                <a:gd name="connsiteX10" fmla="*/ 2240280 w 2583180"/>
                <a:gd name="connsiteY10" fmla="*/ 1638300 h 1684020"/>
                <a:gd name="connsiteX11" fmla="*/ 2392680 w 2583180"/>
                <a:gd name="connsiteY11" fmla="*/ 1676400 h 1684020"/>
                <a:gd name="connsiteX12" fmla="*/ 2583180 w 2583180"/>
                <a:gd name="connsiteY12" fmla="*/ 1684020 h 168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3180" h="1684020">
                  <a:moveTo>
                    <a:pt x="0" y="0"/>
                  </a:moveTo>
                  <a:lnTo>
                    <a:pt x="160020" y="899160"/>
                  </a:lnTo>
                  <a:lnTo>
                    <a:pt x="327660" y="1188720"/>
                  </a:lnTo>
                  <a:lnTo>
                    <a:pt x="541020" y="1325880"/>
                  </a:lnTo>
                  <a:lnTo>
                    <a:pt x="929640" y="1478280"/>
                  </a:lnTo>
                  <a:lnTo>
                    <a:pt x="1242060" y="1554480"/>
                  </a:lnTo>
                  <a:lnTo>
                    <a:pt x="1554480" y="1607820"/>
                  </a:lnTo>
                  <a:lnTo>
                    <a:pt x="1722120" y="1600200"/>
                  </a:lnTo>
                  <a:lnTo>
                    <a:pt x="1874520" y="1645920"/>
                  </a:lnTo>
                  <a:lnTo>
                    <a:pt x="2065020" y="1653540"/>
                  </a:lnTo>
                  <a:lnTo>
                    <a:pt x="2240280" y="1638300"/>
                  </a:lnTo>
                  <a:lnTo>
                    <a:pt x="2392680" y="1676400"/>
                  </a:lnTo>
                  <a:lnTo>
                    <a:pt x="2583180" y="1684020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 rot="5400000">
              <a:off x="2209800" y="2362200"/>
              <a:ext cx="990600" cy="68580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Faster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/>
            <p:cNvCxnSpPr>
              <a:stCxn id="33" idx="1"/>
            </p:cNvCxnSpPr>
            <p:nvPr/>
          </p:nvCxnSpPr>
          <p:spPr>
            <a:xfrm rot="10800000" flipV="1">
              <a:off x="666750" y="3428999"/>
              <a:ext cx="933450" cy="48101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600200" y="3276600"/>
              <a:ext cx="1371600" cy="304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Splash</a:t>
              </a:r>
              <a:endParaRPr lang="en-US" dirty="0"/>
            </a:p>
          </p:txBody>
        </p:sp>
        <p:cxnSp>
          <p:nvCxnSpPr>
            <p:cNvPr id="34" name="Straight Arrow Connector 33"/>
            <p:cNvCxnSpPr>
              <a:stCxn id="35" idx="1"/>
            </p:cNvCxnSpPr>
            <p:nvPr/>
          </p:nvCxnSpPr>
          <p:spPr>
            <a:xfrm rot="10800000" flipV="1">
              <a:off x="571500" y="2339974"/>
              <a:ext cx="323850" cy="1936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895350" y="2187575"/>
              <a:ext cx="13716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Synchronous</a:t>
              </a:r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101722" y="2042442"/>
            <a:ext cx="2890675" cy="2804160"/>
            <a:chOff x="3200400" y="1447800"/>
            <a:chExt cx="2890675" cy="2804160"/>
          </a:xfrm>
        </p:grpSpPr>
        <p:grpSp>
          <p:nvGrpSpPr>
            <p:cNvPr id="19" name="Group 18"/>
            <p:cNvGrpSpPr/>
            <p:nvPr/>
          </p:nvGrpSpPr>
          <p:grpSpPr>
            <a:xfrm>
              <a:off x="3200400" y="1965960"/>
              <a:ext cx="2890675" cy="2286000"/>
              <a:chOff x="3200400" y="1965960"/>
              <a:chExt cx="2890675" cy="2286000"/>
            </a:xfrm>
          </p:grpSpPr>
          <p:pic>
            <p:nvPicPr>
              <p:cNvPr id="6" name="Picture 5" descr="multicorespeedup-elidan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00400" y="1965960"/>
                <a:ext cx="2890675" cy="2286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174170" y="2133600"/>
                <a:ext cx="108363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rIns="0" rtlCol="0">
                <a:spAutoFit/>
              </a:bodyPr>
              <a:lstStyle/>
              <a:p>
                <a:pPr algn="r"/>
                <a:r>
                  <a:rPr lang="en-US" sz="1050" dirty="0" smtClean="0"/>
                  <a:t>Theoretical Optimal</a:t>
                </a:r>
                <a:endParaRPr lang="en-US" sz="1050" dirty="0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3486150" y="1981200"/>
              <a:ext cx="2546350" cy="20335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5200" y="1447800"/>
              <a:ext cx="251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Speedup</a:t>
              </a:r>
              <a:endParaRPr lang="en-US" sz="24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479800" y="2266950"/>
              <a:ext cx="2540000" cy="1612900"/>
            </a:xfrm>
            <a:custGeom>
              <a:avLst/>
              <a:gdLst>
                <a:gd name="connsiteX0" fmla="*/ 0 w 2540000"/>
                <a:gd name="connsiteY0" fmla="*/ 1612900 h 1612900"/>
                <a:gd name="connsiteX1" fmla="*/ 946150 w 2540000"/>
                <a:gd name="connsiteY1" fmla="*/ 977900 h 1612900"/>
                <a:gd name="connsiteX2" fmla="*/ 1168400 w 2540000"/>
                <a:gd name="connsiteY2" fmla="*/ 831850 h 1612900"/>
                <a:gd name="connsiteX3" fmla="*/ 1981200 w 2540000"/>
                <a:gd name="connsiteY3" fmla="*/ 292100 h 1612900"/>
                <a:gd name="connsiteX4" fmla="*/ 2063750 w 2540000"/>
                <a:gd name="connsiteY4" fmla="*/ 247650 h 1612900"/>
                <a:gd name="connsiteX5" fmla="*/ 2203450 w 2540000"/>
                <a:gd name="connsiteY5" fmla="*/ 127000 h 1612900"/>
                <a:gd name="connsiteX6" fmla="*/ 2317750 w 2540000"/>
                <a:gd name="connsiteY6" fmla="*/ 76200 h 1612900"/>
                <a:gd name="connsiteX7" fmla="*/ 2540000 w 2540000"/>
                <a:gd name="connsiteY7" fmla="*/ 0 h 161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0000" h="1612900">
                  <a:moveTo>
                    <a:pt x="0" y="1612900"/>
                  </a:moveTo>
                  <a:lnTo>
                    <a:pt x="946150" y="977900"/>
                  </a:lnTo>
                  <a:lnTo>
                    <a:pt x="1168400" y="831850"/>
                  </a:lnTo>
                  <a:lnTo>
                    <a:pt x="1981200" y="292100"/>
                  </a:lnTo>
                  <a:lnTo>
                    <a:pt x="2063750" y="247650"/>
                  </a:lnTo>
                  <a:lnTo>
                    <a:pt x="2203450" y="127000"/>
                  </a:lnTo>
                  <a:lnTo>
                    <a:pt x="2317750" y="76200"/>
                  </a:lnTo>
                  <a:lnTo>
                    <a:pt x="2540000" y="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497580" y="3893820"/>
              <a:ext cx="2522220" cy="91440"/>
            </a:xfrm>
            <a:custGeom>
              <a:avLst/>
              <a:gdLst>
                <a:gd name="connsiteX0" fmla="*/ 0 w 2522220"/>
                <a:gd name="connsiteY0" fmla="*/ 91440 h 91440"/>
                <a:gd name="connsiteX1" fmla="*/ 160020 w 2522220"/>
                <a:gd name="connsiteY1" fmla="*/ 91440 h 91440"/>
                <a:gd name="connsiteX2" fmla="*/ 1592580 w 2522220"/>
                <a:gd name="connsiteY2" fmla="*/ 30480 h 91440"/>
                <a:gd name="connsiteX3" fmla="*/ 1866900 w 2522220"/>
                <a:gd name="connsiteY3" fmla="*/ 15240 h 91440"/>
                <a:gd name="connsiteX4" fmla="*/ 2194560 w 2522220"/>
                <a:gd name="connsiteY4" fmla="*/ 15240 h 91440"/>
                <a:gd name="connsiteX5" fmla="*/ 2339340 w 2522220"/>
                <a:gd name="connsiteY5" fmla="*/ 0 h 91440"/>
                <a:gd name="connsiteX6" fmla="*/ 2522220 w 2522220"/>
                <a:gd name="connsiteY6" fmla="*/ 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2220" h="91440">
                  <a:moveTo>
                    <a:pt x="0" y="91440"/>
                  </a:moveTo>
                  <a:lnTo>
                    <a:pt x="160020" y="91440"/>
                  </a:lnTo>
                  <a:lnTo>
                    <a:pt x="1592580" y="30480"/>
                  </a:lnTo>
                  <a:lnTo>
                    <a:pt x="1866900" y="15240"/>
                  </a:lnTo>
                  <a:lnTo>
                    <a:pt x="2194560" y="15240"/>
                  </a:lnTo>
                  <a:lnTo>
                    <a:pt x="2339340" y="0"/>
                  </a:lnTo>
                  <a:lnTo>
                    <a:pt x="2522220" y="0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 rot="16200000">
              <a:off x="5069681" y="2855119"/>
              <a:ext cx="1214438" cy="685800"/>
            </a:xfrm>
            <a:prstGeom prst="rightArrow">
              <a:avLst>
                <a:gd name="adj1" fmla="val 72544"/>
                <a:gd name="adj2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Better</a:t>
              </a:r>
              <a:br>
                <a:rPr lang="en-US" dirty="0" smtClean="0">
                  <a:solidFill>
                    <a:schemeClr val="tx1"/>
                  </a:solidFill>
                </a:rPr>
              </a:br>
              <a:r>
                <a:rPr lang="en-US" dirty="0" smtClean="0">
                  <a:solidFill>
                    <a:schemeClr val="tx1"/>
                  </a:solidFill>
                </a:rPr>
                <a:t>Scaling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8" idx="3"/>
              <a:endCxn id="25" idx="4"/>
            </p:cNvCxnSpPr>
            <p:nvPr/>
          </p:nvCxnSpPr>
          <p:spPr>
            <a:xfrm>
              <a:off x="5029200" y="3733800"/>
              <a:ext cx="662940" cy="17526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3657600" y="3581400"/>
              <a:ext cx="13716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Synchronous</a:t>
              </a:r>
              <a:endParaRPr lang="en-US" dirty="0"/>
            </a:p>
          </p:txBody>
        </p:sp>
        <p:cxnSp>
          <p:nvCxnSpPr>
            <p:cNvPr id="45" name="Straight Arrow Connector 44"/>
            <p:cNvCxnSpPr>
              <a:stCxn id="46" idx="3"/>
              <a:endCxn id="12" idx="5"/>
            </p:cNvCxnSpPr>
            <p:nvPr/>
          </p:nvCxnSpPr>
          <p:spPr>
            <a:xfrm>
              <a:off x="5181600" y="2362200"/>
              <a:ext cx="501650" cy="3175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3810000" y="2209800"/>
              <a:ext cx="1371600" cy="304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Splash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030414" y="2042442"/>
            <a:ext cx="2953486" cy="2804160"/>
            <a:chOff x="6129092" y="1447800"/>
            <a:chExt cx="2953486" cy="2804160"/>
          </a:xfrm>
        </p:grpSpPr>
        <p:pic>
          <p:nvPicPr>
            <p:cNvPr id="7" name="Picture 6" descr="multicorework-elidan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9092" y="1828800"/>
              <a:ext cx="2953486" cy="24231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00800" y="1447800"/>
              <a:ext cx="251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Total Work</a:t>
              </a:r>
              <a:endParaRPr lang="en-US" sz="24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54140" y="1981200"/>
              <a:ext cx="2568415" cy="20335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6448425" y="3805238"/>
              <a:ext cx="2562225" cy="476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Right Arrow 27"/>
            <p:cNvSpPr/>
            <p:nvPr/>
          </p:nvSpPr>
          <p:spPr>
            <a:xfrm rot="5400000">
              <a:off x="7944326" y="2708750"/>
              <a:ext cx="1187450" cy="754699"/>
            </a:xfrm>
            <a:prstGeom prst="rightArrow">
              <a:avLst>
                <a:gd name="adj1" fmla="val 66103"/>
                <a:gd name="adj2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More</a:t>
              </a:r>
              <a:br>
                <a:rPr lang="en-US" dirty="0" smtClean="0">
                  <a:solidFill>
                    <a:schemeClr val="tx1"/>
                  </a:solidFill>
                </a:rPr>
              </a:br>
              <a:r>
                <a:rPr lang="en-US" dirty="0" smtClean="0">
                  <a:solidFill>
                    <a:schemeClr val="tx1"/>
                  </a:solidFill>
                </a:rPr>
                <a:t>Efficient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445250" y="2320925"/>
              <a:ext cx="257492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54" idx="2"/>
            </p:cNvCxnSpPr>
            <p:nvPr/>
          </p:nvCxnSpPr>
          <p:spPr>
            <a:xfrm rot="16200000" flipH="1">
              <a:off x="7277100" y="3619500"/>
              <a:ext cx="228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6629400" y="3276600"/>
              <a:ext cx="1371600" cy="304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Splash</a:t>
              </a:r>
              <a:endParaRPr lang="en-US" dirty="0"/>
            </a:p>
          </p:txBody>
        </p:sp>
        <p:cxnSp>
          <p:nvCxnSpPr>
            <p:cNvPr id="59" name="Straight Arrow Connector 58"/>
            <p:cNvCxnSpPr>
              <a:stCxn id="60" idx="0"/>
            </p:cNvCxnSpPr>
            <p:nvPr/>
          </p:nvCxnSpPr>
          <p:spPr>
            <a:xfrm rot="5400000" flipH="1" flipV="1">
              <a:off x="7200900" y="2400300"/>
              <a:ext cx="228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6553200" y="2590800"/>
              <a:ext cx="13716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Synchronous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55544722"/>
      </p:ext>
    </p:extLst>
  </p:cSld>
  <p:clrMapOvr>
    <a:masterClrMapping/>
  </p:clrMapOvr>
  <p:transition xmlns:p14="http://schemas.microsoft.com/office/powerpoint/2010/main" advTm="5886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</a:t>
            </a:r>
            <a:r>
              <a:rPr lang="en-US" b="1" dirty="0" smtClean="0"/>
              <a:t>Belief Propagation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348"/>
            <a:ext cx="8229600" cy="508640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Asynchronous + Dynamic </a:t>
            </a:r>
            <a:r>
              <a:rPr lang="en-US" b="1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more </a:t>
            </a:r>
            <a:r>
              <a:rPr lang="en-US" dirty="0" smtClean="0"/>
              <a:t>efficient</a:t>
            </a:r>
          </a:p>
          <a:p>
            <a:pPr lvl="1"/>
            <a:r>
              <a:rPr lang="en-US" i="1" dirty="0" smtClean="0"/>
              <a:t>Theoretically</a:t>
            </a:r>
            <a:r>
              <a:rPr lang="en-US" dirty="0" smtClean="0"/>
              <a:t> and </a:t>
            </a:r>
            <a:r>
              <a:rPr lang="en-US" i="1" dirty="0" smtClean="0"/>
              <a:t>experimentally</a:t>
            </a:r>
          </a:p>
          <a:p>
            <a:pPr lvl="1"/>
            <a:r>
              <a:rPr lang="en-US" i="1" dirty="0" smtClean="0"/>
              <a:t>Insight:</a:t>
            </a:r>
            <a:r>
              <a:rPr lang="en-US" dirty="0" smtClean="0"/>
              <a:t> parallelize optimal </a:t>
            </a:r>
            <a:r>
              <a:rPr lang="en-US" b="1" dirty="0" smtClean="0"/>
              <a:t>sequential</a:t>
            </a:r>
            <a:r>
              <a:rPr lang="en-US" dirty="0" smtClean="0"/>
              <a:t> algorithm</a:t>
            </a:r>
          </a:p>
          <a:p>
            <a:pPr lvl="1"/>
            <a:r>
              <a:rPr lang="en-US" i="1" dirty="0"/>
              <a:t>Tradeoff:</a:t>
            </a:r>
            <a:r>
              <a:rPr lang="en-US" dirty="0"/>
              <a:t> </a:t>
            </a:r>
            <a:r>
              <a:rPr lang="en-US" b="1" dirty="0"/>
              <a:t>Parallelism</a:t>
            </a:r>
            <a:r>
              <a:rPr lang="en-US" dirty="0"/>
              <a:t> &amp; </a:t>
            </a:r>
            <a:r>
              <a:rPr lang="en-US" b="1" dirty="0" smtClean="0"/>
              <a:t>Convergence</a:t>
            </a:r>
            <a:endParaRPr lang="en-US" dirty="0" smtClean="0"/>
          </a:p>
          <a:p>
            <a:r>
              <a:rPr lang="en-US" i="1" dirty="0" smtClean="0"/>
              <a:t>Approximation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Increased Parallelism</a:t>
            </a:r>
          </a:p>
          <a:p>
            <a:pPr lvl="1"/>
            <a:r>
              <a:rPr lang="en-US" dirty="0" smtClean="0">
                <a:sym typeface="Wingdings"/>
              </a:rPr>
              <a:t>Exploit </a:t>
            </a:r>
            <a:r>
              <a:rPr lang="en-US" i="1" dirty="0" smtClean="0">
                <a:sym typeface="Wingdings"/>
              </a:rPr>
              <a:t>weak</a:t>
            </a:r>
            <a:r>
              <a:rPr lang="en-US" dirty="0" smtClean="0">
                <a:sym typeface="Wingdings"/>
              </a:rPr>
              <a:t> interactions (</a:t>
            </a:r>
            <a:r>
              <a:rPr lang="el-GR" i="1" dirty="0">
                <a:latin typeface="Times" pitchFamily="18" charset="0"/>
                <a:cs typeface="Times" pitchFamily="18" charset="0"/>
              </a:rPr>
              <a:t>τ</a:t>
            </a:r>
            <a:r>
              <a:rPr lang="el-GR" i="1" baseline="-25000" dirty="0">
                <a:latin typeface="Times" pitchFamily="18" charset="0"/>
                <a:cs typeface="Times" pitchFamily="18" charset="0"/>
              </a:rPr>
              <a:t>ε</a:t>
            </a:r>
            <a:r>
              <a:rPr lang="el-GR" baseline="-25000" dirty="0">
                <a:latin typeface="Times" pitchFamily="18" charset="0"/>
                <a:cs typeface="Times" pitchFamily="18" charset="0"/>
              </a:rPr>
              <a:t> </a:t>
            </a:r>
            <a:r>
              <a:rPr lang="el-GR" dirty="0" smtClean="0"/>
              <a:t>–</a:t>
            </a:r>
            <a:r>
              <a:rPr lang="en-US" dirty="0" smtClean="0"/>
              <a:t> approximation)</a:t>
            </a:r>
          </a:p>
          <a:p>
            <a:r>
              <a:rPr lang="en-US" dirty="0" smtClean="0"/>
              <a:t>Key Contributions:</a:t>
            </a:r>
          </a:p>
          <a:p>
            <a:pPr lvl="1"/>
            <a:r>
              <a:rPr lang="en-US" dirty="0" smtClean="0"/>
              <a:t>Demonstrate the importance of dynamic asynchronous scheduling in parallel inference</a:t>
            </a:r>
          </a:p>
          <a:p>
            <a:pPr lvl="1"/>
            <a:r>
              <a:rPr lang="en-US" dirty="0" smtClean="0"/>
              <a:t>Theoretical analysis of work efficiency and relationship to model structure and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39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2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7"/>
    </mc:Choice>
    <mc:Fallback xmlns="">
      <p:transition xmlns:p14="http://schemas.microsoft.com/office/powerpoint/2010/main" spd="slow" advTm="640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64192" y="1811970"/>
            <a:ext cx="8177834" cy="2944725"/>
          </a:xfrm>
        </p:spPr>
        <p:txBody>
          <a:bodyPr>
            <a:noAutofit/>
          </a:bodyPr>
          <a:lstStyle/>
          <a:p>
            <a:r>
              <a:rPr lang="en-US" sz="5400" i="1" dirty="0" smtClean="0"/>
              <a:t>The </a:t>
            </a:r>
            <a:r>
              <a:rPr lang="en-US" sz="8800" b="1" i="1" dirty="0" smtClean="0"/>
              <a:t>scale</a:t>
            </a:r>
            <a:r>
              <a:rPr lang="en-US" sz="5400" i="1" dirty="0" smtClean="0"/>
              <a:t> of </a:t>
            </a:r>
            <a:br>
              <a:rPr lang="en-US" sz="5400" i="1" dirty="0" smtClean="0"/>
            </a:br>
            <a:r>
              <a:rPr lang="en-US" sz="5400" i="1" dirty="0" smtClean="0"/>
              <a:t>machine learning problems </a:t>
            </a:r>
            <a:br>
              <a:rPr lang="en-US" sz="5400" i="1" dirty="0" smtClean="0"/>
            </a:br>
            <a:r>
              <a:rPr lang="en-US" sz="5400" i="1" dirty="0" smtClean="0"/>
              <a:t>is </a:t>
            </a:r>
            <a:r>
              <a:rPr lang="en-US" sz="6600" b="1" i="1" dirty="0" smtClean="0"/>
              <a:t>exploding</a:t>
            </a:r>
            <a:r>
              <a:rPr lang="en-US" sz="6600" i="1" dirty="0" smtClean="0"/>
              <a:t> </a:t>
            </a:r>
            <a:r>
              <a:rPr lang="en-US" sz="5400" i="1" dirty="0" smtClean="0"/>
              <a:t>…</a:t>
            </a:r>
            <a:endParaRPr lang="en-US" sz="5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2"/>
    </mc:Choice>
    <mc:Fallback xmlns="">
      <p:transition xmlns:p14="http://schemas.microsoft.com/office/powerpoint/2010/main" spd="slow" advTm="55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GrAD</a:t>
            </a:r>
            <a:r>
              <a:rPr lang="en-US" dirty="0" smtClean="0"/>
              <a:t> Methodology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5000"/>
            <a:r>
              <a:rPr lang="en-US" b="1" dirty="0" smtClean="0"/>
              <a:t>Graphical</a:t>
            </a:r>
          </a:p>
          <a:p>
            <a:pPr marL="1035050" lvl="1"/>
            <a:r>
              <a:rPr lang="en-US" dirty="0" smtClean="0"/>
              <a:t>BP updates only depend on adjacent vertices</a:t>
            </a:r>
          </a:p>
          <a:p>
            <a:pPr marL="635000"/>
            <a:r>
              <a:rPr lang="en-US" b="1" dirty="0" smtClean="0"/>
              <a:t>Asynchronous</a:t>
            </a:r>
            <a:endParaRPr lang="en-US" dirty="0" smtClean="0"/>
          </a:p>
          <a:p>
            <a:pPr marL="1035050" lvl="1"/>
            <a:r>
              <a:rPr lang="en-US" dirty="0" smtClean="0"/>
              <a:t>Compute messages sequentially within Splash</a:t>
            </a:r>
          </a:p>
          <a:p>
            <a:pPr marL="635000"/>
            <a:r>
              <a:rPr lang="en-US" b="1" dirty="0" smtClean="0"/>
              <a:t>Dynamic</a:t>
            </a:r>
            <a:endParaRPr lang="en-US" dirty="0" smtClean="0"/>
          </a:p>
          <a:p>
            <a:pPr marL="1035050" lvl="1"/>
            <a:r>
              <a:rPr lang="en-US" dirty="0" smtClean="0"/>
              <a:t>Priority scheduling </a:t>
            </a:r>
            <a:r>
              <a:rPr lang="en-US" dirty="0"/>
              <a:t>and adaptive Splashes</a:t>
            </a:r>
          </a:p>
          <a:p>
            <a:pPr marL="635000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877812"/>
      </p:ext>
    </p:extLst>
  </p:cSld>
  <p:clrMapOvr>
    <a:masterClrMapping/>
  </p:clrMapOvr>
  <p:transition xmlns:p14="http://schemas.microsoft.com/office/powerpoint/2010/main" advTm="237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16200000">
            <a:off x="3500202" y="131937"/>
            <a:ext cx="2085075" cy="82748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Parallel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3558796" y="-1894545"/>
            <a:ext cx="1967888" cy="82748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Sequential</a:t>
            </a:r>
            <a:endParaRPr lang="en-US" sz="20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1571491" y="1417638"/>
            <a:ext cx="3929271" cy="369130"/>
          </a:xfrm>
          <a:prstGeom prst="wedgeRoundRectCallout">
            <a:avLst>
              <a:gd name="adj1" fmla="val 26115"/>
              <a:gd name="adj2" fmla="val 38639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TRP</a:t>
            </a:r>
            <a:r>
              <a:rPr lang="en-US" dirty="0" smtClean="0"/>
              <a:t>: Wainwright et al. IEEE Inf. </a:t>
            </a:r>
            <a:r>
              <a:rPr lang="en-US" dirty="0" err="1" smtClean="0"/>
              <a:t>Thr</a:t>
            </a:r>
            <a:r>
              <a:rPr lang="en-US" dirty="0" smtClean="0"/>
              <a:t>. ‘03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208"/>
            <a:ext cx="8229600" cy="1006401"/>
          </a:xfrm>
        </p:spPr>
        <p:txBody>
          <a:bodyPr>
            <a:normAutofit/>
          </a:bodyPr>
          <a:lstStyle/>
          <a:p>
            <a:r>
              <a:rPr lang="en-US" dirty="0" smtClean="0"/>
              <a:t>Additional Related Work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200" y="5400261"/>
            <a:ext cx="8229600" cy="114852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Parallel Exact Inference:</a:t>
            </a:r>
            <a:r>
              <a:rPr lang="en-US" dirty="0" smtClean="0"/>
              <a:t> </a:t>
            </a:r>
            <a:r>
              <a:rPr lang="en-US" dirty="0" err="1" smtClean="0"/>
              <a:t>Pennock</a:t>
            </a:r>
            <a:r>
              <a:rPr lang="en-US" dirty="0" smtClean="0"/>
              <a:t> et al. UAI’98</a:t>
            </a:r>
          </a:p>
          <a:p>
            <a:r>
              <a:rPr lang="en-US" b="1" dirty="0" smtClean="0"/>
              <a:t>Approximate Messages:</a:t>
            </a:r>
            <a:r>
              <a:rPr lang="en-US" dirty="0" smtClean="0"/>
              <a:t> </a:t>
            </a:r>
            <a:r>
              <a:rPr lang="en-US" dirty="0" err="1" smtClean="0"/>
              <a:t>Ihler</a:t>
            </a:r>
            <a:r>
              <a:rPr lang="en-US" dirty="0"/>
              <a:t> </a:t>
            </a:r>
            <a:r>
              <a:rPr lang="en-US" dirty="0" smtClean="0"/>
              <a:t>et al. JMLR’05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405302" y="2816087"/>
            <a:ext cx="8274876" cy="894545"/>
          </a:xfrm>
          <a:prstGeom prst="left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Synchronous                             Asynchronous                        </a:t>
            </a:r>
            <a:r>
              <a:rPr lang="en-US" dirty="0" err="1" smtClean="0"/>
              <a:t>Async</a:t>
            </a:r>
            <a:r>
              <a:rPr lang="en-US" dirty="0" smtClean="0"/>
              <a:t>. + Dynamic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889007" y="3843170"/>
            <a:ext cx="2749826" cy="1247876"/>
          </a:xfrm>
          <a:prstGeom prst="wedgeRoundRectCallout">
            <a:avLst>
              <a:gd name="adj1" fmla="val -16671"/>
              <a:gd name="adj2" fmla="val -75170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Sun et al. ECCV’02</a:t>
            </a:r>
          </a:p>
          <a:p>
            <a:r>
              <a:rPr lang="en-US" dirty="0" err="1" smtClean="0"/>
              <a:t>Brunton</a:t>
            </a:r>
            <a:r>
              <a:rPr lang="en-US" dirty="0" smtClean="0"/>
              <a:t> </a:t>
            </a:r>
            <a:r>
              <a:rPr lang="en-US" dirty="0"/>
              <a:t>et al. CRV’06</a:t>
            </a:r>
          </a:p>
          <a:p>
            <a:r>
              <a:rPr lang="en-US" dirty="0" err="1"/>
              <a:t>Mendiburu</a:t>
            </a:r>
            <a:r>
              <a:rPr lang="en-US" dirty="0"/>
              <a:t> et al. GECC’07</a:t>
            </a:r>
          </a:p>
          <a:p>
            <a:r>
              <a:rPr lang="en-US" dirty="0" smtClean="0"/>
              <a:t>Kang et </a:t>
            </a:r>
            <a:r>
              <a:rPr lang="en-US" dirty="0"/>
              <a:t>al.  LDMTA’10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6946" y="1891475"/>
            <a:ext cx="3699566" cy="369130"/>
          </a:xfrm>
          <a:prstGeom prst="wedgeRoundRectCallout">
            <a:avLst>
              <a:gd name="adj1" fmla="val 30050"/>
              <a:gd name="adj2" fmla="val 2577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Wildfire</a:t>
            </a:r>
            <a:r>
              <a:rPr lang="en-US" dirty="0" smtClean="0"/>
              <a:t>: </a:t>
            </a:r>
            <a:r>
              <a:rPr lang="en-US" dirty="0" err="1" smtClean="0"/>
              <a:t>Ranganathan</a:t>
            </a:r>
            <a:r>
              <a:rPr lang="en-US" dirty="0" smtClean="0"/>
              <a:t> et al. IJCAI’07 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5028101" y="2405971"/>
            <a:ext cx="3314148" cy="369130"/>
          </a:xfrm>
          <a:prstGeom prst="wedgeRoundRectCallout">
            <a:avLst>
              <a:gd name="adj1" fmla="val 25017"/>
              <a:gd name="adj2" fmla="val 10516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ResidaulBP</a:t>
            </a:r>
            <a:r>
              <a:rPr lang="en-US" dirty="0" smtClean="0"/>
              <a:t>: </a:t>
            </a:r>
            <a:r>
              <a:rPr lang="en-US" dirty="0" err="1" smtClean="0"/>
              <a:t>Elidan</a:t>
            </a:r>
            <a:r>
              <a:rPr lang="en-US" dirty="0" smtClean="0"/>
              <a:t> et al. UAI’06</a:t>
            </a: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5592423" y="3907265"/>
            <a:ext cx="2749826" cy="1183781"/>
          </a:xfrm>
          <a:prstGeom prst="wedgeRoundRectCallout">
            <a:avLst>
              <a:gd name="adj1" fmla="val 21081"/>
              <a:gd name="adj2" fmla="val -85656"/>
              <a:gd name="adj3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 smtClean="0"/>
              <a:t>Thesis Work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/>
              <a:t>Parallel</a:t>
            </a:r>
            <a:r>
              <a:rPr lang="en-US" dirty="0" smtClean="0"/>
              <a:t> and </a:t>
            </a:r>
            <a:r>
              <a:rPr lang="en-US" b="1" dirty="0" smtClean="0"/>
              <a:t>Distributed</a:t>
            </a:r>
            <a:endParaRPr lang="en-US" dirty="0" smtClean="0"/>
          </a:p>
          <a:p>
            <a:pPr algn="ctr"/>
            <a:r>
              <a:rPr lang="en-US" dirty="0" err="1" smtClean="0"/>
              <a:t>WildfireBP</a:t>
            </a:r>
            <a:r>
              <a:rPr lang="en-US" dirty="0" smtClean="0"/>
              <a:t>, </a:t>
            </a:r>
            <a:r>
              <a:rPr lang="en-US" dirty="0" err="1" smtClean="0"/>
              <a:t>ResidualBP</a:t>
            </a:r>
            <a:r>
              <a:rPr lang="en-US" dirty="0" smtClean="0"/>
              <a:t>, &amp; </a:t>
            </a:r>
            <a:r>
              <a:rPr lang="en-US" dirty="0" err="1" smtClean="0"/>
              <a:t>SplashBP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7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0"/>
    </mc:Choice>
    <mc:Fallback xmlns="">
      <p:transition xmlns:p14="http://schemas.microsoft.com/office/powerpoint/2010/main" spd="slow" advTm="50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4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201" y="1532250"/>
            <a:ext cx="2953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Belief Propagation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582457" y="153225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Gibbs Sampling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1861982" y="3566821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14" idx="6"/>
            <a:endCxn id="16" idx="2"/>
          </p:cNvCxnSpPr>
          <p:nvPr/>
        </p:nvCxnSpPr>
        <p:spPr>
          <a:xfrm>
            <a:off x="934882" y="2514838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7" idx="6"/>
            <a:endCxn id="19" idx="2"/>
          </p:cNvCxnSpPr>
          <p:nvPr/>
        </p:nvCxnSpPr>
        <p:spPr>
          <a:xfrm>
            <a:off x="934882" y="4024021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0" idx="6"/>
            <a:endCxn id="22" idx="2"/>
          </p:cNvCxnSpPr>
          <p:nvPr/>
        </p:nvCxnSpPr>
        <p:spPr>
          <a:xfrm>
            <a:off x="934882" y="5533204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6" idx="4"/>
            <a:endCxn id="22" idx="0"/>
          </p:cNvCxnSpPr>
          <p:nvPr/>
        </p:nvCxnSpPr>
        <p:spPr>
          <a:xfrm rot="5400000">
            <a:off x="2638799" y="4024021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5" idx="4"/>
            <a:endCxn id="21" idx="0"/>
          </p:cNvCxnSpPr>
          <p:nvPr/>
        </p:nvCxnSpPr>
        <p:spPr>
          <a:xfrm rot="5400000">
            <a:off x="1032249" y="4024021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4" idx="4"/>
            <a:endCxn id="20" idx="0"/>
          </p:cNvCxnSpPr>
          <p:nvPr/>
        </p:nvCxnSpPr>
        <p:spPr>
          <a:xfrm rot="5400000">
            <a:off x="-574301" y="4024021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>
            <a:off x="448049" y="2271421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054599" y="2271421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661149" y="2271421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48049" y="3780604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054599" y="3780604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661149" y="3780604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48049" y="5289788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054599" y="5289788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661149" y="5289788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71382" y="2652421"/>
            <a:ext cx="2819400" cy="2743200"/>
            <a:chOff x="5181600" y="2895600"/>
            <a:chExt cx="2819400" cy="2743200"/>
          </a:xfrm>
        </p:grpSpPr>
        <p:sp>
          <p:nvSpPr>
            <p:cNvPr id="24" name="Arc 23"/>
            <p:cNvSpPr/>
            <p:nvPr/>
          </p:nvSpPr>
          <p:spPr>
            <a:xfrm>
              <a:off x="6400800" y="2895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5400000">
              <a:off x="7048500" y="37719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800000">
              <a:off x="6096000" y="4419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6200000">
              <a:off x="5448300" y="34671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71382" y="2652421"/>
            <a:ext cx="2819400" cy="2743200"/>
            <a:chOff x="5181600" y="2895600"/>
            <a:chExt cx="2819400" cy="2743200"/>
          </a:xfrm>
        </p:grpSpPr>
        <p:sp>
          <p:nvSpPr>
            <p:cNvPr id="29" name="Arc 28"/>
            <p:cNvSpPr/>
            <p:nvPr/>
          </p:nvSpPr>
          <p:spPr>
            <a:xfrm>
              <a:off x="6400800" y="4419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16200000">
              <a:off x="7048500" y="3467101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5400000">
              <a:off x="5448300" y="37719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10800000">
              <a:off x="6096001" y="2895600"/>
              <a:ext cx="685800" cy="1219200"/>
            </a:xfrm>
            <a:prstGeom prst="arc">
              <a:avLst>
                <a:gd name="adj1" fmla="val 16909292"/>
                <a:gd name="adj2" fmla="val 4537409"/>
              </a:avLst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/>
          <p:cNvSpPr/>
          <p:nvPr/>
        </p:nvSpPr>
        <p:spPr bwMode="auto">
          <a:xfrm>
            <a:off x="6414832" y="3620860"/>
            <a:ext cx="761999" cy="7619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811003" y="2096860"/>
            <a:ext cx="3962400" cy="3810000"/>
            <a:chOff x="5000171" y="2096860"/>
            <a:chExt cx="3962400" cy="3810000"/>
          </a:xfrm>
        </p:grpSpPr>
        <p:sp>
          <p:nvSpPr>
            <p:cNvPr id="34" name="Oval 33"/>
            <p:cNvSpPr/>
            <p:nvPr/>
          </p:nvSpPr>
          <p:spPr bwMode="auto">
            <a:xfrm>
              <a:off x="8200572" y="3620860"/>
              <a:ext cx="761999" cy="7619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6600371" y="2096860"/>
              <a:ext cx="761999" cy="7619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000171" y="3620860"/>
              <a:ext cx="761999" cy="7619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600372" y="5144861"/>
              <a:ext cx="761999" cy="7619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cxnSp>
        <p:nvCxnSpPr>
          <p:cNvPr id="38" name="Straight Connector 37"/>
          <p:cNvCxnSpPr>
            <a:stCxn id="44" idx="6"/>
            <a:endCxn id="46" idx="2"/>
          </p:cNvCxnSpPr>
          <p:nvPr/>
        </p:nvCxnSpPr>
        <p:spPr>
          <a:xfrm>
            <a:off x="5436932" y="2492677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47" idx="6"/>
            <a:endCxn id="48" idx="2"/>
          </p:cNvCxnSpPr>
          <p:nvPr/>
        </p:nvCxnSpPr>
        <p:spPr>
          <a:xfrm>
            <a:off x="5436932" y="4001860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9" idx="6"/>
            <a:endCxn id="51" idx="2"/>
          </p:cNvCxnSpPr>
          <p:nvPr/>
        </p:nvCxnSpPr>
        <p:spPr>
          <a:xfrm>
            <a:off x="5436932" y="5511043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46" idx="4"/>
            <a:endCxn id="51" idx="0"/>
          </p:cNvCxnSpPr>
          <p:nvPr/>
        </p:nvCxnSpPr>
        <p:spPr>
          <a:xfrm rot="5400000">
            <a:off x="7140849" y="400186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5" idx="4"/>
            <a:endCxn id="50" idx="0"/>
          </p:cNvCxnSpPr>
          <p:nvPr/>
        </p:nvCxnSpPr>
        <p:spPr>
          <a:xfrm rot="5400000">
            <a:off x="5534299" y="400186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4" idx="4"/>
            <a:endCxn id="49" idx="0"/>
          </p:cNvCxnSpPr>
          <p:nvPr/>
        </p:nvCxnSpPr>
        <p:spPr>
          <a:xfrm rot="5400000">
            <a:off x="3927749" y="400186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 bwMode="auto">
          <a:xfrm>
            <a:off x="4950099" y="224926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556649" y="224926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8163199" y="224926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950099" y="375844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8163199" y="375844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950099" y="526762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6556649" y="526762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8163199" y="526762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552415" y="375844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592632" y="3849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668832" y="232546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068632" y="2325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068632" y="384946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668832" y="5373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68632" y="537346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269032" y="537346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8269032" y="3849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8269032" y="232546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70671" y="1566580"/>
            <a:ext cx="4333857" cy="48241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63"/>
          <p:cNvSpPr/>
          <p:nvPr/>
        </p:nvSpPr>
        <p:spPr>
          <a:xfrm>
            <a:off x="460189" y="101332"/>
            <a:ext cx="8355995" cy="1310646"/>
          </a:xfrm>
          <a:prstGeom prst="cube">
            <a:avLst>
              <a:gd name="adj" fmla="val 168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Parallel 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and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Distributed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 Algorithms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for Probabilistic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Inference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"/>
    </mc:Choice>
    <mc:Fallback xmlns="">
      <p:transition xmlns:p14="http://schemas.microsoft.com/office/powerpoint/2010/main" spd="slow" advTm="78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197557"/>
            <a:ext cx="7772400" cy="1470025"/>
          </a:xfrm>
        </p:spPr>
        <p:txBody>
          <a:bodyPr/>
          <a:lstStyle/>
          <a:p>
            <a:r>
              <a:rPr lang="en-US" i="1" dirty="0" smtClean="0"/>
              <a:t>Parallel Gibbs Sampling</a:t>
            </a:r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04800" y="0"/>
            <a:ext cx="9677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04800" y="6096000"/>
            <a:ext cx="9753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4710816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Published</a:t>
            </a:r>
          </a:p>
          <a:p>
            <a:pPr algn="ctr"/>
            <a:r>
              <a:rPr lang="en-US" sz="2000" b="1" dirty="0" smtClean="0"/>
              <a:t>AISTATS’11    (Related to work in WSDM’12)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385053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Joint Work With</a:t>
            </a:r>
          </a:p>
          <a:p>
            <a:pPr algn="ctr"/>
            <a:r>
              <a:rPr lang="en-US" sz="2000" b="1" i="1" dirty="0" err="1" smtClean="0"/>
              <a:t>Yucheng</a:t>
            </a:r>
            <a:r>
              <a:rPr lang="en-US" sz="2000" b="1" i="1" dirty="0" smtClean="0"/>
              <a:t> Low 	Arthur </a:t>
            </a:r>
            <a:r>
              <a:rPr lang="en-US" sz="2000" b="1" i="1" dirty="0" err="1" smtClean="0"/>
              <a:t>Gretton</a:t>
            </a:r>
            <a:r>
              <a:rPr lang="en-US" sz="2000" b="1" i="1" dirty="0" smtClean="0"/>
              <a:t> 	Carlos </a:t>
            </a:r>
            <a:r>
              <a:rPr lang="en-US" sz="2000" b="1" i="1" dirty="0" err="1" smtClean="0"/>
              <a:t>Guestrin</a:t>
            </a:r>
            <a:endParaRPr lang="en-US" sz="2000" b="1" i="1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685800" y="1990725"/>
            <a:ext cx="7772400" cy="207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/>
              <a:t>An </a:t>
            </a:r>
            <a:r>
              <a:rPr lang="en-US" sz="2400" b="1" i="1" dirty="0" smtClean="0"/>
              <a:t>asynchronous</a:t>
            </a:r>
            <a:r>
              <a:rPr lang="en-US" sz="2400" i="1" dirty="0" smtClean="0"/>
              <a:t> Gibbs Sampler that </a:t>
            </a:r>
            <a:br>
              <a:rPr lang="en-US" sz="2400" i="1" dirty="0" smtClean="0"/>
            </a:br>
            <a:r>
              <a:rPr lang="en-US" sz="2400" b="1" i="1" dirty="0" smtClean="0"/>
              <a:t>dynamically </a:t>
            </a:r>
            <a:r>
              <a:rPr lang="en-US" sz="2400" i="1" dirty="0" smtClean="0"/>
              <a:t>addresses </a:t>
            </a:r>
            <a:r>
              <a:rPr lang="en-US" sz="2400" b="1" i="1" dirty="0" smtClean="0"/>
              <a:t>strong dependencies</a:t>
            </a:r>
            <a:r>
              <a:rPr lang="en-US" sz="2400" i="1" dirty="0" smtClean="0"/>
              <a:t>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924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8"/>
    </mc:Choice>
    <mc:Fallback xmlns="">
      <p:transition xmlns:p14="http://schemas.microsoft.com/office/powerpoint/2010/main" spd="slow" advTm="1158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ounded Rectangle 86"/>
          <p:cNvSpPr/>
          <p:nvPr/>
        </p:nvSpPr>
        <p:spPr>
          <a:xfrm>
            <a:off x="762000" y="5486400"/>
            <a:ext cx="1371600" cy="304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 bwMode="auto">
          <a:xfrm>
            <a:off x="6604000" y="3810000"/>
            <a:ext cx="761999" cy="7619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8200572" y="3810000"/>
            <a:ext cx="761999" cy="7619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6600371" y="2286000"/>
            <a:ext cx="761999" cy="7619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5000171" y="3810000"/>
            <a:ext cx="761999" cy="7619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6600372" y="5334001"/>
            <a:ext cx="761999" cy="7619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Gibbs Sampling [</a:t>
            </a:r>
            <a:r>
              <a:rPr lang="en-US" sz="4000" dirty="0" err="1" smtClean="0"/>
              <a:t>Geman</a:t>
            </a:r>
            <a:r>
              <a:rPr lang="en-US" sz="4000" dirty="0" smtClean="0"/>
              <a:t> &amp; </a:t>
            </a:r>
            <a:r>
              <a:rPr lang="en-US" sz="4000" dirty="0" err="1" smtClean="0"/>
              <a:t>Geman</a:t>
            </a:r>
            <a:r>
              <a:rPr lang="en-US" sz="4000" dirty="0" smtClean="0"/>
              <a:t>, 1984]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001000" cy="3352800"/>
          </a:xfrm>
        </p:spPr>
        <p:txBody>
          <a:bodyPr/>
          <a:lstStyle/>
          <a:p>
            <a:r>
              <a:rPr lang="en-US" b="1" dirty="0" smtClean="0"/>
              <a:t>Sequentially</a:t>
            </a:r>
            <a:r>
              <a:rPr lang="en-US" dirty="0" smtClean="0"/>
              <a:t> for each variable in the model</a:t>
            </a:r>
          </a:p>
          <a:p>
            <a:pPr lvl="1"/>
            <a:r>
              <a:rPr lang="en-US" dirty="0" smtClean="0"/>
              <a:t>Select</a:t>
            </a:r>
            <a:r>
              <a:rPr lang="en-US" dirty="0" smtClean="0">
                <a:solidFill>
                  <a:schemeClr val="accent2"/>
                </a:solidFill>
              </a:rPr>
              <a:t> variable</a:t>
            </a:r>
          </a:p>
          <a:p>
            <a:pPr lvl="1"/>
            <a:r>
              <a:rPr lang="en-US" dirty="0" smtClean="0"/>
              <a:t>Use </a:t>
            </a:r>
            <a:r>
              <a:rPr lang="en-US" dirty="0" smtClean="0">
                <a:solidFill>
                  <a:schemeClr val="accent3"/>
                </a:solidFill>
              </a:rPr>
              <a:t>adjacent assignments </a:t>
            </a: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/>
              <a:t>to construct a biased coin</a:t>
            </a:r>
          </a:p>
          <a:p>
            <a:pPr lvl="1"/>
            <a:r>
              <a:rPr lang="en-US" dirty="0" smtClean="0"/>
              <a:t>Flip coin and update</a:t>
            </a:r>
            <a:br>
              <a:rPr lang="en-US" dirty="0" smtClean="0"/>
            </a:br>
            <a:r>
              <a:rPr lang="en-US" dirty="0" smtClean="0"/>
              <a:t>assignment to </a:t>
            </a:r>
            <a:r>
              <a:rPr lang="en-US" dirty="0" smtClean="0">
                <a:solidFill>
                  <a:schemeClr val="accent2"/>
                </a:solidFill>
              </a:rPr>
              <a:t>variable</a:t>
            </a:r>
          </a:p>
        </p:txBody>
      </p:sp>
      <p:cxnSp>
        <p:nvCxnSpPr>
          <p:cNvPr id="56" name="Straight Connector 55"/>
          <p:cNvCxnSpPr>
            <a:stCxn id="188" idx="6"/>
            <a:endCxn id="38" idx="2"/>
          </p:cNvCxnSpPr>
          <p:nvPr/>
        </p:nvCxnSpPr>
        <p:spPr>
          <a:xfrm>
            <a:off x="5626100" y="2681817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7" idx="6"/>
            <a:endCxn id="49" idx="2"/>
          </p:cNvCxnSpPr>
          <p:nvPr/>
        </p:nvCxnSpPr>
        <p:spPr>
          <a:xfrm>
            <a:off x="5626100" y="4191000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6"/>
            <a:endCxn id="53" idx="2"/>
          </p:cNvCxnSpPr>
          <p:nvPr/>
        </p:nvCxnSpPr>
        <p:spPr>
          <a:xfrm>
            <a:off x="5626100" y="5700183"/>
            <a:ext cx="27262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38" idx="4"/>
            <a:endCxn id="53" idx="0"/>
          </p:cNvCxnSpPr>
          <p:nvPr/>
        </p:nvCxnSpPr>
        <p:spPr>
          <a:xfrm rot="5400000">
            <a:off x="7330017" y="41910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7" idx="4"/>
            <a:endCxn id="52" idx="0"/>
          </p:cNvCxnSpPr>
          <p:nvPr/>
        </p:nvCxnSpPr>
        <p:spPr>
          <a:xfrm rot="5400000">
            <a:off x="5723467" y="41910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88" idx="4"/>
            <a:endCxn id="51" idx="0"/>
          </p:cNvCxnSpPr>
          <p:nvPr/>
        </p:nvCxnSpPr>
        <p:spPr>
          <a:xfrm rot="5400000">
            <a:off x="4116917" y="4191000"/>
            <a:ext cx="25315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8" name="Oval 187"/>
          <p:cNvSpPr/>
          <p:nvPr/>
        </p:nvSpPr>
        <p:spPr bwMode="auto">
          <a:xfrm>
            <a:off x="5139267" y="24384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745817" y="24384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8352367" y="2438400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139267" y="39475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8352367" y="39475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139267" y="54567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745817" y="54567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8352367" y="5456767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741583" y="3947583"/>
            <a:ext cx="486833" cy="48683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81800" y="4038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858000" y="2514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257800" y="2514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57800" y="4038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858000" y="5562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257800" y="5562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458200" y="5562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458200" y="4038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458200" y="2514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6858000" y="4038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334836" y="4380338"/>
            <a:ext cx="808164" cy="2409955"/>
            <a:chOff x="334836" y="4380338"/>
            <a:chExt cx="808164" cy="2409955"/>
          </a:xfrm>
        </p:grpSpPr>
        <p:sp>
          <p:nvSpPr>
            <p:cNvPr id="60" name="Oval 59"/>
            <p:cNvSpPr/>
            <p:nvPr/>
          </p:nvSpPr>
          <p:spPr>
            <a:xfrm>
              <a:off x="838200" y="45720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38200" y="48006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838200" y="54864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838200" y="52578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38200" y="50292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38200" y="57150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838200" y="59436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838200" y="61722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838200" y="64008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-639309" y="5354483"/>
              <a:ext cx="2409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Initial Assignment</a:t>
              </a:r>
              <a:endParaRPr lang="en-US" sz="2400" dirty="0"/>
            </a:p>
          </p:txBody>
        </p:sp>
      </p:grpSp>
      <p:sp>
        <p:nvSpPr>
          <p:cNvPr id="77" name="Oval 76"/>
          <p:cNvSpPr/>
          <p:nvPr/>
        </p:nvSpPr>
        <p:spPr>
          <a:xfrm>
            <a:off x="6781800" y="4038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858000" y="2514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257800" y="2514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257800" y="4038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858000" y="5562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257800" y="5562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458200" y="5562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458200" y="4038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8458200" y="25146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1676400" y="4572000"/>
            <a:ext cx="304800" cy="2133600"/>
            <a:chOff x="838200" y="4572000"/>
            <a:chExt cx="304800" cy="2133600"/>
          </a:xfrm>
        </p:grpSpPr>
        <p:sp>
          <p:nvSpPr>
            <p:cNvPr id="89" name="Oval 88"/>
            <p:cNvSpPr/>
            <p:nvPr/>
          </p:nvSpPr>
          <p:spPr>
            <a:xfrm>
              <a:off x="838200" y="45720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838200" y="48006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8200" y="54864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38200" y="52578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838200" y="50292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838200" y="57150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838200" y="59436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838200" y="6172200"/>
              <a:ext cx="304800" cy="304800"/>
            </a:xfrm>
            <a:prstGeom prst="ellipse">
              <a:avLst/>
            </a:prstGeom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838200" y="6400800"/>
              <a:ext cx="304800" cy="304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  <a:scene3d>
              <a:camera prst="isometricOffAxis1Top"/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Oval 98"/>
          <p:cNvSpPr/>
          <p:nvPr/>
        </p:nvSpPr>
        <p:spPr>
          <a:xfrm>
            <a:off x="6858000" y="4038600"/>
            <a:ext cx="304800" cy="304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/>
          <p:cNvGrpSpPr/>
          <p:nvPr/>
        </p:nvGrpSpPr>
        <p:grpSpPr>
          <a:xfrm>
            <a:off x="2524608" y="5639901"/>
            <a:ext cx="381000" cy="76200"/>
            <a:chOff x="4038600" y="5715000"/>
            <a:chExt cx="381000" cy="76200"/>
          </a:xfrm>
        </p:grpSpPr>
        <p:sp>
          <p:nvSpPr>
            <p:cNvPr id="123" name="Oval 122"/>
            <p:cNvSpPr/>
            <p:nvPr/>
          </p:nvSpPr>
          <p:spPr>
            <a:xfrm>
              <a:off x="4038600" y="57150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191000" y="57150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343400" y="57150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01758904"/>
      </p:ext>
    </p:extLst>
  </p:cSld>
  <p:clrMapOvr>
    <a:masterClrMapping/>
  </p:clrMapOvr>
  <p:transition xmlns:p14="http://schemas.microsoft.com/office/powerpoint/2010/main" advTm="3935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648 L -0.64722 0.2136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00" y="104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0315E-7 L -0.65834 0.3330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00" y="16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0315E-7 L -0.48334 0.2886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0" y="14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-0.48334 0.1776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0" y="8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4218E-6 L -0.65834 0.0888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00" y="4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4218E-6 L -0.48334 0.0555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0" y="28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4218E-6 L -0.83334 0.1221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00" y="61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-0.83334 0.2442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00" y="122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0315E-7 L -0.83334 0.3663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00" y="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-3.33333E-6 -0.06342 0.00018 -0.12708 0.00157 -0.12616 C 0.00313 -0.125 0.00556 -0.05926 0.00834 0.00648 " pathEditMode="relative" rAng="0" ptsTypes="aaA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0315E-7 L -0.39167 0.2997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150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0315E-7 L -0.56667 0.3330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0" y="167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0315E-7 L -0.75 0.3663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183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-0.39167 0.17761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89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-0.74167 0.23311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17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4218E-6 L -0.39167 0.05551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28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4218E-6 L -0.56667 0.08881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0" y="440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4218E-6 L -0.74167 0.1221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61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-0.56667 0.21091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29" grpId="0" animBg="1"/>
      <p:bldP spid="45" grpId="0" animBg="1"/>
      <p:bldP spid="46" grpId="0" animBg="1"/>
      <p:bldP spid="50" grpId="0" animBg="1"/>
      <p:bldP spid="54" grpId="0" animBg="1"/>
      <p:bldP spid="3" grpId="0" build="p"/>
      <p:bldP spid="36" grpId="0" animBg="1"/>
      <p:bldP spid="36" grpId="1" animBg="1"/>
      <p:bldP spid="36" grpId="2" animBg="1"/>
      <p:bldP spid="69" grpId="0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8" grpId="3" animBg="1"/>
      <p:bldP spid="78" grpId="4" animBg="1"/>
      <p:bldP spid="78" grpId="5" animBg="1"/>
      <p:bldP spid="79" grpId="0" animBg="1"/>
      <p:bldP spid="79" grpId="1" animBg="1"/>
      <p:bldP spid="79" grpId="2" animBg="1"/>
      <p:bldP spid="79" grpId="3" animBg="1"/>
      <p:bldP spid="79" grpId="4" animBg="1"/>
      <p:bldP spid="79" grpId="5" animBg="1"/>
      <p:bldP spid="80" grpId="0" animBg="1"/>
      <p:bldP spid="80" grpId="1" animBg="1"/>
      <p:bldP spid="80" grpId="2" animBg="1"/>
      <p:bldP spid="80" grpId="3" animBg="1"/>
      <p:bldP spid="80" grpId="4" animBg="1"/>
      <p:bldP spid="80" grpId="5" animBg="1"/>
      <p:bldP spid="81" grpId="0" animBg="1"/>
      <p:bldP spid="81" grpId="1" animBg="1"/>
      <p:bldP spid="81" grpId="2" animBg="1"/>
      <p:bldP spid="81" grpId="3" animBg="1"/>
      <p:bldP spid="81" grpId="4" animBg="1"/>
      <p:bldP spid="81" grpId="5" animBg="1"/>
      <p:bldP spid="82" grpId="0" animBg="1"/>
      <p:bldP spid="82" grpId="1" animBg="1"/>
      <p:bldP spid="82" grpId="2" animBg="1"/>
      <p:bldP spid="82" grpId="3" animBg="1"/>
      <p:bldP spid="82" grpId="4" animBg="1"/>
      <p:bldP spid="82" grpId="5" animBg="1"/>
      <p:bldP spid="83" grpId="0" animBg="1"/>
      <p:bldP spid="83" grpId="1" animBg="1"/>
      <p:bldP spid="83" grpId="2" animBg="1"/>
      <p:bldP spid="83" grpId="3" animBg="1"/>
      <p:bldP spid="83" grpId="4" animBg="1"/>
      <p:bldP spid="83" grpId="5" animBg="1"/>
      <p:bldP spid="84" grpId="0" animBg="1"/>
      <p:bldP spid="84" grpId="1" animBg="1"/>
      <p:bldP spid="84" grpId="2" animBg="1"/>
      <p:bldP spid="84" grpId="3" animBg="1"/>
      <p:bldP spid="84" grpId="4" animBg="1"/>
      <p:bldP spid="84" grpId="5" animBg="1"/>
      <p:bldP spid="85" grpId="0" animBg="1"/>
      <p:bldP spid="85" grpId="1" animBg="1"/>
      <p:bldP spid="85" grpId="2" animBg="1"/>
      <p:bldP spid="85" grpId="3" animBg="1"/>
      <p:bldP spid="85" grpId="4" animBg="1"/>
      <p:bldP spid="85" grpId="5" animBg="1"/>
      <p:bldP spid="99" grpId="0" animBg="1"/>
      <p:bldP spid="99" grpId="1" animBg="1"/>
      <p:bldP spid="99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299361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i="1" dirty="0" smtClean="0"/>
              <a:t>Can we sample multiple </a:t>
            </a:r>
            <a:br>
              <a:rPr lang="en-US" sz="5400" i="1" dirty="0" smtClean="0"/>
            </a:br>
            <a:r>
              <a:rPr lang="en-US" sz="5400" i="1" dirty="0" smtClean="0"/>
              <a:t>variables in </a:t>
            </a:r>
            <a:r>
              <a:rPr lang="en-US" sz="5400" b="1" i="1" dirty="0" smtClean="0"/>
              <a:t>parallel</a:t>
            </a:r>
            <a:r>
              <a:rPr lang="en-US" sz="5400" i="1" dirty="0" smtClean="0"/>
              <a:t>?</a:t>
            </a:r>
            <a:endParaRPr lang="en-US" sz="54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"/>
    </mc:Choice>
    <mc:Fallback xmlns="">
      <p:transition xmlns:p14="http://schemas.microsoft.com/office/powerpoint/2010/main" spd="slow" advTm="35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From the original paper on Gibbs Sampling: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52490"/>
            <a:ext cx="73152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“…the MRF can be divided into collections of [variables] with each collection assigned to an </a:t>
            </a:r>
            <a:r>
              <a:rPr lang="en-US" sz="2400" b="1" i="1" dirty="0" smtClean="0"/>
              <a:t>independently</a:t>
            </a:r>
            <a:r>
              <a:rPr lang="en-US" sz="2400" i="1" dirty="0" smtClean="0"/>
              <a:t> running </a:t>
            </a:r>
            <a:r>
              <a:rPr lang="en-US" sz="2400" b="1" i="1" dirty="0" smtClean="0"/>
              <a:t>asynchronous</a:t>
            </a:r>
            <a:r>
              <a:rPr lang="en-US" sz="2400" i="1" dirty="0" smtClean="0"/>
              <a:t> </a:t>
            </a:r>
            <a:r>
              <a:rPr lang="en-US" sz="2400" b="1" i="1" dirty="0" smtClean="0"/>
              <a:t>processor</a:t>
            </a:r>
            <a:r>
              <a:rPr lang="en-US" sz="2400" i="1" dirty="0" smtClean="0"/>
              <a:t>.”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71600" y="3826934"/>
            <a:ext cx="2866876" cy="2726266"/>
            <a:chOff x="5456767" y="2713567"/>
            <a:chExt cx="3107266" cy="2954866"/>
          </a:xfrm>
        </p:grpSpPr>
        <p:cxnSp>
          <p:nvCxnSpPr>
            <p:cNvPr id="12" name="Straight Connector 11"/>
            <p:cNvCxnSpPr>
              <a:stCxn id="22" idx="6"/>
              <a:endCxn id="24" idx="2"/>
            </p:cNvCxnSpPr>
            <p:nvPr/>
          </p:nvCxnSpPr>
          <p:spPr>
            <a:xfrm>
              <a:off x="5943600" y="2956984"/>
              <a:ext cx="2133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6" idx="6"/>
              <a:endCxn id="29" idx="2"/>
            </p:cNvCxnSpPr>
            <p:nvPr/>
          </p:nvCxnSpPr>
          <p:spPr>
            <a:xfrm>
              <a:off x="5943600" y="4191000"/>
              <a:ext cx="2133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30" idx="6"/>
              <a:endCxn id="32" idx="2"/>
            </p:cNvCxnSpPr>
            <p:nvPr/>
          </p:nvCxnSpPr>
          <p:spPr>
            <a:xfrm>
              <a:off x="5943600" y="5425017"/>
              <a:ext cx="2133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4" idx="4"/>
              <a:endCxn id="32" idx="0"/>
            </p:cNvCxnSpPr>
            <p:nvPr/>
          </p:nvCxnSpPr>
          <p:spPr>
            <a:xfrm rot="5400000">
              <a:off x="7330017" y="4191000"/>
              <a:ext cx="1981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3" idx="4"/>
              <a:endCxn id="31" idx="0"/>
            </p:cNvCxnSpPr>
            <p:nvPr/>
          </p:nvCxnSpPr>
          <p:spPr>
            <a:xfrm rot="5400000">
              <a:off x="5998634" y="4191000"/>
              <a:ext cx="1981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2" idx="4"/>
              <a:endCxn id="30" idx="0"/>
            </p:cNvCxnSpPr>
            <p:nvPr/>
          </p:nvCxnSpPr>
          <p:spPr>
            <a:xfrm rot="5400000">
              <a:off x="4709584" y="4191000"/>
              <a:ext cx="1981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 bwMode="auto">
            <a:xfrm>
              <a:off x="5456767" y="2713567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6745817" y="2713567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8077200" y="2713567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456767" y="3947583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745817" y="3947583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077200" y="3947583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456767" y="5181600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745817" y="5181600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077200" y="5181600"/>
              <a:ext cx="486833" cy="4868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371600" y="3826934"/>
            <a:ext cx="468987" cy="424433"/>
            <a:chOff x="838200" y="718566"/>
            <a:chExt cx="3352800" cy="3034285"/>
          </a:xfrm>
        </p:grpSpPr>
        <p:sp>
          <p:nvSpPr>
            <p:cNvPr id="43" name="Freeform 42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2514600" y="3826934"/>
            <a:ext cx="468987" cy="424433"/>
            <a:chOff x="838200" y="718566"/>
            <a:chExt cx="3352800" cy="3034285"/>
          </a:xfrm>
        </p:grpSpPr>
        <p:sp>
          <p:nvSpPr>
            <p:cNvPr id="46" name="Freeform 45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48" name="Group 47"/>
          <p:cNvGrpSpPr/>
          <p:nvPr/>
        </p:nvGrpSpPr>
        <p:grpSpPr>
          <a:xfrm>
            <a:off x="3810000" y="3826934"/>
            <a:ext cx="468987" cy="424433"/>
            <a:chOff x="838200" y="718566"/>
            <a:chExt cx="3352800" cy="3034285"/>
          </a:xfrm>
        </p:grpSpPr>
        <p:sp>
          <p:nvSpPr>
            <p:cNvPr id="49" name="Freeform 48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51" name="Group 50"/>
          <p:cNvGrpSpPr/>
          <p:nvPr/>
        </p:nvGrpSpPr>
        <p:grpSpPr>
          <a:xfrm>
            <a:off x="1371600" y="4969934"/>
            <a:ext cx="468987" cy="424433"/>
            <a:chOff x="838200" y="718566"/>
            <a:chExt cx="3352800" cy="3034285"/>
          </a:xfrm>
        </p:grpSpPr>
        <p:sp>
          <p:nvSpPr>
            <p:cNvPr id="52" name="Freeform 51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54" name="Group 53"/>
          <p:cNvGrpSpPr/>
          <p:nvPr/>
        </p:nvGrpSpPr>
        <p:grpSpPr>
          <a:xfrm>
            <a:off x="2514600" y="4969934"/>
            <a:ext cx="468987" cy="424433"/>
            <a:chOff x="838200" y="718566"/>
            <a:chExt cx="3352800" cy="3034285"/>
          </a:xfrm>
        </p:grpSpPr>
        <p:sp>
          <p:nvSpPr>
            <p:cNvPr id="55" name="Freeform 54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57" name="Group 56"/>
          <p:cNvGrpSpPr/>
          <p:nvPr/>
        </p:nvGrpSpPr>
        <p:grpSpPr>
          <a:xfrm>
            <a:off x="3810000" y="4969934"/>
            <a:ext cx="468987" cy="424433"/>
            <a:chOff x="838200" y="718566"/>
            <a:chExt cx="3352800" cy="3034285"/>
          </a:xfrm>
        </p:grpSpPr>
        <p:sp>
          <p:nvSpPr>
            <p:cNvPr id="58" name="Freeform 57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60" name="Group 59"/>
          <p:cNvGrpSpPr/>
          <p:nvPr/>
        </p:nvGrpSpPr>
        <p:grpSpPr>
          <a:xfrm>
            <a:off x="1371600" y="6112934"/>
            <a:ext cx="468987" cy="424433"/>
            <a:chOff x="838200" y="718566"/>
            <a:chExt cx="3352800" cy="3034285"/>
          </a:xfrm>
        </p:grpSpPr>
        <p:sp>
          <p:nvSpPr>
            <p:cNvPr id="61" name="Freeform 60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2514600" y="6112934"/>
            <a:ext cx="468987" cy="424433"/>
            <a:chOff x="838200" y="718566"/>
            <a:chExt cx="3352800" cy="3034285"/>
          </a:xfrm>
        </p:grpSpPr>
        <p:sp>
          <p:nvSpPr>
            <p:cNvPr id="64" name="Freeform 63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798213" y="6112934"/>
            <a:ext cx="468987" cy="424433"/>
            <a:chOff x="838200" y="718566"/>
            <a:chExt cx="3352800" cy="3034285"/>
          </a:xfrm>
        </p:grpSpPr>
        <p:sp>
          <p:nvSpPr>
            <p:cNvPr id="67" name="Freeform 66"/>
            <p:cNvSpPr/>
            <p:nvPr/>
          </p:nvSpPr>
          <p:spPr>
            <a:xfrm>
              <a:off x="1066800" y="838200"/>
              <a:ext cx="2816087" cy="2517913"/>
            </a:xfrm>
            <a:custGeom>
              <a:avLst/>
              <a:gdLst>
                <a:gd name="connsiteX0" fmla="*/ 0 w 3048000"/>
                <a:gd name="connsiteY0" fmla="*/ 2133600 h 2517913"/>
                <a:gd name="connsiteX1" fmla="*/ 954156 w 3048000"/>
                <a:gd name="connsiteY1" fmla="*/ 0 h 2517913"/>
                <a:gd name="connsiteX2" fmla="*/ 3048000 w 3048000"/>
                <a:gd name="connsiteY2" fmla="*/ 477078 h 2517913"/>
                <a:gd name="connsiteX3" fmla="*/ 2372139 w 3048000"/>
                <a:gd name="connsiteY3" fmla="*/ 2517913 h 2517913"/>
                <a:gd name="connsiteX4" fmla="*/ 0 w 3048000"/>
                <a:gd name="connsiteY4" fmla="*/ 2133600 h 2517913"/>
                <a:gd name="connsiteX0" fmla="*/ 0 w 2816087"/>
                <a:gd name="connsiteY0" fmla="*/ 20872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87217 h 2517913"/>
                <a:gd name="connsiteX0" fmla="*/ 0 w 2816087"/>
                <a:gd name="connsiteY0" fmla="*/ 2011017 h 2517913"/>
                <a:gd name="connsiteX1" fmla="*/ 722243 w 2816087"/>
                <a:gd name="connsiteY1" fmla="*/ 0 h 2517913"/>
                <a:gd name="connsiteX2" fmla="*/ 2816087 w 2816087"/>
                <a:gd name="connsiteY2" fmla="*/ 477078 h 2517913"/>
                <a:gd name="connsiteX3" fmla="*/ 2140226 w 2816087"/>
                <a:gd name="connsiteY3" fmla="*/ 2517913 h 2517913"/>
                <a:gd name="connsiteX4" fmla="*/ 0 w 2816087"/>
                <a:gd name="connsiteY4" fmla="*/ 2011017 h 251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087" h="2517913">
                  <a:moveTo>
                    <a:pt x="0" y="2011017"/>
                  </a:moveTo>
                  <a:lnTo>
                    <a:pt x="722243" y="0"/>
                  </a:lnTo>
                  <a:lnTo>
                    <a:pt x="2816087" y="477078"/>
                  </a:lnTo>
                  <a:lnTo>
                    <a:pt x="2140226" y="2517913"/>
                  </a:lnTo>
                  <a:lnTo>
                    <a:pt x="0" y="201101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4" descr="http://media.obsessable.com/media/2008/12/22/process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718566"/>
              <a:ext cx="3352800" cy="3034285"/>
            </a:xfrm>
            <a:prstGeom prst="rect">
              <a:avLst/>
            </a:prstGeom>
            <a:noFill/>
          </p:spPr>
        </p:pic>
      </p:grpSp>
      <p:sp>
        <p:nvSpPr>
          <p:cNvPr id="39" name="Oval 38"/>
          <p:cNvSpPr/>
          <p:nvPr/>
        </p:nvSpPr>
        <p:spPr>
          <a:xfrm>
            <a:off x="1447800" y="3886200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590800" y="3903134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886200" y="3903134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447800" y="5046134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667000" y="5046134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886200" y="5046134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447800" y="6189134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667000" y="6189134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886200" y="6189134"/>
            <a:ext cx="304800" cy="304800"/>
          </a:xfrm>
          <a:prstGeom prst="ellipse">
            <a:avLst/>
          </a:prstGeom>
          <a:effectLst/>
          <a:scene3d>
            <a:camera prst="isometricOffAxis1Top"/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 bwMode="auto">
          <a:xfrm>
            <a:off x="5181600" y="5028141"/>
            <a:ext cx="3276600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latin typeface="Tahoma" pitchFamily="-64" charset="0"/>
              </a:rPr>
              <a:t>Converges to the </a:t>
            </a:r>
            <a:br>
              <a:rPr lang="en-US" sz="2400" dirty="0" smtClean="0">
                <a:solidFill>
                  <a:schemeClr val="tx1"/>
                </a:solidFill>
                <a:latin typeface="Tahoma" pitchFamily="-6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ahoma" pitchFamily="-64" charset="0"/>
              </a:rPr>
              <a:t>wrong</a:t>
            </a:r>
            <a:r>
              <a:rPr lang="en-US" sz="2400" dirty="0" smtClean="0">
                <a:solidFill>
                  <a:schemeClr val="tx1"/>
                </a:solidFill>
                <a:latin typeface="Tahoma" pitchFamily="-64" charset="0"/>
              </a:rPr>
              <a:t> distribution!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495800" y="2571690"/>
            <a:ext cx="3842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-- Stuart and Donald </a:t>
            </a:r>
            <a:r>
              <a:rPr lang="en-US" sz="2000" dirty="0" err="1" smtClean="0"/>
              <a:t>Geman</a:t>
            </a:r>
            <a:r>
              <a:rPr lang="en-US" sz="2000" dirty="0" smtClean="0"/>
              <a:t>, 1984.</a:t>
            </a:r>
            <a:endParaRPr lang="en-US" sz="2000" dirty="0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38200" y="3352800"/>
            <a:ext cx="3810000" cy="32766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58701" y="3641018"/>
            <a:ext cx="27116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Embarrassingly </a:t>
            </a:r>
          </a:p>
          <a:p>
            <a:pPr algn="ctr"/>
            <a:r>
              <a:rPr lang="en-US" sz="3200" dirty="0" smtClean="0"/>
              <a:t>Parallel!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5"/>
    </mc:Choice>
    <mc:Fallback xmlns="">
      <p:transition xmlns:p14="http://schemas.microsoft.com/office/powerpoint/2010/main" spd="slow" advTm="170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7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decel="100000"/>
                                        <p:tgtEl>
                                          <p:spTgt spid="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7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770" decel="100000"/>
                                        <p:tgtEl>
                                          <p:spTgt spid="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7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770" decel="100000"/>
                                        <p:tgtEl>
                                          <p:spTgt spid="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7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decel="100000"/>
                                        <p:tgtEl>
                                          <p:spTgt spid="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3.33333E-6 -0.06342 0.00017 -0.12685 0.00156 -0.12592 C 0.00312 -0.12477 0.00555 -0.05926 0.00833 0.00648 " pathEditMode="relative" rAng="0" ptsTypes="aaA">
                                      <p:cBhvr>
                                        <p:cTn id="1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80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problem with </a:t>
            </a:r>
            <a:br>
              <a:rPr lang="en-US" dirty="0" smtClean="0"/>
            </a:br>
            <a:r>
              <a:rPr lang="en-US" b="1" dirty="0" smtClean="0"/>
              <a:t>Synchronous </a:t>
            </a:r>
            <a:r>
              <a:rPr lang="en-US" dirty="0" smtClean="0"/>
              <a:t>Gibbs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57800"/>
            <a:ext cx="8229600" cy="1447800"/>
          </a:xfrm>
        </p:spPr>
        <p:txBody>
          <a:bodyPr>
            <a:normAutofit/>
          </a:bodyPr>
          <a:lstStyle/>
          <a:p>
            <a:r>
              <a:rPr lang="en-US" i="1" dirty="0" smtClean="0"/>
              <a:t>Adjacent variables </a:t>
            </a:r>
            <a:r>
              <a:rPr lang="en-US" b="1" i="1" dirty="0" smtClean="0"/>
              <a:t>cannot</a:t>
            </a:r>
            <a:r>
              <a:rPr lang="en-US" i="1" dirty="0" smtClean="0"/>
              <a:t> be sampled </a:t>
            </a:r>
            <a:r>
              <a:rPr lang="en-US" b="1" i="1" dirty="0" smtClean="0"/>
              <a:t>simultaneously</a:t>
            </a:r>
            <a:r>
              <a:rPr lang="en-US" i="1" dirty="0" smtClean="0"/>
              <a:t>.</a:t>
            </a:r>
          </a:p>
        </p:txBody>
      </p:sp>
      <p:grpSp>
        <p:nvGrpSpPr>
          <p:cNvPr id="6" name="Group 71"/>
          <p:cNvGrpSpPr/>
          <p:nvPr/>
        </p:nvGrpSpPr>
        <p:grpSpPr>
          <a:xfrm>
            <a:off x="0" y="2519065"/>
            <a:ext cx="2133600" cy="1671935"/>
            <a:chOff x="0" y="4043065"/>
            <a:chExt cx="2133600" cy="1671935"/>
          </a:xfrm>
        </p:grpSpPr>
        <p:sp>
          <p:nvSpPr>
            <p:cNvPr id="4" name="Oval 3"/>
            <p:cNvSpPr/>
            <p:nvPr/>
          </p:nvSpPr>
          <p:spPr>
            <a:xfrm>
              <a:off x="1600200" y="4495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600200" y="5257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 smtClean="0"/>
            </a:p>
          </p:txBody>
        </p:sp>
        <p:cxnSp>
          <p:nvCxnSpPr>
            <p:cNvPr id="7" name="Straight Connector 6"/>
            <p:cNvCxnSpPr>
              <a:stCxn id="4" idx="4"/>
              <a:endCxn id="5" idx="0"/>
            </p:cNvCxnSpPr>
            <p:nvPr/>
          </p:nvCxnSpPr>
          <p:spPr>
            <a:xfrm rot="5400000">
              <a:off x="1676400" y="5105400"/>
              <a:ext cx="304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0" y="4768334"/>
              <a:ext cx="16280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Strong Positive</a:t>
              </a:r>
            </a:p>
            <a:p>
              <a:pPr algn="r"/>
              <a:r>
                <a:rPr lang="en-US" dirty="0" smtClean="0"/>
                <a:t>Correlation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6962" y="4043065"/>
              <a:ext cx="596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t</a:t>
              </a:r>
              <a:r>
                <a:rPr lang="en-US" sz="2400" dirty="0" smtClean="0"/>
                <a:t>=0</a:t>
              </a:r>
              <a:endParaRPr lang="en-US" sz="2400" dirty="0"/>
            </a:p>
          </p:txBody>
        </p:sp>
      </p:grpSp>
      <p:grpSp>
        <p:nvGrpSpPr>
          <p:cNvPr id="9" name="Group 78"/>
          <p:cNvGrpSpPr/>
          <p:nvPr/>
        </p:nvGrpSpPr>
        <p:grpSpPr>
          <a:xfrm>
            <a:off x="2057400" y="3657600"/>
            <a:ext cx="1905000" cy="1295400"/>
            <a:chOff x="2057400" y="5181600"/>
            <a:chExt cx="1905000" cy="1295400"/>
          </a:xfrm>
        </p:grpSpPr>
        <p:sp>
          <p:nvSpPr>
            <p:cNvPr id="25" name="Oval 24"/>
            <p:cNvSpPr/>
            <p:nvPr/>
          </p:nvSpPr>
          <p:spPr>
            <a:xfrm>
              <a:off x="3505200" y="5257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200" y="6019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 smtClean="0"/>
            </a:p>
          </p:txBody>
        </p:sp>
        <p:cxnSp>
          <p:nvCxnSpPr>
            <p:cNvPr id="27" name="Straight Connector 26"/>
            <p:cNvCxnSpPr>
              <a:stCxn id="25" idx="4"/>
              <a:endCxn id="26" idx="0"/>
            </p:cNvCxnSpPr>
            <p:nvPr/>
          </p:nvCxnSpPr>
          <p:spPr>
            <a:xfrm rot="5400000">
              <a:off x="3581400" y="5867400"/>
              <a:ext cx="304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057400" y="5181600"/>
              <a:ext cx="15240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 rot="1420414">
              <a:off x="2219986" y="5544019"/>
              <a:ext cx="10986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Parallel </a:t>
              </a:r>
            </a:p>
            <a:p>
              <a:pPr algn="ctr"/>
              <a:r>
                <a:rPr lang="en-US" dirty="0" smtClean="0"/>
                <a:t>Execution</a:t>
              </a:r>
              <a:endParaRPr lang="en-US" dirty="0"/>
            </a:p>
          </p:txBody>
        </p:sp>
      </p:grpSp>
      <p:grpSp>
        <p:nvGrpSpPr>
          <p:cNvPr id="10" name="Group 73"/>
          <p:cNvGrpSpPr/>
          <p:nvPr/>
        </p:nvGrpSpPr>
        <p:grpSpPr>
          <a:xfrm>
            <a:off x="4114800" y="1752600"/>
            <a:ext cx="977638" cy="1676400"/>
            <a:chOff x="4114800" y="3276600"/>
            <a:chExt cx="977638" cy="1676400"/>
          </a:xfrm>
        </p:grpSpPr>
        <p:sp>
          <p:nvSpPr>
            <p:cNvPr id="17" name="TextBox 16"/>
            <p:cNvSpPr txBox="1"/>
            <p:nvPr/>
          </p:nvSpPr>
          <p:spPr>
            <a:xfrm>
              <a:off x="4495800" y="3276600"/>
              <a:ext cx="596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t</a:t>
              </a:r>
              <a:r>
                <a:rPr lang="en-US" sz="2400" dirty="0" smtClean="0"/>
                <a:t>=2</a:t>
              </a:r>
              <a:endParaRPr lang="en-US" sz="24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559038" y="3733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59038" y="4495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 smtClean="0"/>
            </a:p>
          </p:txBody>
        </p:sp>
        <p:cxnSp>
          <p:nvCxnSpPr>
            <p:cNvPr id="30" name="Straight Connector 29"/>
            <p:cNvCxnSpPr>
              <a:stCxn id="28" idx="4"/>
              <a:endCxn id="29" idx="0"/>
            </p:cNvCxnSpPr>
            <p:nvPr/>
          </p:nvCxnSpPr>
          <p:spPr>
            <a:xfrm rot="5400000">
              <a:off x="4635238" y="4343400"/>
              <a:ext cx="304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4114800" y="4341812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75"/>
          <p:cNvGrpSpPr/>
          <p:nvPr/>
        </p:nvGrpSpPr>
        <p:grpSpPr>
          <a:xfrm>
            <a:off x="5181600" y="1752600"/>
            <a:ext cx="977638" cy="1676400"/>
            <a:chOff x="5181600" y="3276600"/>
            <a:chExt cx="977638" cy="1676400"/>
          </a:xfrm>
        </p:grpSpPr>
        <p:sp>
          <p:nvSpPr>
            <p:cNvPr id="21" name="TextBox 20"/>
            <p:cNvSpPr txBox="1"/>
            <p:nvPr/>
          </p:nvSpPr>
          <p:spPr>
            <a:xfrm>
              <a:off x="5562600" y="3276600"/>
              <a:ext cx="596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t</a:t>
              </a:r>
              <a:r>
                <a:rPr lang="en-US" sz="2400" dirty="0" smtClean="0"/>
                <a:t>=3</a:t>
              </a:r>
              <a:endParaRPr lang="en-US" sz="24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625838" y="3733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5625838" y="4495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 smtClean="0"/>
            </a:p>
          </p:txBody>
        </p:sp>
        <p:cxnSp>
          <p:nvCxnSpPr>
            <p:cNvPr id="33" name="Straight Connector 32"/>
            <p:cNvCxnSpPr>
              <a:stCxn id="31" idx="4"/>
              <a:endCxn id="32" idx="0"/>
            </p:cNvCxnSpPr>
            <p:nvPr/>
          </p:nvCxnSpPr>
          <p:spPr>
            <a:xfrm rot="5400000">
              <a:off x="5702038" y="4343400"/>
              <a:ext cx="304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181600" y="4341812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87"/>
          <p:cNvGrpSpPr/>
          <p:nvPr/>
        </p:nvGrpSpPr>
        <p:grpSpPr>
          <a:xfrm>
            <a:off x="4114800" y="3733800"/>
            <a:ext cx="901438" cy="1219200"/>
            <a:chOff x="4114800" y="5257800"/>
            <a:chExt cx="901438" cy="1219200"/>
          </a:xfrm>
        </p:grpSpPr>
        <p:sp>
          <p:nvSpPr>
            <p:cNvPr id="34" name="Oval 33"/>
            <p:cNvSpPr/>
            <p:nvPr/>
          </p:nvSpPr>
          <p:spPr>
            <a:xfrm>
              <a:off x="4559038" y="5257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559038" y="6019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 smtClean="0"/>
            </a:p>
          </p:txBody>
        </p:sp>
        <p:cxnSp>
          <p:nvCxnSpPr>
            <p:cNvPr id="36" name="Straight Connector 35"/>
            <p:cNvCxnSpPr>
              <a:stCxn id="34" idx="4"/>
              <a:endCxn id="35" idx="0"/>
            </p:cNvCxnSpPr>
            <p:nvPr/>
          </p:nvCxnSpPr>
          <p:spPr>
            <a:xfrm rot="5400000">
              <a:off x="4635238" y="5867400"/>
              <a:ext cx="304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114800" y="58674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93"/>
          <p:cNvGrpSpPr/>
          <p:nvPr/>
        </p:nvGrpSpPr>
        <p:grpSpPr>
          <a:xfrm>
            <a:off x="5181600" y="3733800"/>
            <a:ext cx="901438" cy="1219200"/>
            <a:chOff x="5181600" y="5257800"/>
            <a:chExt cx="901438" cy="1219200"/>
          </a:xfrm>
        </p:grpSpPr>
        <p:sp>
          <p:nvSpPr>
            <p:cNvPr id="37" name="Oval 36"/>
            <p:cNvSpPr/>
            <p:nvPr/>
          </p:nvSpPr>
          <p:spPr>
            <a:xfrm>
              <a:off x="5625838" y="5257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5625838" y="6019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 smtClean="0"/>
            </a:p>
          </p:txBody>
        </p:sp>
        <p:cxnSp>
          <p:nvCxnSpPr>
            <p:cNvPr id="39" name="Straight Connector 38"/>
            <p:cNvCxnSpPr>
              <a:stCxn id="37" idx="4"/>
              <a:endCxn id="38" idx="0"/>
            </p:cNvCxnSpPr>
            <p:nvPr/>
          </p:nvCxnSpPr>
          <p:spPr>
            <a:xfrm rot="5400000">
              <a:off x="5702038" y="5867400"/>
              <a:ext cx="304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181600" y="58674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>
            <a:off x="3276600" y="3581400"/>
            <a:ext cx="29718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 bwMode="auto">
          <a:xfrm>
            <a:off x="6324600" y="2286000"/>
            <a:ext cx="2590800" cy="99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latin typeface="Tahoma" pitchFamily="-64" charset="0"/>
              </a:rPr>
              <a:t>Strong Positive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Correlation</a:t>
            </a:r>
          </a:p>
        </p:txBody>
      </p:sp>
      <p:grpSp>
        <p:nvGrpSpPr>
          <p:cNvPr id="16" name="Group 72"/>
          <p:cNvGrpSpPr/>
          <p:nvPr/>
        </p:nvGrpSpPr>
        <p:grpSpPr>
          <a:xfrm>
            <a:off x="2057400" y="1748135"/>
            <a:ext cx="1968238" cy="1757065"/>
            <a:chOff x="2057400" y="3272135"/>
            <a:chExt cx="1968238" cy="1757065"/>
          </a:xfrm>
        </p:grpSpPr>
        <p:sp>
          <p:nvSpPr>
            <p:cNvPr id="13" name="TextBox 12"/>
            <p:cNvSpPr txBox="1"/>
            <p:nvPr/>
          </p:nvSpPr>
          <p:spPr>
            <a:xfrm>
              <a:off x="3429000" y="3272135"/>
              <a:ext cx="596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t</a:t>
              </a:r>
              <a:r>
                <a:rPr lang="en-US" sz="2400" dirty="0" smtClean="0"/>
                <a:t>=1</a:t>
              </a:r>
              <a:endParaRPr lang="en-US" sz="24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505200" y="4495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 smtClean="0"/>
            </a:p>
          </p:txBody>
        </p:sp>
        <p:cxnSp>
          <p:nvCxnSpPr>
            <p:cNvPr id="24" name="Straight Connector 23"/>
            <p:cNvCxnSpPr>
              <a:stCxn id="67" idx="4"/>
              <a:endCxn id="23" idx="0"/>
            </p:cNvCxnSpPr>
            <p:nvPr/>
          </p:nvCxnSpPr>
          <p:spPr>
            <a:xfrm rot="5400000">
              <a:off x="3581400" y="4343400"/>
              <a:ext cx="304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2057400" y="4343400"/>
              <a:ext cx="15240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20224011">
              <a:off x="2197007" y="4016194"/>
              <a:ext cx="1230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Sequential </a:t>
              </a:r>
            </a:p>
            <a:p>
              <a:pPr algn="ctr"/>
              <a:r>
                <a:rPr lang="en-US" dirty="0" smtClean="0"/>
                <a:t>Execution</a:t>
              </a:r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3505200" y="373380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aseline="-25000" dirty="0"/>
            </a:p>
          </p:txBody>
        </p:sp>
      </p:grpSp>
      <p:sp>
        <p:nvSpPr>
          <p:cNvPr id="101" name="Rounded Rectangle 100"/>
          <p:cNvSpPr/>
          <p:nvPr/>
        </p:nvSpPr>
        <p:spPr bwMode="auto">
          <a:xfrm>
            <a:off x="6324600" y="3810000"/>
            <a:ext cx="2590800" cy="99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latin typeface="Tahoma" pitchFamily="-64" charset="0"/>
              </a:rPr>
              <a:t>Strong </a:t>
            </a:r>
            <a:r>
              <a:rPr lang="en-US" sz="2400" b="1" dirty="0" smtClean="0">
                <a:solidFill>
                  <a:schemeClr val="tx1"/>
                </a:solidFill>
                <a:latin typeface="Tahoma" pitchFamily="-64" charset="0"/>
              </a:rPr>
              <a:t>Negative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Correlation</a:t>
            </a:r>
          </a:p>
        </p:txBody>
      </p:sp>
      <p:sp>
        <p:nvSpPr>
          <p:cNvPr id="70" name="Oval 69"/>
          <p:cNvSpPr/>
          <p:nvPr/>
        </p:nvSpPr>
        <p:spPr>
          <a:xfrm>
            <a:off x="1676400" y="3048000"/>
            <a:ext cx="304800" cy="304800"/>
          </a:xfrm>
          <a:prstGeom prst="ellipse">
            <a:avLst/>
          </a:prstGeom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676400" y="3810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581400" y="3048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581400" y="2286000"/>
            <a:ext cx="304800" cy="304800"/>
          </a:xfrm>
          <a:prstGeom prst="ellipse">
            <a:avLst/>
          </a:prstGeom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581400" y="2286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48200" y="3048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648200" y="2286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5715000" y="3048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715000" y="2286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581400" y="3810000"/>
            <a:ext cx="304800" cy="304800"/>
          </a:xfrm>
          <a:prstGeom prst="ellipse">
            <a:avLst/>
          </a:prstGeom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581400" y="4572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581400" y="3810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581400" y="4572000"/>
            <a:ext cx="304800" cy="304800"/>
          </a:xfrm>
          <a:prstGeom prst="ellipse">
            <a:avLst/>
          </a:prstGeom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4648200" y="3810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4648200" y="3810000"/>
            <a:ext cx="304800" cy="304800"/>
          </a:xfrm>
          <a:prstGeom prst="ellipse">
            <a:avLst/>
          </a:prstGeom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648200" y="4572000"/>
            <a:ext cx="304800" cy="304800"/>
          </a:xfrm>
          <a:prstGeom prst="ellipse">
            <a:avLst/>
          </a:prstGeom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648200" y="4572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715000" y="3810000"/>
            <a:ext cx="304800" cy="304800"/>
          </a:xfrm>
          <a:prstGeom prst="ellipse">
            <a:avLst/>
          </a:prstGeom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715000" y="3810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715000" y="4572000"/>
            <a:ext cx="304800" cy="304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715000" y="4572000"/>
            <a:ext cx="304800" cy="304800"/>
          </a:xfrm>
          <a:prstGeom prst="ellipse">
            <a:avLst/>
          </a:prstGeom>
          <a:effectLst/>
          <a:scene3d>
            <a:camera prst="isometricOffAxis1Top">
              <a:rot lat="18894387" lon="19842216" rev="2303196"/>
            </a:camera>
            <a:lightRig rig="threePt" dir="t"/>
          </a:scene3d>
          <a:sp3d z="25400" extrusionH="50800"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-1524000" y="3505200"/>
            <a:ext cx="1295400" cy="830997"/>
            <a:chOff x="304800" y="3360003"/>
            <a:chExt cx="1295400" cy="830997"/>
          </a:xfrm>
        </p:grpSpPr>
        <p:sp>
          <p:nvSpPr>
            <p:cNvPr id="74" name="Oval 73"/>
            <p:cNvSpPr/>
            <p:nvPr/>
          </p:nvSpPr>
          <p:spPr>
            <a:xfrm>
              <a:off x="1295400" y="3505200"/>
              <a:ext cx="304800" cy="304800"/>
            </a:xfrm>
            <a:prstGeom prst="ellipse">
              <a:avLst/>
            </a:prstGeom>
            <a:effectLst/>
            <a:scene3d>
              <a:camera prst="isometricOffAxis1Top">
                <a:rot lat="18894387" lon="19842216" rev="2303196"/>
              </a:camera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295400" y="3886200"/>
              <a:ext cx="304800" cy="3048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effectLst/>
            <a:scene3d>
              <a:camera prst="isometricOffAxis1Top">
                <a:rot lat="18894387" lon="19842216" rev="2303196"/>
              </a:camera>
              <a:lightRig rig="threePt" dir="t"/>
            </a:scene3d>
            <a:sp3d z="25400" extrusionH="508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4800" y="3360003"/>
              <a:ext cx="10422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/>
                <a:t>Heads:</a:t>
              </a:r>
            </a:p>
            <a:p>
              <a:pPr algn="r"/>
              <a:r>
                <a:rPr lang="en-US" sz="2400" dirty="0" smtClean="0"/>
                <a:t>Tails: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990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4"/>
    </mc:Choice>
    <mc:Fallback xmlns="">
      <p:transition xmlns:p14="http://schemas.microsoft.com/office/powerpoint/2010/main" spd="slow" advTm="5228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4" presetClass="pat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64" presetClass="pat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64" presetClass="pat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844E-6 L -3.33333E-6 -0.09991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5" grpId="0" animBg="1"/>
      <p:bldP spid="101" grpId="0" animBg="1"/>
      <p:bldP spid="73" grpId="0" animBg="1"/>
      <p:bldP spid="76" grpId="0" animBg="1"/>
      <p:bldP spid="76" grpId="1" animBg="1"/>
      <p:bldP spid="76" grpId="2" animBg="1"/>
      <p:bldP spid="72" grpId="0" animBg="1"/>
      <p:bldP spid="78" grpId="0" animBg="1"/>
      <p:bldP spid="78" grpId="1" animBg="1"/>
      <p:bldP spid="78" grpId="2" animBg="1"/>
      <p:bldP spid="79" grpId="0" animBg="1"/>
      <p:bldP spid="84" grpId="0" animBg="1"/>
      <p:bldP spid="85" grpId="0" animBg="1"/>
      <p:bldP spid="85" grpId="1" animBg="1"/>
      <p:bldP spid="85" grpId="2" animBg="1"/>
      <p:bldP spid="88" grpId="0" animBg="1"/>
      <p:bldP spid="88" grpId="1" animBg="1"/>
      <p:bldP spid="88" grpId="2" animBg="1"/>
      <p:bldP spid="91" grpId="0" animBg="1"/>
      <p:bldP spid="91" grpId="1" animBg="1"/>
      <p:bldP spid="91" grpId="2" animBg="1"/>
      <p:bldP spid="94" grpId="0" animBg="1"/>
      <p:bldP spid="97" grpId="0" animBg="1"/>
      <p:bldP spid="104" grpId="0" animBg="1"/>
      <p:bldP spid="104" grpId="1" animBg="1"/>
      <p:bldP spid="104" grpId="2" animBg="1"/>
      <p:bldP spid="105" grpId="0" animBg="1"/>
      <p:bldP spid="106" grpId="0" animBg="1"/>
      <p:bldP spid="106" grpId="1" animBg="1"/>
      <p:bldP spid="106" grpId="2" animBg="1"/>
      <p:bldP spid="107" grpId="0" animBg="1"/>
      <p:bldP spid="108" grpId="0" animBg="1"/>
      <p:bldP spid="108" grpId="1" animBg="1"/>
      <p:bldP spid="108" grpId="2" animBg="1"/>
      <p:bldP spid="109" grpId="0" animBg="1"/>
      <p:bldP spid="110" grpId="0" animBg="1"/>
      <p:bldP spid="110" grpId="1" animBg="1"/>
      <p:bldP spid="110" grpId="2" animBg="1"/>
      <p:bldP spid="1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739" y="274638"/>
            <a:ext cx="871330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Introduced Three Convergent Samplers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856" y="1696279"/>
            <a:ext cx="72732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Chromatic:</a:t>
            </a:r>
            <a:r>
              <a:rPr lang="en-US" dirty="0" smtClean="0"/>
              <a:t>  Use graph coloring to synchronously sample independent sets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Asynchronous:</a:t>
            </a:r>
            <a:r>
              <a:rPr lang="en-US" dirty="0" smtClean="0"/>
              <a:t> Markov Blanket Locks ensure </a:t>
            </a:r>
            <a:r>
              <a:rPr lang="en-US" dirty="0" err="1" smtClean="0"/>
              <a:t>serializable</a:t>
            </a:r>
            <a:r>
              <a:rPr lang="en-US" dirty="0" smtClean="0"/>
              <a:t> execution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Splash:</a:t>
            </a:r>
            <a:r>
              <a:rPr lang="en-US" dirty="0" smtClean="0"/>
              <a:t> Adaptively constructs thin junction tree blocks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2249" y="1781791"/>
            <a:ext cx="1002986" cy="952715"/>
            <a:chOff x="5456767" y="2878743"/>
            <a:chExt cx="3337130" cy="3169870"/>
          </a:xfrm>
        </p:grpSpPr>
        <p:cxnSp>
          <p:nvCxnSpPr>
            <p:cNvPr id="6" name="Straight Connector 5"/>
            <p:cNvCxnSpPr>
              <a:stCxn id="12" idx="6"/>
              <a:endCxn id="14" idx="2"/>
            </p:cNvCxnSpPr>
            <p:nvPr/>
          </p:nvCxnSpPr>
          <p:spPr>
            <a:xfrm>
              <a:off x="6173464" y="3229661"/>
              <a:ext cx="190373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5" idx="6"/>
              <a:endCxn id="17" idx="2"/>
            </p:cNvCxnSpPr>
            <p:nvPr/>
          </p:nvCxnSpPr>
          <p:spPr>
            <a:xfrm>
              <a:off x="6173464" y="4463678"/>
              <a:ext cx="190373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8" idx="6"/>
              <a:endCxn id="20" idx="2"/>
            </p:cNvCxnSpPr>
            <p:nvPr/>
          </p:nvCxnSpPr>
          <p:spPr>
            <a:xfrm>
              <a:off x="6173464" y="5697695"/>
              <a:ext cx="190373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4"/>
              <a:endCxn id="20" idx="0"/>
            </p:cNvCxnSpPr>
            <p:nvPr/>
          </p:nvCxnSpPr>
          <p:spPr>
            <a:xfrm>
              <a:off x="8435548" y="3580580"/>
              <a:ext cx="0" cy="176619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4"/>
              <a:endCxn id="19" idx="0"/>
            </p:cNvCxnSpPr>
            <p:nvPr/>
          </p:nvCxnSpPr>
          <p:spPr>
            <a:xfrm>
              <a:off x="7104164" y="3580580"/>
              <a:ext cx="0" cy="176619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2" idx="4"/>
              <a:endCxn id="18" idx="0"/>
            </p:cNvCxnSpPr>
            <p:nvPr/>
          </p:nvCxnSpPr>
          <p:spPr>
            <a:xfrm>
              <a:off x="5815116" y="3580580"/>
              <a:ext cx="0" cy="176619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 bwMode="auto">
            <a:xfrm>
              <a:off x="5456767" y="2878743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745816" y="2878743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077200" y="2878743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456767" y="4112760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6745816" y="4112760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8077200" y="4112760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456767" y="5346776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6745816" y="5346776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8077200" y="5346776"/>
              <a:ext cx="716697" cy="701837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03345" y="3357548"/>
            <a:ext cx="1088402" cy="1102964"/>
            <a:chOff x="462306" y="3357548"/>
            <a:chExt cx="1088402" cy="1102964"/>
          </a:xfrm>
        </p:grpSpPr>
        <p:grpSp>
          <p:nvGrpSpPr>
            <p:cNvPr id="21" name="Group 20"/>
            <p:cNvGrpSpPr/>
            <p:nvPr/>
          </p:nvGrpSpPr>
          <p:grpSpPr>
            <a:xfrm>
              <a:off x="511210" y="3469232"/>
              <a:ext cx="1002986" cy="952715"/>
              <a:chOff x="5456767" y="2878743"/>
              <a:chExt cx="3337130" cy="3169870"/>
            </a:xfrm>
          </p:grpSpPr>
          <p:cxnSp>
            <p:nvCxnSpPr>
              <p:cNvPr id="22" name="Straight Connector 21"/>
              <p:cNvCxnSpPr>
                <a:stCxn id="28" idx="6"/>
                <a:endCxn id="30" idx="2"/>
              </p:cNvCxnSpPr>
              <p:nvPr/>
            </p:nvCxnSpPr>
            <p:spPr>
              <a:xfrm>
                <a:off x="6173464" y="3229661"/>
                <a:ext cx="190373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31" idx="6"/>
                <a:endCxn id="33" idx="2"/>
              </p:cNvCxnSpPr>
              <p:nvPr/>
            </p:nvCxnSpPr>
            <p:spPr>
              <a:xfrm>
                <a:off x="6173464" y="4463678"/>
                <a:ext cx="1903736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34" idx="6"/>
                <a:endCxn id="36" idx="2"/>
              </p:cNvCxnSpPr>
              <p:nvPr/>
            </p:nvCxnSpPr>
            <p:spPr>
              <a:xfrm>
                <a:off x="6173464" y="5697695"/>
                <a:ext cx="190373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30" idx="4"/>
                <a:endCxn id="36" idx="0"/>
              </p:cNvCxnSpPr>
              <p:nvPr/>
            </p:nvCxnSpPr>
            <p:spPr>
              <a:xfrm>
                <a:off x="8435548" y="3580580"/>
                <a:ext cx="0" cy="176619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9" idx="4"/>
                <a:endCxn id="35" idx="0"/>
              </p:cNvCxnSpPr>
              <p:nvPr/>
            </p:nvCxnSpPr>
            <p:spPr>
              <a:xfrm>
                <a:off x="7104164" y="3580580"/>
                <a:ext cx="0" cy="1766197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8" idx="4"/>
                <a:endCxn id="34" idx="0"/>
              </p:cNvCxnSpPr>
              <p:nvPr/>
            </p:nvCxnSpPr>
            <p:spPr>
              <a:xfrm>
                <a:off x="5815116" y="3580580"/>
                <a:ext cx="0" cy="176619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 bwMode="auto">
              <a:xfrm>
                <a:off x="5456767" y="2878743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6745816" y="2878743"/>
                <a:ext cx="716697" cy="701837"/>
              </a:xfrm>
              <a:prstGeom prst="ellipse">
                <a:avLst/>
              </a:prstGeom>
              <a:ln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8077200" y="2878743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5456767" y="4112760"/>
                <a:ext cx="716697" cy="701837"/>
              </a:xfrm>
              <a:prstGeom prst="ellipse">
                <a:avLst/>
              </a:prstGeom>
              <a:ln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6745816" y="4112760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077200" y="4112760"/>
                <a:ext cx="716697" cy="701837"/>
              </a:xfrm>
              <a:prstGeom prst="ellipse">
                <a:avLst/>
              </a:prstGeom>
              <a:ln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5456767" y="5346776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6745816" y="5346776"/>
                <a:ext cx="716697" cy="701837"/>
              </a:xfrm>
              <a:prstGeom prst="ellipse">
                <a:avLst/>
              </a:prstGeom>
              <a:ln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8077200" y="5346776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62306" y="3823024"/>
              <a:ext cx="178693" cy="223367"/>
              <a:chOff x="1708947" y="4651401"/>
              <a:chExt cx="178693" cy="223367"/>
            </a:xfrm>
          </p:grpSpPr>
          <p:sp>
            <p:nvSpPr>
              <p:cNvPr id="37" name="Oval 36"/>
              <p:cNvSpPr/>
              <p:nvPr/>
            </p:nvSpPr>
            <p:spPr bwMode="auto">
              <a:xfrm>
                <a:off x="1728802" y="4651401"/>
                <a:ext cx="138984" cy="203061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1708947" y="4773238"/>
                <a:ext cx="178693" cy="10153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876390" y="4237145"/>
              <a:ext cx="178693" cy="223367"/>
              <a:chOff x="1686861" y="4651401"/>
              <a:chExt cx="178693" cy="223367"/>
            </a:xfrm>
          </p:grpSpPr>
          <p:sp>
            <p:nvSpPr>
              <p:cNvPr id="41" name="Oval 40"/>
              <p:cNvSpPr/>
              <p:nvPr/>
            </p:nvSpPr>
            <p:spPr bwMode="auto">
              <a:xfrm>
                <a:off x="1706716" y="4651401"/>
                <a:ext cx="138984" cy="203061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1686861" y="4773238"/>
                <a:ext cx="178693" cy="10153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372015" y="3847902"/>
              <a:ext cx="178693" cy="223367"/>
              <a:chOff x="1686861" y="4651401"/>
              <a:chExt cx="178693" cy="223367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1706716" y="4651401"/>
                <a:ext cx="138984" cy="203061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686861" y="4773238"/>
                <a:ext cx="178693" cy="10153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876390" y="3357548"/>
              <a:ext cx="178693" cy="223367"/>
              <a:chOff x="1686861" y="4651401"/>
              <a:chExt cx="178693" cy="223367"/>
            </a:xfrm>
          </p:grpSpPr>
          <p:sp>
            <p:nvSpPr>
              <p:cNvPr id="47" name="Oval 46"/>
              <p:cNvSpPr/>
              <p:nvPr/>
            </p:nvSpPr>
            <p:spPr bwMode="auto">
              <a:xfrm>
                <a:off x="1706716" y="4651401"/>
                <a:ext cx="138984" cy="203061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1686861" y="4773238"/>
                <a:ext cx="178693" cy="10153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cxnSp>
          <p:nvCxnSpPr>
            <p:cNvPr id="50" name="Straight Arrow Connector 49"/>
            <p:cNvCxnSpPr/>
            <p:nvPr/>
          </p:nvCxnSpPr>
          <p:spPr>
            <a:xfrm flipH="1">
              <a:off x="1114044" y="3723993"/>
              <a:ext cx="138984" cy="1546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452249" y="5070539"/>
            <a:ext cx="1045556" cy="952715"/>
            <a:chOff x="559952" y="5070539"/>
            <a:chExt cx="1045556" cy="952715"/>
          </a:xfrm>
        </p:grpSpPr>
        <p:grpSp>
          <p:nvGrpSpPr>
            <p:cNvPr id="51" name="Group 50"/>
            <p:cNvGrpSpPr/>
            <p:nvPr/>
          </p:nvGrpSpPr>
          <p:grpSpPr>
            <a:xfrm>
              <a:off x="559952" y="5070539"/>
              <a:ext cx="1002986" cy="952715"/>
              <a:chOff x="5456767" y="2878743"/>
              <a:chExt cx="3337130" cy="3169870"/>
            </a:xfrm>
          </p:grpSpPr>
          <p:cxnSp>
            <p:nvCxnSpPr>
              <p:cNvPr id="52" name="Straight Connector 51"/>
              <p:cNvCxnSpPr>
                <a:stCxn id="58" idx="6"/>
                <a:endCxn id="60" idx="2"/>
              </p:cNvCxnSpPr>
              <p:nvPr/>
            </p:nvCxnSpPr>
            <p:spPr>
              <a:xfrm>
                <a:off x="6173464" y="3229661"/>
                <a:ext cx="1903736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61" idx="6"/>
                <a:endCxn id="63" idx="2"/>
              </p:cNvCxnSpPr>
              <p:nvPr/>
            </p:nvCxnSpPr>
            <p:spPr>
              <a:xfrm>
                <a:off x="6173464" y="4463678"/>
                <a:ext cx="190373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64" idx="6"/>
                <a:endCxn id="66" idx="2"/>
              </p:cNvCxnSpPr>
              <p:nvPr/>
            </p:nvCxnSpPr>
            <p:spPr>
              <a:xfrm>
                <a:off x="6173464" y="5697695"/>
                <a:ext cx="1903736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stCxn id="60" idx="4"/>
                <a:endCxn id="66" idx="0"/>
              </p:cNvCxnSpPr>
              <p:nvPr/>
            </p:nvCxnSpPr>
            <p:spPr>
              <a:xfrm>
                <a:off x="8435548" y="3580580"/>
                <a:ext cx="0" cy="176619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59" idx="4"/>
                <a:endCxn id="65" idx="0"/>
              </p:cNvCxnSpPr>
              <p:nvPr/>
            </p:nvCxnSpPr>
            <p:spPr>
              <a:xfrm>
                <a:off x="7104164" y="3580580"/>
                <a:ext cx="0" cy="176619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58" idx="4"/>
                <a:endCxn id="64" idx="0"/>
              </p:cNvCxnSpPr>
              <p:nvPr/>
            </p:nvCxnSpPr>
            <p:spPr>
              <a:xfrm>
                <a:off x="5815116" y="3580580"/>
                <a:ext cx="0" cy="1766197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8" name="Oval 57"/>
              <p:cNvSpPr/>
              <p:nvPr/>
            </p:nvSpPr>
            <p:spPr bwMode="auto">
              <a:xfrm>
                <a:off x="5456767" y="2878743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6745816" y="2878743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8077200" y="2878743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5456767" y="4112760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6745816" y="4112760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8077200" y="4112760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5456767" y="5346776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 bwMode="auto">
              <a:xfrm>
                <a:off x="6745816" y="5346776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8077200" y="5346776"/>
                <a:ext cx="716697" cy="70183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048461" y="5428999"/>
              <a:ext cx="178693" cy="223367"/>
              <a:chOff x="1524415" y="4000302"/>
              <a:chExt cx="178693" cy="223367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1544270" y="4000302"/>
                <a:ext cx="138984" cy="203061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1524415" y="4122139"/>
                <a:ext cx="178693" cy="10153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1426815" y="5428999"/>
              <a:ext cx="178693" cy="223367"/>
              <a:chOff x="1524415" y="4000302"/>
              <a:chExt cx="178693" cy="223367"/>
            </a:xfrm>
          </p:grpSpPr>
          <p:sp>
            <p:nvSpPr>
              <p:cNvPr id="74" name="Oval 73"/>
              <p:cNvSpPr/>
              <p:nvPr/>
            </p:nvSpPr>
            <p:spPr bwMode="auto">
              <a:xfrm>
                <a:off x="1544270" y="4000302"/>
                <a:ext cx="138984" cy="203061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1524415" y="4122139"/>
                <a:ext cx="178693" cy="10153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44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8"/>
    </mc:Choice>
    <mc:Fallback xmlns="">
      <p:transition xmlns:p14="http://schemas.microsoft.com/office/powerpoint/2010/main" spd="slow" advTm="374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Dynamically</a:t>
            </a:r>
            <a:r>
              <a:rPr lang="en-US" dirty="0" smtClean="0"/>
              <a:t> Prioritized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Prioritize Gibbs updates</a:t>
            </a:r>
          </a:p>
          <a:p>
            <a:r>
              <a:rPr lang="en-US" dirty="0" smtClean="0"/>
              <a:t>Adapt the </a:t>
            </a:r>
            <a:r>
              <a:rPr lang="en-US" b="1" dirty="0" smtClean="0"/>
              <a:t>shape</a:t>
            </a:r>
            <a:r>
              <a:rPr lang="en-US" dirty="0" smtClean="0"/>
              <a:t> of the Splash to span strongly coupled variables: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45580" y="3675252"/>
            <a:ext cx="2007220" cy="2286000"/>
            <a:chOff x="228600" y="1733490"/>
            <a:chExt cx="2007220" cy="2686110"/>
          </a:xfrm>
        </p:grpSpPr>
        <p:pic>
          <p:nvPicPr>
            <p:cNvPr id="6" name="Picture 5" descr="noisy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2133600"/>
              <a:ext cx="200722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sp>
          <p:nvSpPr>
            <p:cNvPr id="7" name="TextBox 6"/>
            <p:cNvSpPr txBox="1"/>
            <p:nvPr/>
          </p:nvSpPr>
          <p:spPr>
            <a:xfrm>
              <a:off x="304800" y="173349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Noisy Image</a:t>
              </a:r>
              <a:endParaRPr lang="en-US" sz="2000" dirty="0"/>
            </a:p>
          </p:txBody>
        </p:sp>
      </p:grpSp>
      <p:grpSp>
        <p:nvGrpSpPr>
          <p:cNvPr id="12" name="Group 18"/>
          <p:cNvGrpSpPr/>
          <p:nvPr/>
        </p:nvGrpSpPr>
        <p:grpSpPr>
          <a:xfrm>
            <a:off x="3657600" y="3675252"/>
            <a:ext cx="2007220" cy="2286000"/>
            <a:chOff x="4580054" y="1733490"/>
            <a:chExt cx="2007220" cy="2686110"/>
          </a:xfrm>
        </p:grpSpPr>
        <p:pic>
          <p:nvPicPr>
            <p:cNvPr id="14" name="Picture 13" descr="bfssplash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0054" y="2133600"/>
              <a:ext cx="200722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sp>
          <p:nvSpPr>
            <p:cNvPr id="15" name="TextBox 14"/>
            <p:cNvSpPr txBox="1"/>
            <p:nvPr/>
          </p:nvSpPr>
          <p:spPr>
            <a:xfrm>
              <a:off x="4648200" y="173349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BFS Splashes</a:t>
              </a:r>
              <a:endParaRPr lang="en-US" sz="2000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943600" y="3675252"/>
            <a:ext cx="2133600" cy="2286000"/>
            <a:chOff x="6705600" y="1733490"/>
            <a:chExt cx="2133600" cy="2686110"/>
          </a:xfrm>
        </p:grpSpPr>
        <p:pic>
          <p:nvPicPr>
            <p:cNvPr id="19" name="Picture 18" descr="prioritized_splash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5780" y="2133600"/>
              <a:ext cx="200722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sp>
          <p:nvSpPr>
            <p:cNvPr id="20" name="TextBox 14"/>
            <p:cNvSpPr txBox="1"/>
            <p:nvPr/>
          </p:nvSpPr>
          <p:spPr>
            <a:xfrm>
              <a:off x="6705600" y="1733490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Adaptive Splashes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07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3"/>
    </mc:Choice>
    <mc:Fallback xmlns="">
      <p:transition xmlns:p14="http://schemas.microsoft.com/office/powerpoint/2010/main" spd="slow" advTm="320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858327" y="1727248"/>
            <a:ext cx="1928420" cy="1534161"/>
            <a:chOff x="4942911" y="4410075"/>
            <a:chExt cx="2519002" cy="2003998"/>
          </a:xfrm>
        </p:grpSpPr>
        <p:pic>
          <p:nvPicPr>
            <p:cNvPr id="129042" name="Picture 18" descr="http://www.textually.org/tv/archives/2010/07/30/youtube-logo(2).jpe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410075"/>
              <a:ext cx="1953414" cy="1381125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4942911" y="5569803"/>
              <a:ext cx="2519002" cy="844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72 Hours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a Minute</a:t>
              </a:r>
            </a:p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YouTube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805" y="1384531"/>
            <a:ext cx="1723549" cy="1876878"/>
            <a:chOff x="593567" y="1135797"/>
            <a:chExt cx="2251390" cy="2451674"/>
          </a:xfrm>
        </p:grpSpPr>
        <p:sp>
          <p:nvSpPr>
            <p:cNvPr id="4" name="TextBox 3"/>
            <p:cNvSpPr txBox="1"/>
            <p:nvPr/>
          </p:nvSpPr>
          <p:spPr>
            <a:xfrm>
              <a:off x="593567" y="2743200"/>
              <a:ext cx="2251390" cy="84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28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Million </a:t>
              </a:r>
            </a:p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Wikipedia Pages</a:t>
              </a:r>
            </a:p>
          </p:txBody>
        </p:sp>
        <p:pic>
          <p:nvPicPr>
            <p:cNvPr id="129026" name="Picture 2" descr="http://www.bioteams.com/images/wikipedia_as_a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135797"/>
              <a:ext cx="1600200" cy="1600200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2822432" y="1798391"/>
            <a:ext cx="1802372" cy="1463018"/>
            <a:chOff x="3436848" y="1676400"/>
            <a:chExt cx="2354352" cy="1911069"/>
          </a:xfrm>
        </p:grpSpPr>
        <p:sp>
          <p:nvSpPr>
            <p:cNvPr id="6" name="TextBox 5"/>
            <p:cNvSpPr txBox="1"/>
            <p:nvPr/>
          </p:nvSpPr>
          <p:spPr>
            <a:xfrm>
              <a:off x="3489480" y="2743199"/>
              <a:ext cx="2167861" cy="844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1 Billion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Facebook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Users</a:t>
              </a:r>
            </a:p>
          </p:txBody>
        </p:sp>
        <p:pic>
          <p:nvPicPr>
            <p:cNvPr id="129032" name="Picture 8" descr="http://jchutchins.net/site/wp-content/uploads/2009/06/facebook-logo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6848" y="1676400"/>
              <a:ext cx="2354352" cy="885825"/>
            </a:xfrm>
            <a:prstGeom prst="rect">
              <a:avLst/>
            </a:prstGeom>
            <a:noFill/>
          </p:spPr>
        </p:pic>
      </p:grpSp>
      <p:grpSp>
        <p:nvGrpSpPr>
          <p:cNvPr id="18" name="Group 17"/>
          <p:cNvGrpSpPr/>
          <p:nvPr/>
        </p:nvGrpSpPr>
        <p:grpSpPr>
          <a:xfrm>
            <a:off x="4996360" y="1851210"/>
            <a:ext cx="1771922" cy="1410199"/>
            <a:chOff x="6172200" y="1752600"/>
            <a:chExt cx="2314575" cy="1842073"/>
          </a:xfrm>
        </p:grpSpPr>
        <p:sp>
          <p:nvSpPr>
            <p:cNvPr id="5" name="TextBox 4"/>
            <p:cNvSpPr txBox="1"/>
            <p:nvPr/>
          </p:nvSpPr>
          <p:spPr>
            <a:xfrm>
              <a:off x="6461746" y="2750403"/>
              <a:ext cx="1807149" cy="844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6 Billion </a:t>
              </a:r>
            </a:p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Flickr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Photos</a:t>
              </a:r>
            </a:p>
          </p:txBody>
        </p:sp>
        <p:pic>
          <p:nvPicPr>
            <p:cNvPr id="129036" name="Picture 12" descr="Flick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72200" y="1752600"/>
              <a:ext cx="2314575" cy="914400"/>
            </a:xfrm>
            <a:prstGeom prst="rect">
              <a:avLst/>
            </a:prstGeom>
            <a:noFill/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Age of </a:t>
            </a:r>
            <a:r>
              <a:rPr lang="en-US" sz="6000" dirty="0" smtClean="0"/>
              <a:t>Big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0EDA-FF3F-4FD0-9547-A360A05A41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3764" y="4025640"/>
            <a:ext cx="8169424" cy="2082800"/>
            <a:chOff x="473764" y="4241800"/>
            <a:chExt cx="8169424" cy="2082800"/>
          </a:xfrm>
        </p:grpSpPr>
        <p:grpSp>
          <p:nvGrpSpPr>
            <p:cNvPr id="10" name="Group 9"/>
            <p:cNvGrpSpPr/>
            <p:nvPr/>
          </p:nvGrpSpPr>
          <p:grpSpPr>
            <a:xfrm>
              <a:off x="473764" y="4241800"/>
              <a:ext cx="8126562" cy="2082800"/>
              <a:chOff x="1169838" y="3962400"/>
              <a:chExt cx="8126562" cy="2082800"/>
            </a:xfrm>
          </p:grpSpPr>
          <p:pic>
            <p:nvPicPr>
              <p:cNvPr id="7" name="Picture 6" descr="Screen Shot 2012-02-13 at 12.12.48 AM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9838" y="3962400"/>
                <a:ext cx="2868762" cy="20828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217838" y="5067300"/>
                <a:ext cx="507856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2400" dirty="0">
                    <a:solidFill>
                      <a:prstClr val="black"/>
                    </a:solidFill>
                    <a:latin typeface="Calibri"/>
                  </a:rPr>
                  <a:t>“… data a new class of economic asset, like currency or gold.”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3564626" y="4472632"/>
              <a:ext cx="50785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“…</a:t>
              </a:r>
              <a:r>
                <a:rPr lang="en-US" sz="2400" dirty="0" smtClean="0"/>
                <a:t>growing </a:t>
              </a:r>
              <a:r>
                <a:rPr lang="en-US" sz="2400" dirty="0"/>
                <a:t>at 50 percent a </a:t>
              </a:r>
              <a:r>
                <a:rPr lang="en-US" sz="2400" dirty="0" smtClean="0"/>
                <a:t>year</a:t>
              </a: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…”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3265315"/>
      </p:ext>
    </p:extLst>
  </p:cSld>
  <p:clrMapOvr>
    <a:masterClrMapping/>
  </p:clrMapOvr>
  <p:transition xmlns:p14="http://schemas.microsoft.com/office/powerpoint/2010/main" advTm="350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Theorem:</a:t>
            </a:r>
            <a:r>
              <a:rPr lang="en-US" dirty="0" smtClean="0"/>
              <a:t> </a:t>
            </a:r>
            <a:r>
              <a:rPr lang="en-US" i="1" dirty="0" smtClean="0"/>
              <a:t>Chromatic</a:t>
            </a:r>
            <a:r>
              <a:rPr lang="en-US" dirty="0" smtClean="0"/>
              <a:t> Sampler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Ergodic</a:t>
            </a:r>
            <a:r>
              <a:rPr lang="en-US" b="1" dirty="0" smtClean="0"/>
              <a:t>:</a:t>
            </a:r>
            <a:r>
              <a:rPr lang="en-US" dirty="0" smtClean="0"/>
              <a:t> converges to the correct distribution</a:t>
            </a:r>
          </a:p>
          <a:p>
            <a:pPr lvl="1"/>
            <a:r>
              <a:rPr lang="en-US" dirty="0" smtClean="0"/>
              <a:t>Based on graph coloring of the Markov Random Field</a:t>
            </a:r>
            <a:endParaRPr lang="en-US" b="1" dirty="0" smtClean="0"/>
          </a:p>
          <a:p>
            <a:r>
              <a:rPr lang="en-US" b="1" dirty="0" smtClean="0"/>
              <a:t>Quantifiable</a:t>
            </a:r>
            <a:r>
              <a:rPr lang="en-US" dirty="0" smtClean="0"/>
              <a:t> acceleration in </a:t>
            </a:r>
            <a:r>
              <a:rPr lang="en-US" b="1" dirty="0" smtClean="0"/>
              <a:t>mixing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990600" y="3987811"/>
            <a:ext cx="7239000" cy="1494231"/>
            <a:chOff x="443602" y="3006034"/>
            <a:chExt cx="7239000" cy="1494231"/>
          </a:xfrm>
        </p:grpSpPr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352800" y="3276600"/>
              <a:ext cx="1917956" cy="9789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3602" y="3241358"/>
              <a:ext cx="26881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Time to update</a:t>
              </a:r>
              <a:br>
                <a:rPr lang="en-US" sz="2800" dirty="0" smtClean="0"/>
              </a:br>
              <a:r>
                <a:rPr lang="en-US" sz="2800" dirty="0" smtClean="0"/>
                <a:t>all variables once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3124200"/>
              <a:ext cx="15445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# Variables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3600" y="3581400"/>
              <a:ext cx="11876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# Colors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3600" y="4038600"/>
              <a:ext cx="17390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# Processors</a:t>
              </a:r>
              <a:endParaRPr lang="en-US" sz="24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267200" y="3006034"/>
              <a:ext cx="1626704" cy="360018"/>
            </a:xfrm>
            <a:custGeom>
              <a:avLst/>
              <a:gdLst>
                <a:gd name="connsiteX0" fmla="*/ 1736034 w 1736034"/>
                <a:gd name="connsiteY0" fmla="*/ 280505 h 373270"/>
                <a:gd name="connsiteX1" fmla="*/ 450574 w 1736034"/>
                <a:gd name="connsiteY1" fmla="*/ 15461 h 373270"/>
                <a:gd name="connsiteX2" fmla="*/ 0 w 1736034"/>
                <a:gd name="connsiteY2" fmla="*/ 373270 h 373270"/>
                <a:gd name="connsiteX0" fmla="*/ 1779104 w 1779104"/>
                <a:gd name="connsiteY0" fmla="*/ 346766 h 360018"/>
                <a:gd name="connsiteX1" fmla="*/ 450574 w 1779104"/>
                <a:gd name="connsiteY1" fmla="*/ 2209 h 360018"/>
                <a:gd name="connsiteX2" fmla="*/ 0 w 1779104"/>
                <a:gd name="connsiteY2" fmla="*/ 360018 h 360018"/>
                <a:gd name="connsiteX0" fmla="*/ 1626704 w 1626704"/>
                <a:gd name="connsiteY0" fmla="*/ 346766 h 360018"/>
                <a:gd name="connsiteX1" fmla="*/ 450574 w 1626704"/>
                <a:gd name="connsiteY1" fmla="*/ 2209 h 360018"/>
                <a:gd name="connsiteX2" fmla="*/ 0 w 1626704"/>
                <a:gd name="connsiteY2" fmla="*/ 360018 h 36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6704" h="360018">
                  <a:moveTo>
                    <a:pt x="1626704" y="346766"/>
                  </a:moveTo>
                  <a:cubicBezTo>
                    <a:pt x="1128643" y="206513"/>
                    <a:pt x="721691" y="0"/>
                    <a:pt x="450574" y="2209"/>
                  </a:cubicBezTo>
                  <a:cubicBezTo>
                    <a:pt x="179457" y="4418"/>
                    <a:pt x="80617" y="188844"/>
                    <a:pt x="0" y="360018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045765" y="3476487"/>
              <a:ext cx="848139" cy="326887"/>
            </a:xfrm>
            <a:custGeom>
              <a:avLst/>
              <a:gdLst>
                <a:gd name="connsiteX0" fmla="*/ 848139 w 848139"/>
                <a:gd name="connsiteY0" fmla="*/ 326887 h 326887"/>
                <a:gd name="connsiteX1" fmla="*/ 450574 w 848139"/>
                <a:gd name="connsiteY1" fmla="*/ 35339 h 326887"/>
                <a:gd name="connsiteX2" fmla="*/ 0 w 848139"/>
                <a:gd name="connsiteY2" fmla="*/ 114852 h 326887"/>
                <a:gd name="connsiteX0" fmla="*/ 848139 w 848139"/>
                <a:gd name="connsiteY0" fmla="*/ 326887 h 326887"/>
                <a:gd name="connsiteX1" fmla="*/ 450574 w 848139"/>
                <a:gd name="connsiteY1" fmla="*/ 35339 h 326887"/>
                <a:gd name="connsiteX2" fmla="*/ 0 w 848139"/>
                <a:gd name="connsiteY2" fmla="*/ 114852 h 32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8139" h="326887">
                  <a:moveTo>
                    <a:pt x="848139" y="326887"/>
                  </a:moveTo>
                  <a:cubicBezTo>
                    <a:pt x="574261" y="251791"/>
                    <a:pt x="591931" y="70678"/>
                    <a:pt x="450574" y="35339"/>
                  </a:cubicBezTo>
                  <a:cubicBezTo>
                    <a:pt x="309218" y="0"/>
                    <a:pt x="154609" y="57426"/>
                    <a:pt x="0" y="114852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316895" y="4200939"/>
              <a:ext cx="1577009" cy="273879"/>
            </a:xfrm>
            <a:custGeom>
              <a:avLst/>
              <a:gdLst>
                <a:gd name="connsiteX0" fmla="*/ 1577009 w 1577009"/>
                <a:gd name="connsiteY0" fmla="*/ 53009 h 273879"/>
                <a:gd name="connsiteX1" fmla="*/ 477078 w 1577009"/>
                <a:gd name="connsiteY1" fmla="*/ 265044 h 273879"/>
                <a:gd name="connsiteX2" fmla="*/ 0 w 1577009"/>
                <a:gd name="connsiteY2" fmla="*/ 0 h 27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009" h="273879">
                  <a:moveTo>
                    <a:pt x="1577009" y="53009"/>
                  </a:moveTo>
                  <a:cubicBezTo>
                    <a:pt x="1158461" y="163444"/>
                    <a:pt x="739913" y="273879"/>
                    <a:pt x="477078" y="265044"/>
                  </a:cubicBezTo>
                  <a:cubicBezTo>
                    <a:pt x="214243" y="256209"/>
                    <a:pt x="0" y="0"/>
                    <a:pt x="0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50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0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3"/>
    </mc:Choice>
    <mc:Fallback xmlns="">
      <p:transition xmlns:p14="http://schemas.microsoft.com/office/powerpoint/2010/main" spd="slow" advTm="2296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Theorem</a:t>
            </a:r>
            <a:br>
              <a:rPr lang="en-US" b="1" dirty="0" smtClean="0"/>
            </a:br>
            <a:r>
              <a:rPr lang="en-US" dirty="0" smtClean="0"/>
              <a:t>Asynchronous and </a:t>
            </a:r>
            <a:r>
              <a:rPr lang="en-US" i="1" dirty="0" smtClean="0"/>
              <a:t>Splash Gibbs </a:t>
            </a:r>
            <a:r>
              <a:rPr lang="en-US" dirty="0" smtClean="0"/>
              <a:t>Sampler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Ergodic</a:t>
            </a:r>
            <a:r>
              <a:rPr lang="en-US" b="1" dirty="0" smtClean="0"/>
              <a:t>:</a:t>
            </a:r>
            <a:r>
              <a:rPr lang="en-US" dirty="0" smtClean="0"/>
              <a:t> converges to the correct distribution</a:t>
            </a:r>
          </a:p>
          <a:p>
            <a:pPr lvl="1"/>
            <a:r>
              <a:rPr lang="en-US" dirty="0" smtClean="0"/>
              <a:t>Requires vanishing adaptation</a:t>
            </a:r>
            <a:endParaRPr lang="en-US" dirty="0"/>
          </a:p>
          <a:p>
            <a:pPr lvl="1"/>
            <a:r>
              <a:rPr lang="en-US" dirty="0" smtClean="0"/>
              <a:t>Corrected an error in a result by Levin &amp; Casella </a:t>
            </a:r>
            <a:r>
              <a:rPr lang="en-US" i="1" dirty="0" smtClean="0"/>
              <a:t>J. </a:t>
            </a:r>
            <a:r>
              <a:rPr lang="en-US" i="1" dirty="0" err="1" smtClean="0"/>
              <a:t>Multivar</a:t>
            </a:r>
            <a:r>
              <a:rPr lang="en-US" i="1" dirty="0" smtClean="0"/>
              <a:t>. Anal. </a:t>
            </a:r>
            <a:r>
              <a:rPr lang="fr-FR" i="1" dirty="0" smtClean="0"/>
              <a:t>’</a:t>
            </a:r>
            <a:r>
              <a:rPr lang="en-US" i="1" dirty="0" smtClean="0"/>
              <a:t>06</a:t>
            </a:r>
          </a:p>
          <a:p>
            <a:r>
              <a:rPr lang="en-US" b="1" dirty="0" smtClean="0"/>
              <a:t>Expected Parallelism: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 descr="latex-image-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4" y="4541202"/>
            <a:ext cx="7115796" cy="146044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844373" y="5786783"/>
            <a:ext cx="1959592" cy="840302"/>
            <a:chOff x="2844373" y="5786783"/>
            <a:chExt cx="1959592" cy="840302"/>
          </a:xfrm>
        </p:grpSpPr>
        <p:sp>
          <p:nvSpPr>
            <p:cNvPr id="17" name="TextBox 16"/>
            <p:cNvSpPr txBox="1"/>
            <p:nvPr/>
          </p:nvSpPr>
          <p:spPr>
            <a:xfrm>
              <a:off x="3053816" y="6165420"/>
              <a:ext cx="1750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# Processors</a:t>
              </a:r>
              <a:endParaRPr lang="en-US" sz="24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844373" y="5786783"/>
              <a:ext cx="695415" cy="607391"/>
            </a:xfrm>
            <a:custGeom>
              <a:avLst/>
              <a:gdLst>
                <a:gd name="connsiteX0" fmla="*/ 300735 w 760510"/>
                <a:gd name="connsiteY0" fmla="*/ 607391 h 607391"/>
                <a:gd name="connsiteX1" fmla="*/ 13604 w 760510"/>
                <a:gd name="connsiteY1" fmla="*/ 331304 h 607391"/>
                <a:gd name="connsiteX2" fmla="*/ 687256 w 760510"/>
                <a:gd name="connsiteY2" fmla="*/ 143565 h 607391"/>
                <a:gd name="connsiteX3" fmla="*/ 742474 w 760510"/>
                <a:gd name="connsiteY3" fmla="*/ 0 h 607391"/>
                <a:gd name="connsiteX0" fmla="*/ 163840 w 613929"/>
                <a:gd name="connsiteY0" fmla="*/ 607391 h 607391"/>
                <a:gd name="connsiteX1" fmla="*/ 34049 w 613929"/>
                <a:gd name="connsiteY1" fmla="*/ 275114 h 607391"/>
                <a:gd name="connsiteX2" fmla="*/ 550361 w 613929"/>
                <a:gd name="connsiteY2" fmla="*/ 143565 h 607391"/>
                <a:gd name="connsiteX3" fmla="*/ 605579 w 613929"/>
                <a:gd name="connsiteY3" fmla="*/ 0 h 607391"/>
                <a:gd name="connsiteX0" fmla="*/ 170498 w 681824"/>
                <a:gd name="connsiteY0" fmla="*/ 607391 h 607391"/>
                <a:gd name="connsiteX1" fmla="*/ 40707 w 681824"/>
                <a:gd name="connsiteY1" fmla="*/ 275114 h 607391"/>
                <a:gd name="connsiteX2" fmla="*/ 646928 w 681824"/>
                <a:gd name="connsiteY2" fmla="*/ 278421 h 607391"/>
                <a:gd name="connsiteX3" fmla="*/ 612237 w 681824"/>
                <a:gd name="connsiteY3" fmla="*/ 0 h 607391"/>
                <a:gd name="connsiteX0" fmla="*/ 170498 w 695415"/>
                <a:gd name="connsiteY0" fmla="*/ 607391 h 607391"/>
                <a:gd name="connsiteX1" fmla="*/ 40707 w 695415"/>
                <a:gd name="connsiteY1" fmla="*/ 275114 h 607391"/>
                <a:gd name="connsiteX2" fmla="*/ 646928 w 695415"/>
                <a:gd name="connsiteY2" fmla="*/ 278421 h 607391"/>
                <a:gd name="connsiteX3" fmla="*/ 657192 w 695415"/>
                <a:gd name="connsiteY3" fmla="*/ 0 h 60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415" h="607391">
                  <a:moveTo>
                    <a:pt x="170498" y="607391"/>
                  </a:moveTo>
                  <a:cubicBezTo>
                    <a:pt x="-5278" y="507999"/>
                    <a:pt x="-38698" y="329942"/>
                    <a:pt x="40707" y="275114"/>
                  </a:cubicBezTo>
                  <a:cubicBezTo>
                    <a:pt x="120112" y="220286"/>
                    <a:pt x="544181" y="324273"/>
                    <a:pt x="646928" y="278421"/>
                  </a:cubicBezTo>
                  <a:cubicBezTo>
                    <a:pt x="749675" y="232569"/>
                    <a:pt x="657192" y="0"/>
                    <a:pt x="657192" y="0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90088" y="5996609"/>
            <a:ext cx="1936256" cy="630476"/>
            <a:chOff x="5490088" y="5996609"/>
            <a:chExt cx="1936256" cy="630476"/>
          </a:xfrm>
        </p:grpSpPr>
        <p:sp>
          <p:nvSpPr>
            <p:cNvPr id="18" name="TextBox 17"/>
            <p:cNvSpPr txBox="1"/>
            <p:nvPr/>
          </p:nvSpPr>
          <p:spPr>
            <a:xfrm>
              <a:off x="5490088" y="6165420"/>
              <a:ext cx="1560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# Variables</a:t>
              </a:r>
              <a:endParaRPr lang="en-US" sz="24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012609" y="5996609"/>
              <a:ext cx="413735" cy="480064"/>
            </a:xfrm>
            <a:custGeom>
              <a:avLst/>
              <a:gdLst>
                <a:gd name="connsiteX0" fmla="*/ 0 w 413735"/>
                <a:gd name="connsiteY0" fmla="*/ 452782 h 480064"/>
                <a:gd name="connsiteX1" fmla="*/ 397565 w 413735"/>
                <a:gd name="connsiteY1" fmla="*/ 430695 h 480064"/>
                <a:gd name="connsiteX2" fmla="*/ 342348 w 413735"/>
                <a:gd name="connsiteY2" fmla="*/ 0 h 48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735" h="480064">
                  <a:moveTo>
                    <a:pt x="0" y="452782"/>
                  </a:moveTo>
                  <a:cubicBezTo>
                    <a:pt x="170253" y="479470"/>
                    <a:pt x="340507" y="506159"/>
                    <a:pt x="397565" y="430695"/>
                  </a:cubicBezTo>
                  <a:cubicBezTo>
                    <a:pt x="454623" y="355231"/>
                    <a:pt x="342348" y="0"/>
                    <a:pt x="342348" y="0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16872" y="4310369"/>
            <a:ext cx="1988196" cy="769215"/>
            <a:chOff x="6616872" y="4310369"/>
            <a:chExt cx="1988196" cy="769215"/>
          </a:xfrm>
        </p:grpSpPr>
        <p:sp>
          <p:nvSpPr>
            <p:cNvPr id="21" name="TextBox 20"/>
            <p:cNvSpPr txBox="1"/>
            <p:nvPr/>
          </p:nvSpPr>
          <p:spPr>
            <a:xfrm>
              <a:off x="6906015" y="4310369"/>
              <a:ext cx="1699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Max Degree</a:t>
              </a:r>
              <a:endParaRPr lang="en-US" sz="24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616872" y="4551397"/>
              <a:ext cx="445796" cy="528187"/>
            </a:xfrm>
            <a:custGeom>
              <a:avLst/>
              <a:gdLst>
                <a:gd name="connsiteX0" fmla="*/ 272385 w 445796"/>
                <a:gd name="connsiteY0" fmla="*/ 0 h 528187"/>
                <a:gd name="connsiteX1" fmla="*/ 2659 w 445796"/>
                <a:gd name="connsiteY1" fmla="*/ 112380 h 528187"/>
                <a:gd name="connsiteX2" fmla="*/ 418487 w 445796"/>
                <a:gd name="connsiteY2" fmla="*/ 314664 h 528187"/>
                <a:gd name="connsiteX3" fmla="*/ 407248 w 445796"/>
                <a:gd name="connsiteY3" fmla="*/ 528187 h 52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796" h="528187">
                  <a:moveTo>
                    <a:pt x="272385" y="0"/>
                  </a:moveTo>
                  <a:cubicBezTo>
                    <a:pt x="125347" y="29968"/>
                    <a:pt x="-21691" y="59936"/>
                    <a:pt x="2659" y="112380"/>
                  </a:cubicBezTo>
                  <a:cubicBezTo>
                    <a:pt x="27009" y="164824"/>
                    <a:pt x="351056" y="245363"/>
                    <a:pt x="418487" y="314664"/>
                  </a:cubicBezTo>
                  <a:cubicBezTo>
                    <a:pt x="485918" y="383965"/>
                    <a:pt x="407248" y="528187"/>
                    <a:pt x="407248" y="528187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44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4"/>
    </mc:Choice>
    <mc:Fallback xmlns="">
      <p:transition xmlns:p14="http://schemas.microsoft.com/office/powerpoint/2010/main" spd="slow" advTm="299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0713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Implemented multicore version:</a:t>
            </a:r>
            <a:endParaRPr lang="en-US" b="1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Built using a </a:t>
            </a:r>
            <a:r>
              <a:rPr lang="en-US" dirty="0" err="1" smtClean="0"/>
              <a:t>GraphLab</a:t>
            </a:r>
            <a:r>
              <a:rPr lang="en-US" dirty="0" smtClean="0"/>
              <a:t> prototype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Substantially shorter development time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Novel </a:t>
            </a:r>
            <a:r>
              <a:rPr lang="en-US" b="1" dirty="0" smtClean="0"/>
              <a:t>junction tree </a:t>
            </a:r>
            <a:r>
              <a:rPr lang="en-US" dirty="0" smtClean="0"/>
              <a:t>construction algorithm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Markov blanket locking protocol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Evaluated on large real-world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26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3"/>
    </mc:Choice>
    <mc:Fallback xmlns="">
      <p:transition xmlns:p14="http://schemas.microsoft.com/office/powerpoint/2010/main" spd="slow" advTm="3808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8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5532437"/>
            <a:ext cx="8229600" cy="944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Splash</a:t>
            </a:r>
            <a:r>
              <a:rPr lang="en-US" dirty="0" smtClean="0"/>
              <a:t> sampler outperforms the </a:t>
            </a:r>
            <a:r>
              <a:rPr lang="en-US" i="1" dirty="0" smtClean="0"/>
              <a:t>Chromatic</a:t>
            </a:r>
            <a:r>
              <a:rPr lang="en-US" dirty="0" smtClean="0"/>
              <a:t> sampler on models with </a:t>
            </a:r>
            <a:r>
              <a:rPr lang="en-US" b="1" dirty="0" smtClean="0"/>
              <a:t>strong</a:t>
            </a:r>
            <a:r>
              <a:rPr lang="en-US" dirty="0" smtClean="0"/>
              <a:t> dependencies 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20195" y="2277159"/>
            <a:ext cx="2970791" cy="2993886"/>
            <a:chOff x="120195" y="1425714"/>
            <a:chExt cx="2970791" cy="2993886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95" y="1425714"/>
              <a:ext cx="2970791" cy="2993886"/>
              <a:chOff x="120195" y="1425714"/>
              <a:chExt cx="2970791" cy="2993886"/>
            </a:xfrm>
          </p:grpSpPr>
          <p:pic>
            <p:nvPicPr>
              <p:cNvPr id="16" name="Picture 15" descr="cora-likelihood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0195" y="2042160"/>
                <a:ext cx="2970791" cy="237744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457200" y="1425714"/>
                <a:ext cx="2590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Likelihood </a:t>
                </a:r>
              </a:p>
              <a:p>
                <a:pPr algn="ctr"/>
                <a:r>
                  <a:rPr lang="en-US" sz="2000" dirty="0" smtClean="0"/>
                  <a:t>Final Sample</a:t>
                </a:r>
                <a:endParaRPr lang="en-US" sz="2000" dirty="0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90538" y="2190749"/>
              <a:ext cx="2509837" cy="1971675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33400" y="2390775"/>
              <a:ext cx="2457450" cy="123825"/>
            </a:xfrm>
            <a:custGeom>
              <a:avLst/>
              <a:gdLst>
                <a:gd name="connsiteX0" fmla="*/ 0 w 2457450"/>
                <a:gd name="connsiteY0" fmla="*/ 123825 h 123825"/>
                <a:gd name="connsiteX1" fmla="*/ 76200 w 2457450"/>
                <a:gd name="connsiteY1" fmla="*/ 9525 h 123825"/>
                <a:gd name="connsiteX2" fmla="*/ 2457450 w 245745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7450" h="123825">
                  <a:moveTo>
                    <a:pt x="0" y="123825"/>
                  </a:moveTo>
                  <a:lnTo>
                    <a:pt x="76200" y="9525"/>
                  </a:lnTo>
                  <a:lnTo>
                    <a:pt x="2457450" y="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52450" y="3800475"/>
              <a:ext cx="2438400" cy="53975"/>
            </a:xfrm>
            <a:custGeom>
              <a:avLst/>
              <a:gdLst>
                <a:gd name="connsiteX0" fmla="*/ 0 w 2476500"/>
                <a:gd name="connsiteY0" fmla="*/ 57150 h 57150"/>
                <a:gd name="connsiteX1" fmla="*/ 228600 w 2476500"/>
                <a:gd name="connsiteY1" fmla="*/ 38100 h 57150"/>
                <a:gd name="connsiteX2" fmla="*/ 1162050 w 2476500"/>
                <a:gd name="connsiteY2" fmla="*/ 9525 h 57150"/>
                <a:gd name="connsiteX3" fmla="*/ 2476500 w 2476500"/>
                <a:gd name="connsiteY3" fmla="*/ 0 h 57150"/>
                <a:gd name="connsiteX0" fmla="*/ 0 w 2457450"/>
                <a:gd name="connsiteY0" fmla="*/ 57150 h 57150"/>
                <a:gd name="connsiteX1" fmla="*/ 209550 w 2457450"/>
                <a:gd name="connsiteY1" fmla="*/ 38100 h 57150"/>
                <a:gd name="connsiteX2" fmla="*/ 1143000 w 2457450"/>
                <a:gd name="connsiteY2" fmla="*/ 9525 h 57150"/>
                <a:gd name="connsiteX3" fmla="*/ 2457450 w 2457450"/>
                <a:gd name="connsiteY3" fmla="*/ 0 h 57150"/>
                <a:gd name="connsiteX0" fmla="*/ 0 w 2457450"/>
                <a:gd name="connsiteY0" fmla="*/ 57150 h 57150"/>
                <a:gd name="connsiteX1" fmla="*/ 76200 w 2457450"/>
                <a:gd name="connsiteY1" fmla="*/ 0 h 57150"/>
                <a:gd name="connsiteX2" fmla="*/ 209550 w 2457450"/>
                <a:gd name="connsiteY2" fmla="*/ 38100 h 57150"/>
                <a:gd name="connsiteX3" fmla="*/ 1143000 w 2457450"/>
                <a:gd name="connsiteY3" fmla="*/ 9525 h 57150"/>
                <a:gd name="connsiteX4" fmla="*/ 2457450 w 2457450"/>
                <a:gd name="connsiteY4" fmla="*/ 0 h 57150"/>
                <a:gd name="connsiteX0" fmla="*/ 0 w 2457450"/>
                <a:gd name="connsiteY0" fmla="*/ 57150 h 57150"/>
                <a:gd name="connsiteX1" fmla="*/ 76200 w 2457450"/>
                <a:gd name="connsiteY1" fmla="*/ 0 h 57150"/>
                <a:gd name="connsiteX2" fmla="*/ 381000 w 2457450"/>
                <a:gd name="connsiteY2" fmla="*/ 0 h 57150"/>
                <a:gd name="connsiteX3" fmla="*/ 1143000 w 2457450"/>
                <a:gd name="connsiteY3" fmla="*/ 9525 h 57150"/>
                <a:gd name="connsiteX4" fmla="*/ 2457450 w 2457450"/>
                <a:gd name="connsiteY4" fmla="*/ 0 h 57150"/>
                <a:gd name="connsiteX0" fmla="*/ 0 w 2457450"/>
                <a:gd name="connsiteY0" fmla="*/ 57150 h 76200"/>
                <a:gd name="connsiteX1" fmla="*/ 76200 w 2457450"/>
                <a:gd name="connsiteY1" fmla="*/ 0 h 76200"/>
                <a:gd name="connsiteX2" fmla="*/ 381000 w 2457450"/>
                <a:gd name="connsiteY2" fmla="*/ 0 h 76200"/>
                <a:gd name="connsiteX3" fmla="*/ 457200 w 2457450"/>
                <a:gd name="connsiteY3" fmla="*/ 76200 h 76200"/>
                <a:gd name="connsiteX4" fmla="*/ 1143000 w 2457450"/>
                <a:gd name="connsiteY4" fmla="*/ 9525 h 76200"/>
                <a:gd name="connsiteX5" fmla="*/ 2457450 w 2457450"/>
                <a:gd name="connsiteY5" fmla="*/ 0 h 76200"/>
                <a:gd name="connsiteX0" fmla="*/ 0 w 2457450"/>
                <a:gd name="connsiteY0" fmla="*/ 127000 h 127000"/>
                <a:gd name="connsiteX1" fmla="*/ 76200 w 2457450"/>
                <a:gd name="connsiteY1" fmla="*/ 69850 h 127000"/>
                <a:gd name="connsiteX2" fmla="*/ 381000 w 2457450"/>
                <a:gd name="connsiteY2" fmla="*/ 69850 h 127000"/>
                <a:gd name="connsiteX3" fmla="*/ 527050 w 2457450"/>
                <a:gd name="connsiteY3" fmla="*/ 0 h 127000"/>
                <a:gd name="connsiteX4" fmla="*/ 1143000 w 2457450"/>
                <a:gd name="connsiteY4" fmla="*/ 79375 h 127000"/>
                <a:gd name="connsiteX5" fmla="*/ 2457450 w 2457450"/>
                <a:gd name="connsiteY5" fmla="*/ 69850 h 127000"/>
                <a:gd name="connsiteX0" fmla="*/ 0 w 2457450"/>
                <a:gd name="connsiteY0" fmla="*/ 57150 h 57150"/>
                <a:gd name="connsiteX1" fmla="*/ 76200 w 2457450"/>
                <a:gd name="connsiteY1" fmla="*/ 0 h 57150"/>
                <a:gd name="connsiteX2" fmla="*/ 381000 w 2457450"/>
                <a:gd name="connsiteY2" fmla="*/ 0 h 57150"/>
                <a:gd name="connsiteX3" fmla="*/ 479425 w 2457450"/>
                <a:gd name="connsiteY3" fmla="*/ 44450 h 57150"/>
                <a:gd name="connsiteX4" fmla="*/ 1143000 w 2457450"/>
                <a:gd name="connsiteY4" fmla="*/ 9525 h 57150"/>
                <a:gd name="connsiteX5" fmla="*/ 2457450 w 2457450"/>
                <a:gd name="connsiteY5" fmla="*/ 0 h 57150"/>
                <a:gd name="connsiteX0" fmla="*/ 0 w 2457450"/>
                <a:gd name="connsiteY0" fmla="*/ 133350 h 133350"/>
                <a:gd name="connsiteX1" fmla="*/ 76200 w 2457450"/>
                <a:gd name="connsiteY1" fmla="*/ 76200 h 133350"/>
                <a:gd name="connsiteX2" fmla="*/ 381000 w 2457450"/>
                <a:gd name="connsiteY2" fmla="*/ 0 h 133350"/>
                <a:gd name="connsiteX3" fmla="*/ 479425 w 2457450"/>
                <a:gd name="connsiteY3" fmla="*/ 120650 h 133350"/>
                <a:gd name="connsiteX4" fmla="*/ 1143000 w 2457450"/>
                <a:gd name="connsiteY4" fmla="*/ 85725 h 133350"/>
                <a:gd name="connsiteX5" fmla="*/ 2457450 w 2457450"/>
                <a:gd name="connsiteY5" fmla="*/ 76200 h 133350"/>
                <a:gd name="connsiteX0" fmla="*/ 0 w 2457450"/>
                <a:gd name="connsiteY0" fmla="*/ 209550 h 209550"/>
                <a:gd name="connsiteX1" fmla="*/ 76200 w 2457450"/>
                <a:gd name="connsiteY1" fmla="*/ 152400 h 209550"/>
                <a:gd name="connsiteX2" fmla="*/ 457200 w 2457450"/>
                <a:gd name="connsiteY2" fmla="*/ 0 h 209550"/>
                <a:gd name="connsiteX3" fmla="*/ 479425 w 2457450"/>
                <a:gd name="connsiteY3" fmla="*/ 196850 h 209550"/>
                <a:gd name="connsiteX4" fmla="*/ 1143000 w 2457450"/>
                <a:gd name="connsiteY4" fmla="*/ 161925 h 209550"/>
                <a:gd name="connsiteX5" fmla="*/ 2457450 w 2457450"/>
                <a:gd name="connsiteY5" fmla="*/ 152400 h 209550"/>
                <a:gd name="connsiteX0" fmla="*/ 0 w 2457450"/>
                <a:gd name="connsiteY0" fmla="*/ 66675 h 66675"/>
                <a:gd name="connsiteX1" fmla="*/ 76200 w 2457450"/>
                <a:gd name="connsiteY1" fmla="*/ 9525 h 66675"/>
                <a:gd name="connsiteX2" fmla="*/ 400050 w 2457450"/>
                <a:gd name="connsiteY2" fmla="*/ 0 h 66675"/>
                <a:gd name="connsiteX3" fmla="*/ 479425 w 2457450"/>
                <a:gd name="connsiteY3" fmla="*/ 53975 h 66675"/>
                <a:gd name="connsiteX4" fmla="*/ 1143000 w 2457450"/>
                <a:gd name="connsiteY4" fmla="*/ 19050 h 66675"/>
                <a:gd name="connsiteX5" fmla="*/ 2457450 w 2457450"/>
                <a:gd name="connsiteY5" fmla="*/ 9525 h 66675"/>
                <a:gd name="connsiteX0" fmla="*/ 0 w 2457450"/>
                <a:gd name="connsiteY0" fmla="*/ 209550 h 209550"/>
                <a:gd name="connsiteX1" fmla="*/ 76200 w 2457450"/>
                <a:gd name="connsiteY1" fmla="*/ 0 h 209550"/>
                <a:gd name="connsiteX2" fmla="*/ 400050 w 2457450"/>
                <a:gd name="connsiteY2" fmla="*/ 142875 h 209550"/>
                <a:gd name="connsiteX3" fmla="*/ 479425 w 2457450"/>
                <a:gd name="connsiteY3" fmla="*/ 196850 h 209550"/>
                <a:gd name="connsiteX4" fmla="*/ 1143000 w 2457450"/>
                <a:gd name="connsiteY4" fmla="*/ 161925 h 209550"/>
                <a:gd name="connsiteX5" fmla="*/ 2457450 w 2457450"/>
                <a:gd name="connsiteY5" fmla="*/ 152400 h 209550"/>
                <a:gd name="connsiteX0" fmla="*/ 0 w 2533650"/>
                <a:gd name="connsiteY0" fmla="*/ 152400 h 196850"/>
                <a:gd name="connsiteX1" fmla="*/ 152400 w 2533650"/>
                <a:gd name="connsiteY1" fmla="*/ 0 h 196850"/>
                <a:gd name="connsiteX2" fmla="*/ 476250 w 2533650"/>
                <a:gd name="connsiteY2" fmla="*/ 142875 h 196850"/>
                <a:gd name="connsiteX3" fmla="*/ 555625 w 2533650"/>
                <a:gd name="connsiteY3" fmla="*/ 196850 h 196850"/>
                <a:gd name="connsiteX4" fmla="*/ 1219200 w 2533650"/>
                <a:gd name="connsiteY4" fmla="*/ 161925 h 196850"/>
                <a:gd name="connsiteX5" fmla="*/ 2533650 w 2533650"/>
                <a:gd name="connsiteY5" fmla="*/ 152400 h 196850"/>
                <a:gd name="connsiteX0" fmla="*/ 0 w 2438400"/>
                <a:gd name="connsiteY0" fmla="*/ 174625 h 196850"/>
                <a:gd name="connsiteX1" fmla="*/ 57150 w 2438400"/>
                <a:gd name="connsiteY1" fmla="*/ 0 h 196850"/>
                <a:gd name="connsiteX2" fmla="*/ 381000 w 2438400"/>
                <a:gd name="connsiteY2" fmla="*/ 142875 h 196850"/>
                <a:gd name="connsiteX3" fmla="*/ 460375 w 2438400"/>
                <a:gd name="connsiteY3" fmla="*/ 196850 h 196850"/>
                <a:gd name="connsiteX4" fmla="*/ 1123950 w 2438400"/>
                <a:gd name="connsiteY4" fmla="*/ 161925 h 196850"/>
                <a:gd name="connsiteX5" fmla="*/ 2438400 w 2438400"/>
                <a:gd name="connsiteY5" fmla="*/ 152400 h 196850"/>
                <a:gd name="connsiteX0" fmla="*/ 0 w 2438400"/>
                <a:gd name="connsiteY0" fmla="*/ 31750 h 53975"/>
                <a:gd name="connsiteX1" fmla="*/ 88900 w 2438400"/>
                <a:gd name="connsiteY1" fmla="*/ 15875 h 53975"/>
                <a:gd name="connsiteX2" fmla="*/ 381000 w 2438400"/>
                <a:gd name="connsiteY2" fmla="*/ 0 h 53975"/>
                <a:gd name="connsiteX3" fmla="*/ 460375 w 2438400"/>
                <a:gd name="connsiteY3" fmla="*/ 53975 h 53975"/>
                <a:gd name="connsiteX4" fmla="*/ 1123950 w 2438400"/>
                <a:gd name="connsiteY4" fmla="*/ 19050 h 53975"/>
                <a:gd name="connsiteX5" fmla="*/ 2438400 w 2438400"/>
                <a:gd name="connsiteY5" fmla="*/ 9525 h 53975"/>
                <a:gd name="connsiteX0" fmla="*/ 0 w 2438400"/>
                <a:gd name="connsiteY0" fmla="*/ 174625 h 196850"/>
                <a:gd name="connsiteX1" fmla="*/ 88900 w 2438400"/>
                <a:gd name="connsiteY1" fmla="*/ 158750 h 196850"/>
                <a:gd name="connsiteX2" fmla="*/ 381000 w 2438400"/>
                <a:gd name="connsiteY2" fmla="*/ 142875 h 196850"/>
                <a:gd name="connsiteX3" fmla="*/ 460375 w 2438400"/>
                <a:gd name="connsiteY3" fmla="*/ 196850 h 196850"/>
                <a:gd name="connsiteX4" fmla="*/ 1123950 w 2438400"/>
                <a:gd name="connsiteY4" fmla="*/ 0 h 196850"/>
                <a:gd name="connsiteX5" fmla="*/ 2438400 w 2438400"/>
                <a:gd name="connsiteY5" fmla="*/ 152400 h 196850"/>
                <a:gd name="connsiteX0" fmla="*/ 0 w 2438400"/>
                <a:gd name="connsiteY0" fmla="*/ 31750 h 53975"/>
                <a:gd name="connsiteX1" fmla="*/ 88900 w 2438400"/>
                <a:gd name="connsiteY1" fmla="*/ 15875 h 53975"/>
                <a:gd name="connsiteX2" fmla="*/ 381000 w 2438400"/>
                <a:gd name="connsiteY2" fmla="*/ 0 h 53975"/>
                <a:gd name="connsiteX3" fmla="*/ 460375 w 2438400"/>
                <a:gd name="connsiteY3" fmla="*/ 53975 h 53975"/>
                <a:gd name="connsiteX4" fmla="*/ 1050925 w 2438400"/>
                <a:gd name="connsiteY4" fmla="*/ 34925 h 53975"/>
                <a:gd name="connsiteX5" fmla="*/ 2438400 w 2438400"/>
                <a:gd name="connsiteY5" fmla="*/ 9525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0" h="53975">
                  <a:moveTo>
                    <a:pt x="0" y="31750"/>
                  </a:moveTo>
                  <a:lnTo>
                    <a:pt x="88900" y="15875"/>
                  </a:lnTo>
                  <a:lnTo>
                    <a:pt x="381000" y="0"/>
                  </a:lnTo>
                  <a:lnTo>
                    <a:pt x="460375" y="53975"/>
                  </a:lnTo>
                  <a:lnTo>
                    <a:pt x="1050925" y="34925"/>
                  </a:lnTo>
                  <a:lnTo>
                    <a:pt x="2438400" y="9525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/>
            <p:cNvSpPr/>
            <p:nvPr/>
          </p:nvSpPr>
          <p:spPr>
            <a:xfrm rot="16200000">
              <a:off x="2133600" y="2819400"/>
              <a:ext cx="990600" cy="68580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Better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Arrow Connector 43"/>
            <p:cNvCxnSpPr>
              <a:stCxn id="45" idx="3"/>
            </p:cNvCxnSpPr>
            <p:nvPr/>
          </p:nvCxnSpPr>
          <p:spPr>
            <a:xfrm flipV="1">
              <a:off x="2133600" y="2438400"/>
              <a:ext cx="3048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914400" y="2590800"/>
              <a:ext cx="1219200" cy="304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Splash</a:t>
              </a:r>
              <a:endParaRPr lang="en-US" dirty="0"/>
            </a:p>
          </p:txBody>
        </p:sp>
        <p:cxnSp>
          <p:nvCxnSpPr>
            <p:cNvPr id="52" name="Straight Arrow Connector 51"/>
            <p:cNvCxnSpPr>
              <a:stCxn id="47" idx="3"/>
            </p:cNvCxnSpPr>
            <p:nvPr/>
          </p:nvCxnSpPr>
          <p:spPr>
            <a:xfrm>
              <a:off x="2133600" y="3505200"/>
              <a:ext cx="2286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914400" y="3352800"/>
              <a:ext cx="12192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Chromatic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052925" y="2451645"/>
            <a:ext cx="2984801" cy="2804160"/>
            <a:chOff x="3052925" y="1600200"/>
            <a:chExt cx="2984801" cy="2804160"/>
          </a:xfrm>
        </p:grpSpPr>
        <p:grpSp>
          <p:nvGrpSpPr>
            <p:cNvPr id="25" name="Group 24"/>
            <p:cNvGrpSpPr/>
            <p:nvPr/>
          </p:nvGrpSpPr>
          <p:grpSpPr>
            <a:xfrm>
              <a:off x="3052925" y="1600200"/>
              <a:ext cx="2984801" cy="2804160"/>
              <a:chOff x="3052925" y="1600200"/>
              <a:chExt cx="2984801" cy="2804160"/>
            </a:xfrm>
          </p:grpSpPr>
          <p:pic>
            <p:nvPicPr>
              <p:cNvPr id="18" name="Picture 17" descr="cora-variance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52925" y="2118360"/>
                <a:ext cx="2984801" cy="22860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429000" y="1600200"/>
                <a:ext cx="2590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“Mixing”</a:t>
                </a:r>
                <a:endParaRPr lang="en-US" sz="2400" dirty="0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3414714" y="2152650"/>
              <a:ext cx="2543174" cy="201930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505200" y="2724150"/>
              <a:ext cx="2428875" cy="28575"/>
            </a:xfrm>
            <a:custGeom>
              <a:avLst/>
              <a:gdLst>
                <a:gd name="connsiteX0" fmla="*/ 0 w 2476500"/>
                <a:gd name="connsiteY0" fmla="*/ 9525 h 47625"/>
                <a:gd name="connsiteX1" fmla="*/ 304800 w 2476500"/>
                <a:gd name="connsiteY1" fmla="*/ 28575 h 47625"/>
                <a:gd name="connsiteX2" fmla="*/ 428625 w 2476500"/>
                <a:gd name="connsiteY2" fmla="*/ 47625 h 47625"/>
                <a:gd name="connsiteX3" fmla="*/ 523875 w 2476500"/>
                <a:gd name="connsiteY3" fmla="*/ 0 h 47625"/>
                <a:gd name="connsiteX4" fmla="*/ 2476500 w 2476500"/>
                <a:gd name="connsiteY4" fmla="*/ 19050 h 47625"/>
                <a:gd name="connsiteX0" fmla="*/ 0 w 2476500"/>
                <a:gd name="connsiteY0" fmla="*/ 9525 h 47625"/>
                <a:gd name="connsiteX1" fmla="*/ 276225 w 2476500"/>
                <a:gd name="connsiteY1" fmla="*/ 38100 h 47625"/>
                <a:gd name="connsiteX2" fmla="*/ 428625 w 2476500"/>
                <a:gd name="connsiteY2" fmla="*/ 47625 h 47625"/>
                <a:gd name="connsiteX3" fmla="*/ 523875 w 2476500"/>
                <a:gd name="connsiteY3" fmla="*/ 0 h 47625"/>
                <a:gd name="connsiteX4" fmla="*/ 2476500 w 2476500"/>
                <a:gd name="connsiteY4" fmla="*/ 19050 h 47625"/>
                <a:gd name="connsiteX0" fmla="*/ 0 w 2428875"/>
                <a:gd name="connsiteY0" fmla="*/ 38100 h 47625"/>
                <a:gd name="connsiteX1" fmla="*/ 228600 w 2428875"/>
                <a:gd name="connsiteY1" fmla="*/ 38100 h 47625"/>
                <a:gd name="connsiteX2" fmla="*/ 381000 w 2428875"/>
                <a:gd name="connsiteY2" fmla="*/ 47625 h 47625"/>
                <a:gd name="connsiteX3" fmla="*/ 476250 w 2428875"/>
                <a:gd name="connsiteY3" fmla="*/ 0 h 47625"/>
                <a:gd name="connsiteX4" fmla="*/ 2428875 w 2428875"/>
                <a:gd name="connsiteY4" fmla="*/ 19050 h 47625"/>
                <a:gd name="connsiteX0" fmla="*/ 0 w 2428875"/>
                <a:gd name="connsiteY0" fmla="*/ 19050 h 28575"/>
                <a:gd name="connsiteX1" fmla="*/ 228600 w 2428875"/>
                <a:gd name="connsiteY1" fmla="*/ 19050 h 28575"/>
                <a:gd name="connsiteX2" fmla="*/ 381000 w 2428875"/>
                <a:gd name="connsiteY2" fmla="*/ 28575 h 28575"/>
                <a:gd name="connsiteX3" fmla="*/ 533400 w 2428875"/>
                <a:gd name="connsiteY3" fmla="*/ 19050 h 28575"/>
                <a:gd name="connsiteX4" fmla="*/ 2428875 w 2428875"/>
                <a:gd name="connsiteY4" fmla="*/ 0 h 28575"/>
                <a:gd name="connsiteX0" fmla="*/ 0 w 2428875"/>
                <a:gd name="connsiteY0" fmla="*/ 19050 h 28575"/>
                <a:gd name="connsiteX1" fmla="*/ 228600 w 2428875"/>
                <a:gd name="connsiteY1" fmla="*/ 19050 h 28575"/>
                <a:gd name="connsiteX2" fmla="*/ 381000 w 2428875"/>
                <a:gd name="connsiteY2" fmla="*/ 28575 h 28575"/>
                <a:gd name="connsiteX3" fmla="*/ 527050 w 2428875"/>
                <a:gd name="connsiteY3" fmla="*/ 0 h 28575"/>
                <a:gd name="connsiteX4" fmla="*/ 2428875 w 2428875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75" h="28575">
                  <a:moveTo>
                    <a:pt x="0" y="19050"/>
                  </a:moveTo>
                  <a:lnTo>
                    <a:pt x="228600" y="19050"/>
                  </a:lnTo>
                  <a:lnTo>
                    <a:pt x="381000" y="28575"/>
                  </a:lnTo>
                  <a:lnTo>
                    <a:pt x="527050" y="0"/>
                  </a:lnTo>
                  <a:lnTo>
                    <a:pt x="2428875" y="0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460750" y="3778250"/>
              <a:ext cx="2476500" cy="361950"/>
            </a:xfrm>
            <a:custGeom>
              <a:avLst/>
              <a:gdLst>
                <a:gd name="connsiteX0" fmla="*/ 0 w 2476500"/>
                <a:gd name="connsiteY0" fmla="*/ 0 h 361950"/>
                <a:gd name="connsiteX1" fmla="*/ 50800 w 2476500"/>
                <a:gd name="connsiteY1" fmla="*/ 266700 h 361950"/>
                <a:gd name="connsiteX2" fmla="*/ 146050 w 2476500"/>
                <a:gd name="connsiteY2" fmla="*/ 355600 h 361950"/>
                <a:gd name="connsiteX3" fmla="*/ 425450 w 2476500"/>
                <a:gd name="connsiteY3" fmla="*/ 361950 h 361950"/>
                <a:gd name="connsiteX4" fmla="*/ 2476500 w 2476500"/>
                <a:gd name="connsiteY4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361950">
                  <a:moveTo>
                    <a:pt x="0" y="0"/>
                  </a:moveTo>
                  <a:lnTo>
                    <a:pt x="50800" y="266700"/>
                  </a:lnTo>
                  <a:lnTo>
                    <a:pt x="146050" y="355600"/>
                  </a:lnTo>
                  <a:lnTo>
                    <a:pt x="425450" y="361950"/>
                  </a:lnTo>
                  <a:lnTo>
                    <a:pt x="2476500" y="36195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/>
            <p:cNvSpPr/>
            <p:nvPr/>
          </p:nvSpPr>
          <p:spPr>
            <a:xfrm rot="5400000">
              <a:off x="5105400" y="3200399"/>
              <a:ext cx="990600" cy="68580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Better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Arrow Connector 52"/>
            <p:cNvCxnSpPr>
              <a:stCxn id="54" idx="3"/>
            </p:cNvCxnSpPr>
            <p:nvPr/>
          </p:nvCxnSpPr>
          <p:spPr>
            <a:xfrm>
              <a:off x="4800600" y="3657600"/>
              <a:ext cx="3048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3581400" y="3505200"/>
              <a:ext cx="1219200" cy="304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Splash</a:t>
              </a:r>
              <a:endParaRPr lang="en-US" dirty="0"/>
            </a:p>
          </p:txBody>
        </p:sp>
        <p:cxnSp>
          <p:nvCxnSpPr>
            <p:cNvPr id="55" name="Straight Arrow Connector 54"/>
            <p:cNvCxnSpPr>
              <a:stCxn id="56" idx="3"/>
            </p:cNvCxnSpPr>
            <p:nvPr/>
          </p:nvCxnSpPr>
          <p:spPr>
            <a:xfrm flipV="1">
              <a:off x="4800600" y="2819400"/>
              <a:ext cx="3810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3581400" y="2895600"/>
              <a:ext cx="12192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Chromatic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24725" y="2277159"/>
            <a:ext cx="2890675" cy="2978646"/>
            <a:chOff x="6024725" y="1425714"/>
            <a:chExt cx="2890675" cy="2978646"/>
          </a:xfrm>
        </p:grpSpPr>
        <p:grpSp>
          <p:nvGrpSpPr>
            <p:cNvPr id="26" name="Group 25"/>
            <p:cNvGrpSpPr/>
            <p:nvPr/>
          </p:nvGrpSpPr>
          <p:grpSpPr>
            <a:xfrm>
              <a:off x="6024725" y="1425714"/>
              <a:ext cx="2890675" cy="2978646"/>
              <a:chOff x="6024725" y="1425714"/>
              <a:chExt cx="2890675" cy="2978646"/>
            </a:xfrm>
          </p:grpSpPr>
          <p:pic>
            <p:nvPicPr>
              <p:cNvPr id="17" name="Picture 16" descr="cora-speedup.pn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24725" y="2118360"/>
                <a:ext cx="2890675" cy="22860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248400" y="1425714"/>
                <a:ext cx="2590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Speedup in Sample Generation</a:t>
                </a:r>
                <a:endParaRPr lang="en-US" sz="2000" dirty="0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6300788" y="2152650"/>
              <a:ext cx="2566986" cy="201930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6388100" y="3390900"/>
              <a:ext cx="1943100" cy="704850"/>
            </a:xfrm>
            <a:custGeom>
              <a:avLst/>
              <a:gdLst>
                <a:gd name="connsiteX0" fmla="*/ 0 w 1943100"/>
                <a:gd name="connsiteY0" fmla="*/ 704850 h 704850"/>
                <a:gd name="connsiteX1" fmla="*/ 247650 w 1943100"/>
                <a:gd name="connsiteY1" fmla="*/ 558800 h 704850"/>
                <a:gd name="connsiteX2" fmla="*/ 361950 w 1943100"/>
                <a:gd name="connsiteY2" fmla="*/ 527050 h 704850"/>
                <a:gd name="connsiteX3" fmla="*/ 476250 w 1943100"/>
                <a:gd name="connsiteY3" fmla="*/ 438150 h 704850"/>
                <a:gd name="connsiteX4" fmla="*/ 666750 w 1943100"/>
                <a:gd name="connsiteY4" fmla="*/ 393700 h 704850"/>
                <a:gd name="connsiteX5" fmla="*/ 831850 w 1943100"/>
                <a:gd name="connsiteY5" fmla="*/ 330200 h 704850"/>
                <a:gd name="connsiteX6" fmla="*/ 882650 w 1943100"/>
                <a:gd name="connsiteY6" fmla="*/ 273050 h 704850"/>
                <a:gd name="connsiteX7" fmla="*/ 996950 w 1943100"/>
                <a:gd name="connsiteY7" fmla="*/ 285750 h 704850"/>
                <a:gd name="connsiteX8" fmla="*/ 1085850 w 1943100"/>
                <a:gd name="connsiteY8" fmla="*/ 241300 h 704850"/>
                <a:gd name="connsiteX9" fmla="*/ 1200150 w 1943100"/>
                <a:gd name="connsiteY9" fmla="*/ 190500 h 704850"/>
                <a:gd name="connsiteX10" fmla="*/ 1276350 w 1943100"/>
                <a:gd name="connsiteY10" fmla="*/ 234950 h 704850"/>
                <a:gd name="connsiteX11" fmla="*/ 1397000 w 1943100"/>
                <a:gd name="connsiteY11" fmla="*/ 107950 h 704850"/>
                <a:gd name="connsiteX12" fmla="*/ 1574800 w 1943100"/>
                <a:gd name="connsiteY12" fmla="*/ 152400 h 704850"/>
                <a:gd name="connsiteX13" fmla="*/ 1651000 w 1943100"/>
                <a:gd name="connsiteY13" fmla="*/ 57150 h 704850"/>
                <a:gd name="connsiteX14" fmla="*/ 1708150 w 1943100"/>
                <a:gd name="connsiteY14" fmla="*/ 69850 h 704850"/>
                <a:gd name="connsiteX15" fmla="*/ 1835150 w 1943100"/>
                <a:gd name="connsiteY15" fmla="*/ 25400 h 704850"/>
                <a:gd name="connsiteX16" fmla="*/ 1943100 w 1943100"/>
                <a:gd name="connsiteY16" fmla="*/ 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3100" h="704850">
                  <a:moveTo>
                    <a:pt x="0" y="704850"/>
                  </a:moveTo>
                  <a:lnTo>
                    <a:pt x="247650" y="558800"/>
                  </a:lnTo>
                  <a:lnTo>
                    <a:pt x="361950" y="527050"/>
                  </a:lnTo>
                  <a:lnTo>
                    <a:pt x="476250" y="438150"/>
                  </a:lnTo>
                  <a:lnTo>
                    <a:pt x="666750" y="393700"/>
                  </a:lnTo>
                  <a:lnTo>
                    <a:pt x="831850" y="330200"/>
                  </a:lnTo>
                  <a:lnTo>
                    <a:pt x="882650" y="273050"/>
                  </a:lnTo>
                  <a:lnTo>
                    <a:pt x="996950" y="285750"/>
                  </a:lnTo>
                  <a:lnTo>
                    <a:pt x="1085850" y="241300"/>
                  </a:lnTo>
                  <a:lnTo>
                    <a:pt x="1200150" y="190500"/>
                  </a:lnTo>
                  <a:lnTo>
                    <a:pt x="1276350" y="234950"/>
                  </a:lnTo>
                  <a:lnTo>
                    <a:pt x="1397000" y="107950"/>
                  </a:lnTo>
                  <a:lnTo>
                    <a:pt x="1574800" y="152400"/>
                  </a:lnTo>
                  <a:lnTo>
                    <a:pt x="1651000" y="57150"/>
                  </a:lnTo>
                  <a:lnTo>
                    <a:pt x="1708150" y="69850"/>
                  </a:lnTo>
                  <a:lnTo>
                    <a:pt x="1835150" y="25400"/>
                  </a:lnTo>
                  <a:lnTo>
                    <a:pt x="1943100" y="0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6388100" y="2216150"/>
              <a:ext cx="1955800" cy="1870075"/>
            </a:xfrm>
            <a:custGeom>
              <a:avLst/>
              <a:gdLst>
                <a:gd name="connsiteX0" fmla="*/ 0 w 1974850"/>
                <a:gd name="connsiteY0" fmla="*/ 1866900 h 1866900"/>
                <a:gd name="connsiteX1" fmla="*/ 323850 w 1974850"/>
                <a:gd name="connsiteY1" fmla="*/ 1517650 h 1866900"/>
                <a:gd name="connsiteX2" fmla="*/ 387350 w 1974850"/>
                <a:gd name="connsiteY2" fmla="*/ 1447800 h 1866900"/>
                <a:gd name="connsiteX3" fmla="*/ 654050 w 1974850"/>
                <a:gd name="connsiteY3" fmla="*/ 1130300 h 1866900"/>
                <a:gd name="connsiteX4" fmla="*/ 768350 w 1974850"/>
                <a:gd name="connsiteY4" fmla="*/ 1009650 h 1866900"/>
                <a:gd name="connsiteX5" fmla="*/ 819150 w 1974850"/>
                <a:gd name="connsiteY5" fmla="*/ 927100 h 1866900"/>
                <a:gd name="connsiteX6" fmla="*/ 895350 w 1974850"/>
                <a:gd name="connsiteY6" fmla="*/ 863600 h 1866900"/>
                <a:gd name="connsiteX7" fmla="*/ 1016000 w 1974850"/>
                <a:gd name="connsiteY7" fmla="*/ 768350 h 1866900"/>
                <a:gd name="connsiteX8" fmla="*/ 1085850 w 1974850"/>
                <a:gd name="connsiteY8" fmla="*/ 717550 h 1866900"/>
                <a:gd name="connsiteX9" fmla="*/ 1143000 w 1974850"/>
                <a:gd name="connsiteY9" fmla="*/ 609600 h 1866900"/>
                <a:gd name="connsiteX10" fmla="*/ 1276350 w 1974850"/>
                <a:gd name="connsiteY10" fmla="*/ 533400 h 1866900"/>
                <a:gd name="connsiteX11" fmla="*/ 1403350 w 1974850"/>
                <a:gd name="connsiteY11" fmla="*/ 381000 h 1866900"/>
                <a:gd name="connsiteX12" fmla="*/ 1454150 w 1974850"/>
                <a:gd name="connsiteY12" fmla="*/ 374650 h 1866900"/>
                <a:gd name="connsiteX13" fmla="*/ 1574800 w 1974850"/>
                <a:gd name="connsiteY13" fmla="*/ 292100 h 1866900"/>
                <a:gd name="connsiteX14" fmla="*/ 1657350 w 1974850"/>
                <a:gd name="connsiteY14" fmla="*/ 184150 h 1866900"/>
                <a:gd name="connsiteX15" fmla="*/ 1720850 w 1974850"/>
                <a:gd name="connsiteY15" fmla="*/ 196850 h 1866900"/>
                <a:gd name="connsiteX16" fmla="*/ 1790700 w 1974850"/>
                <a:gd name="connsiteY16" fmla="*/ 158750 h 1866900"/>
                <a:gd name="connsiteX17" fmla="*/ 1835150 w 1974850"/>
                <a:gd name="connsiteY17" fmla="*/ 101600 h 1866900"/>
                <a:gd name="connsiteX18" fmla="*/ 1917700 w 1974850"/>
                <a:gd name="connsiteY18" fmla="*/ 88900 h 1866900"/>
                <a:gd name="connsiteX19" fmla="*/ 1974850 w 1974850"/>
                <a:gd name="connsiteY19" fmla="*/ 0 h 1866900"/>
                <a:gd name="connsiteX0" fmla="*/ 0 w 1955800"/>
                <a:gd name="connsiteY0" fmla="*/ 1870075 h 1870075"/>
                <a:gd name="connsiteX1" fmla="*/ 304800 w 1955800"/>
                <a:gd name="connsiteY1" fmla="*/ 1517650 h 1870075"/>
                <a:gd name="connsiteX2" fmla="*/ 368300 w 1955800"/>
                <a:gd name="connsiteY2" fmla="*/ 1447800 h 1870075"/>
                <a:gd name="connsiteX3" fmla="*/ 635000 w 1955800"/>
                <a:gd name="connsiteY3" fmla="*/ 1130300 h 1870075"/>
                <a:gd name="connsiteX4" fmla="*/ 749300 w 1955800"/>
                <a:gd name="connsiteY4" fmla="*/ 1009650 h 1870075"/>
                <a:gd name="connsiteX5" fmla="*/ 800100 w 1955800"/>
                <a:gd name="connsiteY5" fmla="*/ 927100 h 1870075"/>
                <a:gd name="connsiteX6" fmla="*/ 876300 w 1955800"/>
                <a:gd name="connsiteY6" fmla="*/ 863600 h 1870075"/>
                <a:gd name="connsiteX7" fmla="*/ 996950 w 1955800"/>
                <a:gd name="connsiteY7" fmla="*/ 768350 h 1870075"/>
                <a:gd name="connsiteX8" fmla="*/ 1066800 w 1955800"/>
                <a:gd name="connsiteY8" fmla="*/ 717550 h 1870075"/>
                <a:gd name="connsiteX9" fmla="*/ 1123950 w 1955800"/>
                <a:gd name="connsiteY9" fmla="*/ 609600 h 1870075"/>
                <a:gd name="connsiteX10" fmla="*/ 1257300 w 1955800"/>
                <a:gd name="connsiteY10" fmla="*/ 533400 h 1870075"/>
                <a:gd name="connsiteX11" fmla="*/ 1384300 w 1955800"/>
                <a:gd name="connsiteY11" fmla="*/ 381000 h 1870075"/>
                <a:gd name="connsiteX12" fmla="*/ 1435100 w 1955800"/>
                <a:gd name="connsiteY12" fmla="*/ 374650 h 1870075"/>
                <a:gd name="connsiteX13" fmla="*/ 1555750 w 1955800"/>
                <a:gd name="connsiteY13" fmla="*/ 292100 h 1870075"/>
                <a:gd name="connsiteX14" fmla="*/ 1638300 w 1955800"/>
                <a:gd name="connsiteY14" fmla="*/ 184150 h 1870075"/>
                <a:gd name="connsiteX15" fmla="*/ 1701800 w 1955800"/>
                <a:gd name="connsiteY15" fmla="*/ 196850 h 1870075"/>
                <a:gd name="connsiteX16" fmla="*/ 1771650 w 1955800"/>
                <a:gd name="connsiteY16" fmla="*/ 158750 h 1870075"/>
                <a:gd name="connsiteX17" fmla="*/ 1816100 w 1955800"/>
                <a:gd name="connsiteY17" fmla="*/ 101600 h 1870075"/>
                <a:gd name="connsiteX18" fmla="*/ 1898650 w 1955800"/>
                <a:gd name="connsiteY18" fmla="*/ 88900 h 1870075"/>
                <a:gd name="connsiteX19" fmla="*/ 1955800 w 1955800"/>
                <a:gd name="connsiteY19" fmla="*/ 0 h 187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55800" h="1870075">
                  <a:moveTo>
                    <a:pt x="0" y="1870075"/>
                  </a:moveTo>
                  <a:lnTo>
                    <a:pt x="304800" y="1517650"/>
                  </a:lnTo>
                  <a:lnTo>
                    <a:pt x="368300" y="1447800"/>
                  </a:lnTo>
                  <a:lnTo>
                    <a:pt x="635000" y="1130300"/>
                  </a:lnTo>
                  <a:lnTo>
                    <a:pt x="749300" y="1009650"/>
                  </a:lnTo>
                  <a:lnTo>
                    <a:pt x="800100" y="927100"/>
                  </a:lnTo>
                  <a:lnTo>
                    <a:pt x="876300" y="863600"/>
                  </a:lnTo>
                  <a:lnTo>
                    <a:pt x="996950" y="768350"/>
                  </a:lnTo>
                  <a:lnTo>
                    <a:pt x="1066800" y="717550"/>
                  </a:lnTo>
                  <a:lnTo>
                    <a:pt x="1123950" y="609600"/>
                  </a:lnTo>
                  <a:lnTo>
                    <a:pt x="1257300" y="533400"/>
                  </a:lnTo>
                  <a:lnTo>
                    <a:pt x="1384300" y="381000"/>
                  </a:lnTo>
                  <a:lnTo>
                    <a:pt x="1435100" y="374650"/>
                  </a:lnTo>
                  <a:lnTo>
                    <a:pt x="1555750" y="292100"/>
                  </a:lnTo>
                  <a:lnTo>
                    <a:pt x="1638300" y="184150"/>
                  </a:lnTo>
                  <a:lnTo>
                    <a:pt x="1701800" y="196850"/>
                  </a:lnTo>
                  <a:lnTo>
                    <a:pt x="1771650" y="158750"/>
                  </a:lnTo>
                  <a:lnTo>
                    <a:pt x="1816100" y="101600"/>
                  </a:lnTo>
                  <a:lnTo>
                    <a:pt x="1898650" y="88900"/>
                  </a:lnTo>
                  <a:lnTo>
                    <a:pt x="1955800" y="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16200000">
              <a:off x="8077200" y="2819400"/>
              <a:ext cx="990600" cy="68580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Better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Arrow Connector 58"/>
            <p:cNvCxnSpPr>
              <a:stCxn id="60" idx="3"/>
              <a:endCxn id="31" idx="13"/>
            </p:cNvCxnSpPr>
            <p:nvPr/>
          </p:nvCxnSpPr>
          <p:spPr>
            <a:xfrm>
              <a:off x="7620000" y="2438400"/>
              <a:ext cx="323850" cy="698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6400800" y="2286000"/>
              <a:ext cx="1219200" cy="304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Splash</a:t>
              </a:r>
              <a:endParaRPr lang="en-US" dirty="0"/>
            </a:p>
          </p:txBody>
        </p:sp>
        <p:cxnSp>
          <p:nvCxnSpPr>
            <p:cNvPr id="61" name="Straight Arrow Connector 60"/>
            <p:cNvCxnSpPr>
              <a:stCxn id="62" idx="3"/>
              <a:endCxn id="30" idx="15"/>
            </p:cNvCxnSpPr>
            <p:nvPr/>
          </p:nvCxnSpPr>
          <p:spPr>
            <a:xfrm>
              <a:off x="7620000" y="3124200"/>
              <a:ext cx="603250" cy="292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6400800" y="2971800"/>
              <a:ext cx="12192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Chromatic</a:t>
              </a:r>
              <a:endParaRPr lang="en-US" dirty="0"/>
            </a:p>
          </p:txBody>
        </p:sp>
      </p:grpSp>
      <p:sp>
        <p:nvSpPr>
          <p:cNvPr id="69" name="Content Placeholder 2"/>
          <p:cNvSpPr txBox="1">
            <a:spLocks/>
          </p:cNvSpPr>
          <p:nvPr/>
        </p:nvSpPr>
        <p:spPr>
          <a:xfrm>
            <a:off x="533400" y="11430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/>
              <a:t>Markov logic network with </a:t>
            </a:r>
            <a:r>
              <a:rPr lang="en-US" sz="3200" b="1" dirty="0" smtClean="0"/>
              <a:t>strong dependencies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ts val="448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10K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Variables             28K Factors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5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94"/>
    </mc:Choice>
    <mc:Fallback xmlns="">
      <p:transition xmlns:p14="http://schemas.microsoft.com/office/powerpoint/2010/main" spd="slow" advTm="523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Contributions: Gibbs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44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Proposed </a:t>
            </a:r>
            <a:r>
              <a:rPr lang="en-US" b="1" dirty="0" smtClean="0"/>
              <a:t>three</a:t>
            </a:r>
            <a:r>
              <a:rPr lang="en-US" dirty="0" smtClean="0"/>
              <a:t> </a:t>
            </a:r>
            <a:r>
              <a:rPr lang="en-US" i="1" dirty="0" smtClean="0"/>
              <a:t>convergent</a:t>
            </a:r>
            <a:r>
              <a:rPr lang="en-US" dirty="0" smtClean="0"/>
              <a:t> Gibbs samplers</a:t>
            </a:r>
          </a:p>
          <a:p>
            <a:pPr lvl="1"/>
            <a:r>
              <a:rPr lang="en-US" dirty="0" smtClean="0"/>
              <a:t>Chromatic, Asynchronous, Splash</a:t>
            </a:r>
          </a:p>
          <a:p>
            <a:pPr lvl="1"/>
            <a:r>
              <a:rPr lang="en-US" dirty="0" smtClean="0"/>
              <a:t>Spectrum partially synchronous to asynchronous</a:t>
            </a:r>
            <a:endParaRPr lang="en-US" dirty="0"/>
          </a:p>
          <a:p>
            <a:pPr lvl="1"/>
            <a:r>
              <a:rPr lang="en-US" dirty="0" smtClean="0"/>
              <a:t>New algorithms for junction tree construction</a:t>
            </a:r>
            <a:endParaRPr lang="en-US" dirty="0"/>
          </a:p>
          <a:p>
            <a:r>
              <a:rPr lang="en-US" dirty="0" smtClean="0"/>
              <a:t>Theoretical analysis of parallel Gibbs sampling</a:t>
            </a:r>
          </a:p>
          <a:p>
            <a:pPr lvl="1"/>
            <a:r>
              <a:rPr lang="en-US" dirty="0" smtClean="0"/>
              <a:t>Convergence of asynchronous blocking</a:t>
            </a:r>
          </a:p>
          <a:p>
            <a:pPr lvl="1"/>
            <a:r>
              <a:rPr lang="en-US" dirty="0" smtClean="0"/>
              <a:t>Relate parallelism to model structure</a:t>
            </a:r>
          </a:p>
          <a:p>
            <a:pPr lvl="1"/>
            <a:r>
              <a:rPr lang="en-US" dirty="0" smtClean="0"/>
              <a:t>Stationary distribution of synchronous sampler</a:t>
            </a:r>
          </a:p>
          <a:p>
            <a:r>
              <a:rPr lang="en-US" dirty="0" smtClean="0"/>
              <a:t>Experimental analysis on real-world problems and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54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0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3"/>
    </mc:Choice>
    <mc:Fallback xmlns="">
      <p:transition xmlns:p14="http://schemas.microsoft.com/office/powerpoint/2010/main" spd="slow" advTm="424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GrAD</a:t>
            </a:r>
            <a:r>
              <a:rPr lang="en-US" dirty="0" smtClean="0"/>
              <a:t> Methodology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5000">
              <a:lnSpc>
                <a:spcPct val="120000"/>
              </a:lnSpc>
            </a:pPr>
            <a:r>
              <a:rPr lang="en-US" b="1" dirty="0" smtClean="0"/>
              <a:t>Graphical</a:t>
            </a:r>
          </a:p>
          <a:p>
            <a:pPr marL="1035050" lvl="1">
              <a:lnSpc>
                <a:spcPct val="120000"/>
              </a:lnSpc>
            </a:pPr>
            <a:r>
              <a:rPr lang="en-US" dirty="0" smtClean="0"/>
              <a:t>Gibbs updates depend only on neighbors in MRF</a:t>
            </a:r>
          </a:p>
          <a:p>
            <a:pPr marL="635000">
              <a:lnSpc>
                <a:spcPct val="120000"/>
              </a:lnSpc>
            </a:pPr>
            <a:r>
              <a:rPr lang="en-US" b="1" dirty="0" smtClean="0"/>
              <a:t>Asynchronous</a:t>
            </a:r>
            <a:endParaRPr lang="en-US" dirty="0" smtClean="0"/>
          </a:p>
          <a:p>
            <a:pPr marL="1035050" lvl="1">
              <a:lnSpc>
                <a:spcPct val="120000"/>
              </a:lnSpc>
            </a:pPr>
            <a:r>
              <a:rPr lang="en-US" dirty="0" smtClean="0"/>
              <a:t>Graph </a:t>
            </a:r>
            <a:r>
              <a:rPr lang="en-US" i="1" dirty="0" smtClean="0"/>
              <a:t>Coloring</a:t>
            </a:r>
            <a:r>
              <a:rPr lang="en-US" dirty="0" smtClean="0"/>
              <a:t> and </a:t>
            </a:r>
            <a:r>
              <a:rPr lang="en-US" i="1" dirty="0" smtClean="0"/>
              <a:t>Markov Blanket Locks</a:t>
            </a:r>
            <a:endParaRPr lang="en-US" dirty="0"/>
          </a:p>
          <a:p>
            <a:pPr marL="635000">
              <a:lnSpc>
                <a:spcPct val="120000"/>
              </a:lnSpc>
            </a:pPr>
            <a:r>
              <a:rPr lang="en-US" b="1" dirty="0" smtClean="0"/>
              <a:t>Dynamic</a:t>
            </a:r>
            <a:endParaRPr lang="en-US" dirty="0" smtClean="0"/>
          </a:p>
          <a:p>
            <a:pPr marL="1035050" lvl="1">
              <a:lnSpc>
                <a:spcPct val="120000"/>
              </a:lnSpc>
            </a:pPr>
            <a:r>
              <a:rPr lang="en-US" dirty="0" smtClean="0"/>
              <a:t>Prioritized updates and adaptive Splash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55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710897"/>
      </p:ext>
    </p:extLst>
  </p:cSld>
  <p:clrMapOvr>
    <a:masterClrMapping/>
  </p:clrMapOvr>
  <p:transition xmlns:p14="http://schemas.microsoft.com/office/powerpoint/2010/main" advTm="3158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0972" y="1524011"/>
            <a:ext cx="4065828" cy="3390333"/>
            <a:chOff x="510972" y="1446710"/>
            <a:chExt cx="4065828" cy="3390333"/>
          </a:xfrm>
        </p:grpSpPr>
        <p:sp>
          <p:nvSpPr>
            <p:cNvPr id="38" name="Rounded Rectangle 37"/>
            <p:cNvSpPr/>
            <p:nvPr/>
          </p:nvSpPr>
          <p:spPr>
            <a:xfrm>
              <a:off x="510972" y="1446710"/>
              <a:ext cx="4065828" cy="3390333"/>
            </a:xfrm>
            <a:custGeom>
              <a:avLst/>
              <a:gdLst>
                <a:gd name="connsiteX0" fmla="*/ 0 w 5172766"/>
                <a:gd name="connsiteY0" fmla="*/ 649738 h 3898348"/>
                <a:gd name="connsiteX1" fmla="*/ 649738 w 5172766"/>
                <a:gd name="connsiteY1" fmla="*/ 0 h 3898348"/>
                <a:gd name="connsiteX2" fmla="*/ 4523028 w 5172766"/>
                <a:gd name="connsiteY2" fmla="*/ 0 h 3898348"/>
                <a:gd name="connsiteX3" fmla="*/ 5172766 w 5172766"/>
                <a:gd name="connsiteY3" fmla="*/ 649738 h 3898348"/>
                <a:gd name="connsiteX4" fmla="*/ 5172766 w 5172766"/>
                <a:gd name="connsiteY4" fmla="*/ 3248610 h 3898348"/>
                <a:gd name="connsiteX5" fmla="*/ 4523028 w 5172766"/>
                <a:gd name="connsiteY5" fmla="*/ 3898348 h 3898348"/>
                <a:gd name="connsiteX6" fmla="*/ 649738 w 5172766"/>
                <a:gd name="connsiteY6" fmla="*/ 3898348 h 3898348"/>
                <a:gd name="connsiteX7" fmla="*/ 0 w 5172766"/>
                <a:gd name="connsiteY7" fmla="*/ 3248610 h 3898348"/>
                <a:gd name="connsiteX8" fmla="*/ 0 w 5172766"/>
                <a:gd name="connsiteY8" fmla="*/ 649738 h 3898348"/>
                <a:gd name="connsiteX0" fmla="*/ 0 w 5177641"/>
                <a:gd name="connsiteY0" fmla="*/ 649738 h 3898348"/>
                <a:gd name="connsiteX1" fmla="*/ 649738 w 5177641"/>
                <a:gd name="connsiteY1" fmla="*/ 0 h 3898348"/>
                <a:gd name="connsiteX2" fmla="*/ 4523028 w 5177641"/>
                <a:gd name="connsiteY2" fmla="*/ 0 h 3898348"/>
                <a:gd name="connsiteX3" fmla="*/ 5172766 w 5177641"/>
                <a:gd name="connsiteY3" fmla="*/ 3248610 h 3898348"/>
                <a:gd name="connsiteX4" fmla="*/ 4523028 w 5177641"/>
                <a:gd name="connsiteY4" fmla="*/ 3898348 h 3898348"/>
                <a:gd name="connsiteX5" fmla="*/ 649738 w 5177641"/>
                <a:gd name="connsiteY5" fmla="*/ 3898348 h 3898348"/>
                <a:gd name="connsiteX6" fmla="*/ 0 w 5177641"/>
                <a:gd name="connsiteY6" fmla="*/ 3248610 h 3898348"/>
                <a:gd name="connsiteX7" fmla="*/ 0 w 5177641"/>
                <a:gd name="connsiteY7" fmla="*/ 649738 h 3898348"/>
                <a:gd name="connsiteX0" fmla="*/ 0 w 4523028"/>
                <a:gd name="connsiteY0" fmla="*/ 649738 h 3898348"/>
                <a:gd name="connsiteX1" fmla="*/ 649738 w 4523028"/>
                <a:gd name="connsiteY1" fmla="*/ 0 h 3898348"/>
                <a:gd name="connsiteX2" fmla="*/ 4523028 w 4523028"/>
                <a:gd name="connsiteY2" fmla="*/ 0 h 3898348"/>
                <a:gd name="connsiteX3" fmla="*/ 4523028 w 4523028"/>
                <a:gd name="connsiteY3" fmla="*/ 3898348 h 3898348"/>
                <a:gd name="connsiteX4" fmla="*/ 649738 w 4523028"/>
                <a:gd name="connsiteY4" fmla="*/ 3898348 h 3898348"/>
                <a:gd name="connsiteX5" fmla="*/ 0 w 4523028"/>
                <a:gd name="connsiteY5" fmla="*/ 3248610 h 3898348"/>
                <a:gd name="connsiteX6" fmla="*/ 0 w 4523028"/>
                <a:gd name="connsiteY6" fmla="*/ 649738 h 3898348"/>
                <a:gd name="connsiteX0" fmla="*/ 0 w 4523028"/>
                <a:gd name="connsiteY0" fmla="*/ 649738 h 3898348"/>
                <a:gd name="connsiteX1" fmla="*/ 649738 w 4523028"/>
                <a:gd name="connsiteY1" fmla="*/ 0 h 3898348"/>
                <a:gd name="connsiteX2" fmla="*/ 4523028 w 4523028"/>
                <a:gd name="connsiteY2" fmla="*/ 0 h 3898348"/>
                <a:gd name="connsiteX3" fmla="*/ 4523028 w 4523028"/>
                <a:gd name="connsiteY3" fmla="*/ 3898348 h 3898348"/>
                <a:gd name="connsiteX4" fmla="*/ 649738 w 4523028"/>
                <a:gd name="connsiteY4" fmla="*/ 3898348 h 3898348"/>
                <a:gd name="connsiteX5" fmla="*/ 0 w 4523028"/>
                <a:gd name="connsiteY5" fmla="*/ 3248610 h 3898348"/>
                <a:gd name="connsiteX6" fmla="*/ 0 w 4523028"/>
                <a:gd name="connsiteY6" fmla="*/ 649738 h 3898348"/>
                <a:gd name="connsiteX0" fmla="*/ 0 w 4523028"/>
                <a:gd name="connsiteY0" fmla="*/ 649738 h 3898348"/>
                <a:gd name="connsiteX1" fmla="*/ 649738 w 4523028"/>
                <a:gd name="connsiteY1" fmla="*/ 0 h 3898348"/>
                <a:gd name="connsiteX2" fmla="*/ 4523028 w 4523028"/>
                <a:gd name="connsiteY2" fmla="*/ 0 h 3898348"/>
                <a:gd name="connsiteX3" fmla="*/ 4523028 w 4523028"/>
                <a:gd name="connsiteY3" fmla="*/ 3898348 h 3898348"/>
                <a:gd name="connsiteX4" fmla="*/ 649738 w 4523028"/>
                <a:gd name="connsiteY4" fmla="*/ 3898348 h 3898348"/>
                <a:gd name="connsiteX5" fmla="*/ 0 w 4523028"/>
                <a:gd name="connsiteY5" fmla="*/ 3248610 h 3898348"/>
                <a:gd name="connsiteX6" fmla="*/ 0 w 4523028"/>
                <a:gd name="connsiteY6" fmla="*/ 649738 h 3898348"/>
                <a:gd name="connsiteX0" fmla="*/ 0 w 4523028"/>
                <a:gd name="connsiteY0" fmla="*/ 649738 h 3898348"/>
                <a:gd name="connsiteX1" fmla="*/ 649738 w 4523028"/>
                <a:gd name="connsiteY1" fmla="*/ 0 h 3898348"/>
                <a:gd name="connsiteX2" fmla="*/ 4523028 w 4523028"/>
                <a:gd name="connsiteY2" fmla="*/ 0 h 3898348"/>
                <a:gd name="connsiteX3" fmla="*/ 4523028 w 4523028"/>
                <a:gd name="connsiteY3" fmla="*/ 3898348 h 3898348"/>
                <a:gd name="connsiteX4" fmla="*/ 649738 w 4523028"/>
                <a:gd name="connsiteY4" fmla="*/ 3898348 h 3898348"/>
                <a:gd name="connsiteX5" fmla="*/ 0 w 4523028"/>
                <a:gd name="connsiteY5" fmla="*/ 3248610 h 3898348"/>
                <a:gd name="connsiteX6" fmla="*/ 0 w 4523028"/>
                <a:gd name="connsiteY6" fmla="*/ 649738 h 389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3028" h="3898348">
                  <a:moveTo>
                    <a:pt x="0" y="649738"/>
                  </a:moveTo>
                  <a:cubicBezTo>
                    <a:pt x="0" y="290898"/>
                    <a:pt x="290898" y="0"/>
                    <a:pt x="649738" y="0"/>
                  </a:cubicBezTo>
                  <a:lnTo>
                    <a:pt x="4523028" y="0"/>
                  </a:lnTo>
                  <a:lnTo>
                    <a:pt x="4523028" y="3898348"/>
                  </a:lnTo>
                  <a:lnTo>
                    <a:pt x="649738" y="3898348"/>
                  </a:lnTo>
                  <a:cubicBezTo>
                    <a:pt x="290898" y="3898348"/>
                    <a:pt x="0" y="3607450"/>
                    <a:pt x="0" y="3248610"/>
                  </a:cubicBezTo>
                  <a:lnTo>
                    <a:pt x="0" y="649738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dirty="0" err="1" smtClean="0"/>
                <a:t>Ergodic</a:t>
              </a:r>
              <a:r>
                <a:rPr lang="en-US" sz="2800" dirty="0"/>
                <a:t> </a:t>
              </a:r>
              <a:r>
                <a:rPr lang="en-US" sz="2800" dirty="0" smtClean="0"/>
                <a:t/>
              </a:r>
              <a:br>
                <a:rPr lang="en-US" sz="2800" dirty="0" smtClean="0"/>
              </a:br>
              <a:r>
                <a:rPr lang="en-US" sz="2800" dirty="0" smtClean="0"/>
                <a:t>(Convergent)</a:t>
              </a:r>
              <a:endParaRPr lang="en-US" sz="2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6347" y="2495066"/>
              <a:ext cx="306936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err="1" smtClean="0">
                  <a:solidFill>
                    <a:schemeClr val="bg1"/>
                  </a:solidFill>
                </a:rPr>
                <a:t>Geman</a:t>
              </a:r>
              <a:r>
                <a:rPr lang="en-US" dirty="0" smtClean="0">
                  <a:solidFill>
                    <a:schemeClr val="bg1"/>
                  </a:solidFill>
                </a:rPr>
                <a:t> &amp; </a:t>
              </a:r>
              <a:r>
                <a:rPr lang="en-US" dirty="0" err="1" smtClean="0">
                  <a:solidFill>
                    <a:schemeClr val="bg1"/>
                  </a:solidFill>
                </a:rPr>
                <a:t>Geman</a:t>
              </a:r>
              <a:r>
                <a:rPr lang="en-US" dirty="0" smtClean="0">
                  <a:solidFill>
                    <a:schemeClr val="bg1"/>
                  </a:solidFill>
                </a:rPr>
                <a:t>. </a:t>
              </a:r>
              <a:r>
                <a:rPr lang="en-US" dirty="0" err="1" smtClean="0">
                  <a:solidFill>
                    <a:schemeClr val="bg1"/>
                  </a:solidFill>
                </a:rPr>
                <a:t>Pami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fr-FR" dirty="0" smtClean="0">
                  <a:solidFill>
                    <a:schemeClr val="bg1"/>
                  </a:solidFill>
                </a:rPr>
                <a:t>’</a:t>
              </a:r>
              <a:r>
                <a:rPr lang="en-US" dirty="0" smtClean="0">
                  <a:solidFill>
                    <a:schemeClr val="bg1"/>
                  </a:solidFill>
                </a:rPr>
                <a:t>84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solidFill>
                    <a:schemeClr val="bg1"/>
                  </a:solidFill>
                </a:rPr>
                <a:t>Trees: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Hamze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et al. UAI’</a:t>
              </a:r>
              <a:r>
                <a:rPr lang="en-US" dirty="0" smtClean="0">
                  <a:solidFill>
                    <a:schemeClr val="bg1"/>
                  </a:solidFill>
                </a:rPr>
                <a:t>04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solidFill>
                    <a:schemeClr val="bg1"/>
                  </a:solidFill>
                </a:rPr>
                <a:t>Dynamic Blocking: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Barbu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et al. IEEE Trans Pattern Analysis ‘05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76800" y="1524011"/>
            <a:ext cx="4065828" cy="3390333"/>
            <a:chOff x="4576800" y="1446710"/>
            <a:chExt cx="4065828" cy="3390333"/>
          </a:xfrm>
        </p:grpSpPr>
        <p:sp>
          <p:nvSpPr>
            <p:cNvPr id="43" name="Rounded Rectangle 42"/>
            <p:cNvSpPr/>
            <p:nvPr/>
          </p:nvSpPr>
          <p:spPr>
            <a:xfrm>
              <a:off x="4576800" y="1446710"/>
              <a:ext cx="4065828" cy="3390333"/>
            </a:xfrm>
            <a:custGeom>
              <a:avLst/>
              <a:gdLst>
                <a:gd name="connsiteX0" fmla="*/ 0 w 5172766"/>
                <a:gd name="connsiteY0" fmla="*/ 649738 h 3898348"/>
                <a:gd name="connsiteX1" fmla="*/ 649738 w 5172766"/>
                <a:gd name="connsiteY1" fmla="*/ 0 h 3898348"/>
                <a:gd name="connsiteX2" fmla="*/ 4523028 w 5172766"/>
                <a:gd name="connsiteY2" fmla="*/ 0 h 3898348"/>
                <a:gd name="connsiteX3" fmla="*/ 5172766 w 5172766"/>
                <a:gd name="connsiteY3" fmla="*/ 649738 h 3898348"/>
                <a:gd name="connsiteX4" fmla="*/ 5172766 w 5172766"/>
                <a:gd name="connsiteY4" fmla="*/ 3248610 h 3898348"/>
                <a:gd name="connsiteX5" fmla="*/ 4523028 w 5172766"/>
                <a:gd name="connsiteY5" fmla="*/ 3898348 h 3898348"/>
                <a:gd name="connsiteX6" fmla="*/ 649738 w 5172766"/>
                <a:gd name="connsiteY6" fmla="*/ 3898348 h 3898348"/>
                <a:gd name="connsiteX7" fmla="*/ 0 w 5172766"/>
                <a:gd name="connsiteY7" fmla="*/ 3248610 h 3898348"/>
                <a:gd name="connsiteX8" fmla="*/ 0 w 5172766"/>
                <a:gd name="connsiteY8" fmla="*/ 649738 h 3898348"/>
                <a:gd name="connsiteX0" fmla="*/ 0 w 5172766"/>
                <a:gd name="connsiteY0" fmla="*/ 3248610 h 3898348"/>
                <a:gd name="connsiteX1" fmla="*/ 649738 w 5172766"/>
                <a:gd name="connsiteY1" fmla="*/ 0 h 3898348"/>
                <a:gd name="connsiteX2" fmla="*/ 4523028 w 5172766"/>
                <a:gd name="connsiteY2" fmla="*/ 0 h 3898348"/>
                <a:gd name="connsiteX3" fmla="*/ 5172766 w 5172766"/>
                <a:gd name="connsiteY3" fmla="*/ 649738 h 3898348"/>
                <a:gd name="connsiteX4" fmla="*/ 5172766 w 5172766"/>
                <a:gd name="connsiteY4" fmla="*/ 3248610 h 3898348"/>
                <a:gd name="connsiteX5" fmla="*/ 4523028 w 5172766"/>
                <a:gd name="connsiteY5" fmla="*/ 3898348 h 3898348"/>
                <a:gd name="connsiteX6" fmla="*/ 649738 w 5172766"/>
                <a:gd name="connsiteY6" fmla="*/ 3898348 h 3898348"/>
                <a:gd name="connsiteX7" fmla="*/ 0 w 5172766"/>
                <a:gd name="connsiteY7" fmla="*/ 3248610 h 3898348"/>
                <a:gd name="connsiteX0" fmla="*/ 0 w 4523028"/>
                <a:gd name="connsiteY0" fmla="*/ 3898348 h 3898348"/>
                <a:gd name="connsiteX1" fmla="*/ 0 w 4523028"/>
                <a:gd name="connsiteY1" fmla="*/ 0 h 3898348"/>
                <a:gd name="connsiteX2" fmla="*/ 3873290 w 4523028"/>
                <a:gd name="connsiteY2" fmla="*/ 0 h 3898348"/>
                <a:gd name="connsiteX3" fmla="*/ 4523028 w 4523028"/>
                <a:gd name="connsiteY3" fmla="*/ 649738 h 3898348"/>
                <a:gd name="connsiteX4" fmla="*/ 4523028 w 4523028"/>
                <a:gd name="connsiteY4" fmla="*/ 3248610 h 3898348"/>
                <a:gd name="connsiteX5" fmla="*/ 3873290 w 4523028"/>
                <a:gd name="connsiteY5" fmla="*/ 3898348 h 3898348"/>
                <a:gd name="connsiteX6" fmla="*/ 0 w 4523028"/>
                <a:gd name="connsiteY6" fmla="*/ 3898348 h 3898348"/>
                <a:gd name="connsiteX0" fmla="*/ 286910 w 4809938"/>
                <a:gd name="connsiteY0" fmla="*/ 3898348 h 3898348"/>
                <a:gd name="connsiteX1" fmla="*/ 286910 w 4809938"/>
                <a:gd name="connsiteY1" fmla="*/ 0 h 3898348"/>
                <a:gd name="connsiteX2" fmla="*/ 4160200 w 4809938"/>
                <a:gd name="connsiteY2" fmla="*/ 0 h 3898348"/>
                <a:gd name="connsiteX3" fmla="*/ 4809938 w 4809938"/>
                <a:gd name="connsiteY3" fmla="*/ 649738 h 3898348"/>
                <a:gd name="connsiteX4" fmla="*/ 4809938 w 4809938"/>
                <a:gd name="connsiteY4" fmla="*/ 3248610 h 3898348"/>
                <a:gd name="connsiteX5" fmla="*/ 4160200 w 4809938"/>
                <a:gd name="connsiteY5" fmla="*/ 3898348 h 3898348"/>
                <a:gd name="connsiteX6" fmla="*/ 286910 w 4809938"/>
                <a:gd name="connsiteY6" fmla="*/ 3898348 h 3898348"/>
                <a:gd name="connsiteX0" fmla="*/ 0 w 4523028"/>
                <a:gd name="connsiteY0" fmla="*/ 3898348 h 3898348"/>
                <a:gd name="connsiteX1" fmla="*/ 0 w 4523028"/>
                <a:gd name="connsiteY1" fmla="*/ 0 h 3898348"/>
                <a:gd name="connsiteX2" fmla="*/ 3873290 w 4523028"/>
                <a:gd name="connsiteY2" fmla="*/ 0 h 3898348"/>
                <a:gd name="connsiteX3" fmla="*/ 4523028 w 4523028"/>
                <a:gd name="connsiteY3" fmla="*/ 649738 h 3898348"/>
                <a:gd name="connsiteX4" fmla="*/ 4523028 w 4523028"/>
                <a:gd name="connsiteY4" fmla="*/ 3248610 h 3898348"/>
                <a:gd name="connsiteX5" fmla="*/ 3873290 w 4523028"/>
                <a:gd name="connsiteY5" fmla="*/ 3898348 h 3898348"/>
                <a:gd name="connsiteX6" fmla="*/ 0 w 4523028"/>
                <a:gd name="connsiteY6" fmla="*/ 3898348 h 389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3028" h="3898348">
                  <a:moveTo>
                    <a:pt x="0" y="3898348"/>
                  </a:moveTo>
                  <a:lnTo>
                    <a:pt x="0" y="0"/>
                  </a:lnTo>
                  <a:lnTo>
                    <a:pt x="3873290" y="0"/>
                  </a:lnTo>
                  <a:cubicBezTo>
                    <a:pt x="4232130" y="0"/>
                    <a:pt x="4523028" y="290898"/>
                    <a:pt x="4523028" y="649738"/>
                  </a:cubicBezTo>
                  <a:lnTo>
                    <a:pt x="4523028" y="3248610"/>
                  </a:lnTo>
                  <a:cubicBezTo>
                    <a:pt x="4523028" y="3607450"/>
                    <a:pt x="4232130" y="3898348"/>
                    <a:pt x="3873290" y="3898348"/>
                  </a:cubicBezTo>
                  <a:lnTo>
                    <a:pt x="0" y="3898348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dirty="0" smtClean="0"/>
                <a:t>Parallel &amp;</a:t>
              </a:r>
            </a:p>
            <a:p>
              <a:pPr algn="ctr"/>
              <a:r>
                <a:rPr lang="en-US" sz="2800" dirty="0" smtClean="0"/>
                <a:t>Distributed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87391" y="2495066"/>
              <a:ext cx="2621230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LDA &amp; Bayesian Networks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Newman et al. NIPS’07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Asuncion et al. NIPS’08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Yan et al. NIPS’09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179381"/>
            <a:ext cx="8229600" cy="1289120"/>
          </a:xfrm>
        </p:spPr>
        <p:txBody>
          <a:bodyPr>
            <a:normAutofit/>
          </a:bodyPr>
          <a:lstStyle/>
          <a:p>
            <a:r>
              <a:rPr lang="en-US" dirty="0" smtClean="0"/>
              <a:t>Asynchronous approximations empirically perform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65713" y="1524011"/>
            <a:ext cx="1822173" cy="3390333"/>
          </a:xfrm>
          <a:prstGeom prst="roundRect">
            <a:avLst>
              <a:gd name="adj" fmla="val 35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u="sng" dirty="0" smtClean="0"/>
              <a:t>Thesis</a:t>
            </a:r>
          </a:p>
          <a:p>
            <a:pPr algn="ctr"/>
            <a:r>
              <a:rPr lang="en-US" dirty="0" smtClean="0"/>
              <a:t>Chromatic,</a:t>
            </a:r>
          </a:p>
          <a:p>
            <a:pPr algn="ctr"/>
            <a:r>
              <a:rPr lang="en-US" dirty="0" smtClean="0"/>
              <a:t>Asynchronous,</a:t>
            </a:r>
          </a:p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dirty="0" smtClean="0"/>
              <a:t>Splash Gibbs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687391" y="4075063"/>
            <a:ext cx="2506870" cy="5853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Amr</a:t>
            </a:r>
            <a:r>
              <a:rPr lang="en-US" dirty="0"/>
              <a:t> et al. WSDM’12</a:t>
            </a:r>
          </a:p>
        </p:txBody>
      </p:sp>
      <p:sp>
        <p:nvSpPr>
          <p:cNvPr id="7" name="Freeform 6"/>
          <p:cNvSpPr/>
          <p:nvPr/>
        </p:nvSpPr>
        <p:spPr>
          <a:xfrm>
            <a:off x="7874000" y="4373214"/>
            <a:ext cx="861554" cy="1148522"/>
          </a:xfrm>
          <a:custGeom>
            <a:avLst/>
            <a:gdLst>
              <a:gd name="connsiteX0" fmla="*/ 0 w 1254602"/>
              <a:gd name="connsiteY0" fmla="*/ 1083233 h 1215596"/>
              <a:gd name="connsiteX1" fmla="*/ 982870 w 1254602"/>
              <a:gd name="connsiteY1" fmla="*/ 1138450 h 1215596"/>
              <a:gd name="connsiteX2" fmla="*/ 1247913 w 1254602"/>
              <a:gd name="connsiteY2" fmla="*/ 166624 h 1215596"/>
              <a:gd name="connsiteX3" fmla="*/ 784087 w 1254602"/>
              <a:gd name="connsiteY3" fmla="*/ 972 h 1215596"/>
              <a:gd name="connsiteX0" fmla="*/ 0 w 1276956"/>
              <a:gd name="connsiteY0" fmla="*/ 1082261 h 1123841"/>
              <a:gd name="connsiteX1" fmla="*/ 1093305 w 1276956"/>
              <a:gd name="connsiteY1" fmla="*/ 927652 h 1123841"/>
              <a:gd name="connsiteX2" fmla="*/ 1247913 w 1276956"/>
              <a:gd name="connsiteY2" fmla="*/ 165652 h 1123841"/>
              <a:gd name="connsiteX3" fmla="*/ 784087 w 1276956"/>
              <a:gd name="connsiteY3" fmla="*/ 0 h 1123841"/>
              <a:gd name="connsiteX0" fmla="*/ 0 w 1252595"/>
              <a:gd name="connsiteY0" fmla="*/ 1082261 h 1121201"/>
              <a:gd name="connsiteX1" fmla="*/ 1093305 w 1252595"/>
              <a:gd name="connsiteY1" fmla="*/ 927652 h 1121201"/>
              <a:gd name="connsiteX2" fmla="*/ 1214782 w 1252595"/>
              <a:gd name="connsiteY2" fmla="*/ 265043 h 1121201"/>
              <a:gd name="connsiteX3" fmla="*/ 784087 w 1252595"/>
              <a:gd name="connsiteY3" fmla="*/ 0 h 1121201"/>
              <a:gd name="connsiteX0" fmla="*/ 0 w 805422"/>
              <a:gd name="connsiteY0" fmla="*/ 1148522 h 1179670"/>
              <a:gd name="connsiteX1" fmla="*/ 662609 w 805422"/>
              <a:gd name="connsiteY1" fmla="*/ 927652 h 1179670"/>
              <a:gd name="connsiteX2" fmla="*/ 784086 w 805422"/>
              <a:gd name="connsiteY2" fmla="*/ 265043 h 1179670"/>
              <a:gd name="connsiteX3" fmla="*/ 353391 w 805422"/>
              <a:gd name="connsiteY3" fmla="*/ 0 h 1179670"/>
              <a:gd name="connsiteX0" fmla="*/ 0 w 784086"/>
              <a:gd name="connsiteY0" fmla="*/ 1148522 h 1148522"/>
              <a:gd name="connsiteX1" fmla="*/ 784086 w 784086"/>
              <a:gd name="connsiteY1" fmla="*/ 265043 h 1148522"/>
              <a:gd name="connsiteX2" fmla="*/ 353391 w 784086"/>
              <a:gd name="connsiteY2" fmla="*/ 0 h 1148522"/>
              <a:gd name="connsiteX0" fmla="*/ 0 w 784086"/>
              <a:gd name="connsiteY0" fmla="*/ 1148522 h 1148522"/>
              <a:gd name="connsiteX1" fmla="*/ 784086 w 784086"/>
              <a:gd name="connsiteY1" fmla="*/ 618435 h 1148522"/>
              <a:gd name="connsiteX2" fmla="*/ 353391 w 784086"/>
              <a:gd name="connsiteY2" fmla="*/ 0 h 1148522"/>
              <a:gd name="connsiteX0" fmla="*/ 0 w 784086"/>
              <a:gd name="connsiteY0" fmla="*/ 1148522 h 1148522"/>
              <a:gd name="connsiteX1" fmla="*/ 784086 w 784086"/>
              <a:gd name="connsiteY1" fmla="*/ 618435 h 1148522"/>
              <a:gd name="connsiteX2" fmla="*/ 353391 w 784086"/>
              <a:gd name="connsiteY2" fmla="*/ 0 h 1148522"/>
              <a:gd name="connsiteX0" fmla="*/ 0 w 788041"/>
              <a:gd name="connsiteY0" fmla="*/ 1148522 h 1148522"/>
              <a:gd name="connsiteX1" fmla="*/ 784086 w 788041"/>
              <a:gd name="connsiteY1" fmla="*/ 618435 h 1148522"/>
              <a:gd name="connsiteX2" fmla="*/ 353391 w 788041"/>
              <a:gd name="connsiteY2" fmla="*/ 0 h 1148522"/>
              <a:gd name="connsiteX0" fmla="*/ 0 w 784443"/>
              <a:gd name="connsiteY0" fmla="*/ 1148522 h 1148522"/>
              <a:gd name="connsiteX1" fmla="*/ 784086 w 784443"/>
              <a:gd name="connsiteY1" fmla="*/ 618435 h 1148522"/>
              <a:gd name="connsiteX2" fmla="*/ 353391 w 784443"/>
              <a:gd name="connsiteY2" fmla="*/ 0 h 1148522"/>
              <a:gd name="connsiteX0" fmla="*/ 0 w 861554"/>
              <a:gd name="connsiteY0" fmla="*/ 1148522 h 1148522"/>
              <a:gd name="connsiteX1" fmla="*/ 784086 w 861554"/>
              <a:gd name="connsiteY1" fmla="*/ 618435 h 1148522"/>
              <a:gd name="connsiteX2" fmla="*/ 784088 w 861554"/>
              <a:gd name="connsiteY2" fmla="*/ 66264 h 1148522"/>
              <a:gd name="connsiteX3" fmla="*/ 353391 w 861554"/>
              <a:gd name="connsiteY3" fmla="*/ 0 h 1148522"/>
              <a:gd name="connsiteX0" fmla="*/ 0 w 861554"/>
              <a:gd name="connsiteY0" fmla="*/ 1148522 h 1148522"/>
              <a:gd name="connsiteX1" fmla="*/ 784086 w 861554"/>
              <a:gd name="connsiteY1" fmla="*/ 618435 h 1148522"/>
              <a:gd name="connsiteX2" fmla="*/ 784088 w 861554"/>
              <a:gd name="connsiteY2" fmla="*/ 66264 h 1148522"/>
              <a:gd name="connsiteX3" fmla="*/ 353391 w 861554"/>
              <a:gd name="connsiteY3" fmla="*/ 0 h 11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554" h="1148522">
                <a:moveTo>
                  <a:pt x="0" y="1148522"/>
                </a:moveTo>
                <a:cubicBezTo>
                  <a:pt x="373177" y="1130116"/>
                  <a:pt x="653405" y="798811"/>
                  <a:pt x="784086" y="618435"/>
                </a:cubicBezTo>
                <a:cubicBezTo>
                  <a:pt x="914767" y="438059"/>
                  <a:pt x="855871" y="169337"/>
                  <a:pt x="784088" y="66264"/>
                </a:cubicBezTo>
                <a:cubicBezTo>
                  <a:pt x="712305" y="-36809"/>
                  <a:pt x="681015" y="16566"/>
                  <a:pt x="353391" y="0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2"/>
    </mc:Choice>
    <mc:Fallback xmlns="">
      <p:transition xmlns:p14="http://schemas.microsoft.com/office/powerpoint/2010/main" spd="slow" advTm="380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animBg="1"/>
      <p:bldP spid="3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87249" y="381000"/>
            <a:ext cx="8223351" cy="1440359"/>
            <a:chOff x="387249" y="381000"/>
            <a:chExt cx="8223351" cy="1440359"/>
          </a:xfrm>
        </p:grpSpPr>
        <p:pic>
          <p:nvPicPr>
            <p:cNvPr id="17" name="Picture 18" descr="http://www.textually.org/tv/archives/2010/07/30/youtube-logo(2).jpeg"/>
            <p:cNvPicPr>
              <a:picLocks noChangeAspect="1" noChangeArrowheads="1"/>
            </p:cNvPicPr>
            <p:nvPr/>
          </p:nvPicPr>
          <p:blipFill>
            <a:blip r:embed="rId3" cstate="print"/>
            <a:srcRect t="22069" b="17241"/>
            <a:stretch>
              <a:fillRect/>
            </a:stretch>
          </p:blipFill>
          <p:spPr bwMode="auto">
            <a:xfrm>
              <a:off x="6858000" y="381000"/>
              <a:ext cx="1752600" cy="752032"/>
            </a:xfrm>
            <a:prstGeom prst="rect">
              <a:avLst/>
            </a:prstGeom>
            <a:noFill/>
          </p:spPr>
        </p:pic>
        <p:pic>
          <p:nvPicPr>
            <p:cNvPr id="21" name="Picture 2" descr="http://www.bioteams.com/images/wikipedia_as_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7249" y="381000"/>
              <a:ext cx="1289151" cy="1289151"/>
            </a:xfrm>
            <a:prstGeom prst="rect">
              <a:avLst/>
            </a:prstGeom>
            <a:noFill/>
          </p:spPr>
        </p:pic>
        <p:pic>
          <p:nvPicPr>
            <p:cNvPr id="24" name="Picture 8" descr="http://jchutchins.net/site/wp-content/uploads/2009/06/facebook-log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32828" y="381000"/>
              <a:ext cx="1822725" cy="685800"/>
            </a:xfrm>
            <a:prstGeom prst="rect">
              <a:avLst/>
            </a:prstGeom>
            <a:noFill/>
          </p:spPr>
        </p:pic>
        <p:pic>
          <p:nvPicPr>
            <p:cNvPr id="27" name="Picture 12" descr="Flick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1981" y="381000"/>
              <a:ext cx="1689591" cy="667493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1824120" y="1175028"/>
              <a:ext cx="56569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Massive Structured Problems</a:t>
              </a:r>
              <a:endParaRPr lang="en-US" sz="36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04800" y="4837962"/>
            <a:ext cx="8458200" cy="1715238"/>
            <a:chOff x="304800" y="4837962"/>
            <a:chExt cx="8458200" cy="1715238"/>
          </a:xfrm>
        </p:grpSpPr>
        <p:sp>
          <p:nvSpPr>
            <p:cNvPr id="29" name="TextBox 28"/>
            <p:cNvSpPr txBox="1"/>
            <p:nvPr/>
          </p:nvSpPr>
          <p:spPr>
            <a:xfrm>
              <a:off x="1828800" y="4837962"/>
              <a:ext cx="5376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Advances Parallel Hardware</a:t>
              </a:r>
              <a:endParaRPr lang="en-US" sz="3600" dirty="0"/>
            </a:p>
          </p:txBody>
        </p:sp>
        <p:pic>
          <p:nvPicPr>
            <p:cNvPr id="31" name="Picture 2" descr="http://www.nvidia.com/docs/IO/56076/GeForce_GTX_280_3qtr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" y="5516623"/>
              <a:ext cx="1447800" cy="987400"/>
            </a:xfrm>
            <a:prstGeom prst="rect">
              <a:avLst/>
            </a:prstGeom>
            <a:noFill/>
          </p:spPr>
        </p:pic>
        <p:pic>
          <p:nvPicPr>
            <p:cNvPr id="32" name="Picture 4" descr="http://benchmarkreviews.com/images/reviews/processor/Intel_Core_i7/Intel_Nehalem_Die_Callou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15885" y="5581698"/>
              <a:ext cx="1360715" cy="857251"/>
            </a:xfrm>
            <a:prstGeom prst="rect">
              <a:avLst/>
            </a:prstGeom>
            <a:noFill/>
          </p:spPr>
        </p:pic>
        <p:pic>
          <p:nvPicPr>
            <p:cNvPr id="33" name="Picture 32" descr="http://tampabaytechs.net/images/server_rack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1401" y="5473398"/>
              <a:ext cx="914400" cy="1073851"/>
            </a:xfrm>
            <a:prstGeom prst="rect">
              <a:avLst/>
            </a:prstGeom>
            <a:noFill/>
          </p:spPr>
        </p:pic>
        <p:pic>
          <p:nvPicPr>
            <p:cNvPr id="34" name="Picture 8" descr="http://www.hardwaresphere.com/wp-content/uploads/2009/12/intel-48-cores-single-chip-cloud-computer-blue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53000" y="5578523"/>
              <a:ext cx="1295400" cy="863600"/>
            </a:xfrm>
            <a:prstGeom prst="rect">
              <a:avLst/>
            </a:prstGeom>
            <a:noFill/>
          </p:spPr>
        </p:pic>
        <p:grpSp>
          <p:nvGrpSpPr>
            <p:cNvPr id="43" name="Group 42"/>
            <p:cNvGrpSpPr/>
            <p:nvPr/>
          </p:nvGrpSpPr>
          <p:grpSpPr>
            <a:xfrm>
              <a:off x="6460501" y="5467446"/>
              <a:ext cx="2302499" cy="1085754"/>
              <a:chOff x="6384301" y="4940675"/>
              <a:chExt cx="2754297" cy="1298802"/>
            </a:xfrm>
          </p:grpSpPr>
          <p:sp>
            <p:nvSpPr>
              <p:cNvPr id="42" name="Cloud 41"/>
              <p:cNvSpPr/>
              <p:nvPr/>
            </p:nvSpPr>
            <p:spPr>
              <a:xfrm rot="10444347" flipH="1">
                <a:off x="6384301" y="4940675"/>
                <a:ext cx="2754297" cy="1298802"/>
              </a:xfrm>
              <a:prstGeom prst="clou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14" descr="http://files.wizardstower.co.uk/wordpress/wp-content/uploads/2008/11/amazon_aws_logo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705600" y="5152136"/>
                <a:ext cx="2133600" cy="86766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381000" y="3886200"/>
            <a:ext cx="8534400" cy="990600"/>
          </a:xfrm>
          <a:prstGeom prst="cube">
            <a:avLst>
              <a:gd name="adj" fmla="val 3885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chemeClr val="bg1"/>
                </a:solidFill>
                <a:latin typeface="Tahoma" pitchFamily="-64" charset="0"/>
              </a:rPr>
              <a:t>GraphLab</a:t>
            </a:r>
            <a:r>
              <a:rPr lang="en-US" sz="2800" b="1" dirty="0" smtClean="0">
                <a:solidFill>
                  <a:schemeClr val="bg1"/>
                </a:solidFill>
                <a:latin typeface="Tahoma" pitchFamily="-6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&amp; </a:t>
            </a:r>
            <a:r>
              <a:rPr lang="en-US" sz="2800" b="1" dirty="0" smtClean="0">
                <a:solidFill>
                  <a:schemeClr val="bg1"/>
                </a:solidFill>
                <a:latin typeface="Tahoma" pitchFamily="-64" charset="0"/>
              </a:rPr>
              <a:t>PowerGraph</a:t>
            </a:r>
          </a:p>
        </p:txBody>
      </p:sp>
      <p:sp>
        <p:nvSpPr>
          <p:cNvPr id="22" name="Cube 21"/>
          <p:cNvSpPr/>
          <p:nvPr/>
        </p:nvSpPr>
        <p:spPr>
          <a:xfrm>
            <a:off x="381000" y="2438400"/>
            <a:ext cx="8534400" cy="1752600"/>
          </a:xfrm>
          <a:prstGeom prst="cube">
            <a:avLst>
              <a:gd name="adj" fmla="val 211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Parallel 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and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Distributed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 Algorithms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for Probabilistic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Inference</a:t>
            </a:r>
          </a:p>
        </p:txBody>
      </p:sp>
      <p:sp>
        <p:nvSpPr>
          <p:cNvPr id="23" name="Cube 22"/>
          <p:cNvSpPr/>
          <p:nvPr/>
        </p:nvSpPr>
        <p:spPr>
          <a:xfrm>
            <a:off x="381000" y="1828800"/>
            <a:ext cx="8534400" cy="914400"/>
          </a:xfrm>
          <a:prstGeom prst="cube">
            <a:avLst>
              <a:gd name="adj" fmla="val 4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Probabilistic Graphical Models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83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1"/>
    </mc:Choice>
    <mc:Fallback xmlns="">
      <p:transition xmlns:p14="http://schemas.microsoft.com/office/powerpoint/2010/main" spd="slow" advTm="158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/>
          <p:cNvSpPr/>
          <p:nvPr/>
        </p:nvSpPr>
        <p:spPr>
          <a:xfrm>
            <a:off x="304800" y="3048000"/>
            <a:ext cx="8534400" cy="762000"/>
          </a:xfrm>
          <a:prstGeom prst="cube">
            <a:avLst>
              <a:gd name="adj" fmla="val 4692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-64" charset="0"/>
              </a:rPr>
              <a:t>Parallel Hardware</a:t>
            </a:r>
            <a:endParaRPr lang="en-US" sz="2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ahoma" pitchFamily="-6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04800" y="6096000"/>
            <a:ext cx="9753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5162641"/>
            <a:ext cx="69342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i="1" dirty="0" smtClean="0"/>
              <a:t>Published Results</a:t>
            </a:r>
          </a:p>
          <a:p>
            <a:pPr algn="ctr"/>
            <a:r>
              <a:rPr lang="en-US" sz="2000" b="1" dirty="0" smtClean="0"/>
              <a:t>UAI’10          VLDB’12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39624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Joint Work With</a:t>
            </a:r>
          </a:p>
          <a:p>
            <a:pPr algn="ctr"/>
            <a:r>
              <a:rPr lang="en-US" sz="2000" b="1" i="1" dirty="0" err="1" smtClean="0"/>
              <a:t>Yucheng</a:t>
            </a:r>
            <a:r>
              <a:rPr lang="en-US" sz="2000" b="1" i="1" dirty="0" smtClean="0"/>
              <a:t> Low    </a:t>
            </a:r>
            <a:r>
              <a:rPr lang="en-US" sz="2000" b="1" i="1" dirty="0" err="1" smtClean="0"/>
              <a:t>Aapo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Kyrola</a:t>
            </a:r>
            <a:r>
              <a:rPr lang="en-US" sz="2000" b="1" i="1" dirty="0" smtClean="0"/>
              <a:t>     </a:t>
            </a:r>
            <a:r>
              <a:rPr lang="en-US" sz="2000" b="1" i="1" dirty="0" err="1" smtClean="0"/>
              <a:t>Haijie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Gu</a:t>
            </a:r>
            <a:r>
              <a:rPr lang="en-US" sz="2000" b="1" i="1" dirty="0" smtClean="0"/>
              <a:t>     Danny </a:t>
            </a:r>
            <a:r>
              <a:rPr lang="en-US" sz="2000" b="1" i="1" dirty="0" err="1" smtClean="0"/>
              <a:t>Bickson</a:t>
            </a:r>
            <a:r>
              <a:rPr lang="en-US" sz="2000" b="1" i="1" dirty="0" smtClean="0"/>
              <a:t>    </a:t>
            </a:r>
          </a:p>
          <a:p>
            <a:pPr algn="ctr"/>
            <a:r>
              <a:rPr lang="en-US" sz="2000" b="1" i="1" dirty="0" smtClean="0"/>
              <a:t>Carlos </a:t>
            </a:r>
            <a:r>
              <a:rPr lang="en-US" sz="2000" b="1" i="1" dirty="0" err="1" smtClean="0"/>
              <a:t>Guestrin</a:t>
            </a:r>
            <a:r>
              <a:rPr lang="en-US" sz="2000" b="1" i="1" dirty="0" smtClean="0"/>
              <a:t>        Joe </a:t>
            </a:r>
            <a:r>
              <a:rPr lang="en-US" sz="2000" b="1" i="1" dirty="0" err="1" smtClean="0"/>
              <a:t>Hellerstein</a:t>
            </a:r>
            <a:r>
              <a:rPr lang="en-US" sz="2000" b="1" i="1" dirty="0" smtClean="0"/>
              <a:t>       Guy </a:t>
            </a:r>
            <a:r>
              <a:rPr lang="en-US" sz="2000" b="1" i="1" dirty="0" err="1" smtClean="0"/>
              <a:t>Blelloch</a:t>
            </a:r>
            <a:r>
              <a:rPr lang="en-US" sz="2000" b="1" i="1" dirty="0" smtClean="0"/>
              <a:t>       David </a:t>
            </a:r>
            <a:r>
              <a:rPr lang="en-US" sz="2000" b="1" i="1" dirty="0" err="1" smtClean="0"/>
              <a:t>O’Hallaron</a:t>
            </a:r>
            <a:endParaRPr lang="en-US" sz="2000" b="1" i="1" dirty="0"/>
          </a:p>
        </p:txBody>
      </p:sp>
      <p:sp>
        <p:nvSpPr>
          <p:cNvPr id="14" name="Cube 13"/>
          <p:cNvSpPr/>
          <p:nvPr/>
        </p:nvSpPr>
        <p:spPr>
          <a:xfrm>
            <a:off x="304800" y="1921701"/>
            <a:ext cx="8534400" cy="1337355"/>
          </a:xfrm>
          <a:prstGeom prst="cube">
            <a:avLst>
              <a:gd name="adj" fmla="val 2877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u="sng" dirty="0" err="1" smtClean="0">
                <a:solidFill>
                  <a:schemeClr val="bg1"/>
                </a:solidFill>
                <a:latin typeface="Tahoma" pitchFamily="-64" charset="0"/>
              </a:rPr>
              <a:t>GraphLab</a:t>
            </a:r>
            <a:r>
              <a:rPr lang="en-US" sz="4000" b="1" dirty="0" smtClean="0">
                <a:solidFill>
                  <a:schemeClr val="bg1"/>
                </a:solidFill>
                <a:latin typeface="Tahoma" pitchFamily="-6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Tahoma" pitchFamily="-64" charset="0"/>
              </a:rPr>
              <a:t>&amp; PowerGraph</a:t>
            </a:r>
          </a:p>
        </p:txBody>
      </p:sp>
      <p:sp>
        <p:nvSpPr>
          <p:cNvPr id="7" name="Cube 6"/>
          <p:cNvSpPr/>
          <p:nvPr/>
        </p:nvSpPr>
        <p:spPr>
          <a:xfrm>
            <a:off x="304800" y="609600"/>
            <a:ext cx="8534400" cy="1524000"/>
          </a:xfrm>
          <a:prstGeom prst="cube">
            <a:avLst>
              <a:gd name="adj" fmla="val 247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ahoma" pitchFamily="-64" charset="0"/>
              </a:rPr>
              <a:t>Parallel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ahoma" pitchFamily="-64" charset="0"/>
              </a:rPr>
              <a:t> Algorithms for Probabilistic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ahoma" pitchFamily="-64" charset="0"/>
              </a:rPr>
              <a:t>Inference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-304800" y="0"/>
            <a:ext cx="9677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"/>
    </mc:Choice>
    <mc:Fallback xmlns="">
      <p:transition xmlns:p14="http://schemas.microsoft.com/office/powerpoint/2010/main" spd="slow" advTm="55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19200" y="4695111"/>
            <a:ext cx="6858000" cy="152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sz="2400" i="1" dirty="0" smtClean="0"/>
              <a:t>Solution:   </a:t>
            </a:r>
            <a:r>
              <a:rPr lang="en-US" sz="3600" dirty="0" err="1" smtClean="0"/>
              <a:t>GraphLab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</a:t>
            </a:r>
            <a:r>
              <a:rPr lang="en-US" b="1" dirty="0" smtClean="0"/>
              <a:t>design</a:t>
            </a:r>
            <a:r>
              <a:rPr lang="en-US" dirty="0" smtClean="0"/>
              <a:t> and </a:t>
            </a:r>
            <a:r>
              <a:rPr lang="en-US" b="1" dirty="0" smtClean="0"/>
              <a:t>implement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err="1" smtClean="0"/>
              <a:t>GrAD</a:t>
            </a:r>
            <a:r>
              <a:rPr lang="en-US" b="1" dirty="0" smtClean="0"/>
              <a:t> Algorithms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5440"/>
            <a:ext cx="82296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i="1" dirty="0" smtClean="0"/>
              <a:t>We could:</a:t>
            </a:r>
          </a:p>
          <a:p>
            <a:pPr marL="452438"/>
            <a:r>
              <a:rPr lang="en-US" i="1" dirty="0" smtClean="0"/>
              <a:t>design</a:t>
            </a:r>
            <a:r>
              <a:rPr lang="en-US" dirty="0" smtClean="0"/>
              <a:t> and </a:t>
            </a:r>
            <a:r>
              <a:rPr lang="en-US" i="1" dirty="0" smtClean="0"/>
              <a:t>implement </a:t>
            </a:r>
            <a:r>
              <a:rPr lang="en-US" dirty="0" smtClean="0"/>
              <a:t>for each architecture?</a:t>
            </a:r>
          </a:p>
          <a:p>
            <a:pPr lvl="1"/>
            <a:r>
              <a:rPr lang="en-US" b="1" dirty="0" smtClean="0"/>
              <a:t>Time consuming</a:t>
            </a:r>
            <a:endParaRPr lang="en-US" b="1" i="1" dirty="0" smtClean="0"/>
          </a:p>
          <a:p>
            <a:pPr lvl="1"/>
            <a:r>
              <a:rPr lang="en-US" dirty="0" smtClean="0"/>
              <a:t>Repeatedly solving the same system problems</a:t>
            </a:r>
          </a:p>
          <a:p>
            <a:pPr marL="452438"/>
            <a:r>
              <a:rPr lang="en-US" dirty="0" smtClean="0"/>
              <a:t>use high-level abstractions like </a:t>
            </a:r>
            <a:r>
              <a:rPr lang="en-US" b="1" dirty="0" err="1" smtClean="0"/>
              <a:t>MapReduce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Unable to express:</a:t>
            </a:r>
          </a:p>
          <a:p>
            <a:pPr lvl="2"/>
            <a:r>
              <a:rPr lang="en-US" b="1" dirty="0" smtClean="0"/>
              <a:t>Graphical</a:t>
            </a:r>
            <a:endParaRPr lang="en-US" dirty="0" smtClean="0"/>
          </a:p>
          <a:p>
            <a:pPr lvl="2"/>
            <a:r>
              <a:rPr lang="en-US" b="1" dirty="0" smtClean="0"/>
              <a:t>Asynchronous</a:t>
            </a:r>
          </a:p>
          <a:p>
            <a:pPr lvl="2"/>
            <a:r>
              <a:rPr lang="en-US" b="1" dirty="0" smtClean="0"/>
              <a:t>Dynamic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59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556000" y="4788979"/>
            <a:ext cx="3769356" cy="1342611"/>
            <a:chOff x="3556000" y="5013739"/>
            <a:chExt cx="3769356" cy="1342611"/>
          </a:xfrm>
        </p:grpSpPr>
        <p:sp>
          <p:nvSpPr>
            <p:cNvPr id="7" name="TextBox 6"/>
            <p:cNvSpPr txBox="1"/>
            <p:nvPr/>
          </p:nvSpPr>
          <p:spPr>
            <a:xfrm>
              <a:off x="3832092" y="5267742"/>
              <a:ext cx="349326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/>
                <a:t>GrAD</a:t>
              </a:r>
              <a:r>
                <a:rPr lang="en-US" sz="3200" b="1" dirty="0" smtClean="0"/>
                <a:t> Methodology</a:t>
              </a:r>
              <a:endParaRPr lang="en-US" sz="3200" b="1" dirty="0"/>
            </a:p>
          </p:txBody>
        </p:sp>
        <p:sp>
          <p:nvSpPr>
            <p:cNvPr id="9" name="Right Brace 8"/>
            <p:cNvSpPr/>
            <p:nvPr/>
          </p:nvSpPr>
          <p:spPr>
            <a:xfrm>
              <a:off x="3556000" y="5013739"/>
              <a:ext cx="242963" cy="1342611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94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5"/>
    </mc:Choice>
    <mc:Fallback xmlns="">
      <p:transition xmlns:p14="http://schemas.microsoft.com/office/powerpoint/2010/main" spd="slow" advTm="325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49795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i="1" dirty="0" smtClean="0"/>
              <a:t>Massive data provides opportunities for </a:t>
            </a:r>
            <a:r>
              <a:rPr lang="en-US" sz="6600" b="1" i="1" dirty="0" smtClean="0"/>
              <a:t>structured</a:t>
            </a:r>
            <a:r>
              <a:rPr lang="en-US" sz="6600" i="1" dirty="0" smtClean="0"/>
              <a:t> </a:t>
            </a:r>
            <a:r>
              <a:rPr lang="en-US" sz="6600" b="1" i="1" dirty="0" smtClean="0"/>
              <a:t>models</a:t>
            </a:r>
            <a:r>
              <a:rPr lang="en-US" sz="6600" i="1" dirty="0" smtClean="0"/>
              <a:t>…</a:t>
            </a:r>
            <a:endParaRPr lang="en-US" sz="6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5"/>
    </mc:Choice>
    <mc:Fallback xmlns="">
      <p:transition xmlns:p14="http://schemas.microsoft.com/office/powerpoint/2010/main" spd="slow" advTm="69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26" y="274638"/>
            <a:ext cx="8705574" cy="1143000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GraphLab</a:t>
            </a:r>
            <a:r>
              <a:rPr lang="en-US" sz="4800" dirty="0" smtClean="0"/>
              <a:t> is a </a:t>
            </a:r>
            <a:br>
              <a:rPr lang="en-US" sz="4800" dirty="0" smtClean="0"/>
            </a:br>
            <a:r>
              <a:rPr lang="en-US" sz="4800" b="1" dirty="0" smtClean="0"/>
              <a:t>Graph-Parallel </a:t>
            </a:r>
            <a:r>
              <a:rPr lang="en-US" sz="4800" dirty="0" smtClean="0"/>
              <a:t>Abstraction</a:t>
            </a:r>
            <a:endParaRPr lang="en-US" sz="4800" dirty="0"/>
          </a:p>
        </p:txBody>
      </p:sp>
      <p:sp>
        <p:nvSpPr>
          <p:cNvPr id="5" name="Left-Right Arrow 4"/>
          <p:cNvSpPr/>
          <p:nvPr/>
        </p:nvSpPr>
        <p:spPr bwMode="auto">
          <a:xfrm>
            <a:off x="306171" y="2243171"/>
            <a:ext cx="8414010" cy="957229"/>
          </a:xfrm>
          <a:prstGeom prst="leftRightArrow">
            <a:avLst>
              <a:gd name="adj1" fmla="val 64701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82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Data-Parallel         </a:t>
            </a:r>
            <a:r>
              <a:rPr lang="en-US" sz="28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           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ＭＳ Ｐゴシック" pitchFamily="-111" charset="-128"/>
              </a:rPr>
              <a:t>Graph-Parallel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598" y="4333440"/>
            <a:ext cx="3262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Arial"/>
              <a:buChar char="•"/>
            </a:pPr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Independent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Data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457200" indent="-457200" defTabSz="914400">
              <a:buFont typeface="Arial"/>
              <a:buChar char="•"/>
            </a:pPr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Single Pass</a:t>
            </a:r>
          </a:p>
          <a:p>
            <a:pPr marL="457200" indent="-457200" defTabSz="914400">
              <a:buFont typeface="Arial"/>
              <a:buChar char="•"/>
            </a:pPr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Synchronous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6553" y="3363397"/>
            <a:ext cx="2788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dirty="0">
                <a:solidFill>
                  <a:prstClr val="black"/>
                </a:solidFill>
                <a:latin typeface="Calibri"/>
              </a:rPr>
              <a:t>Map Reduce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5556" y="3240286"/>
            <a:ext cx="2654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b="1" dirty="0" err="1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alibri"/>
              </a:rPr>
              <a:t>GraphLab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3841" y="4333440"/>
            <a:ext cx="43781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Graph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Structured Data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457200" indent="-457200" defTabSz="914400"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Iterative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Computation</a:t>
            </a:r>
          </a:p>
          <a:p>
            <a:pPr marL="457200" indent="-457200" defTabSz="914400"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Dynamic +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Asynchronous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247700" y="2085073"/>
            <a:ext cx="4724400" cy="4267200"/>
          </a:xfrm>
          <a:prstGeom prst="rect">
            <a:avLst/>
          </a:prstGeom>
          <a:solidFill>
            <a:srgbClr val="FFFFFF">
              <a:alpha val="9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5605740" y="3349379"/>
            <a:ext cx="2142457" cy="3064439"/>
          </a:xfrm>
          <a:custGeom>
            <a:avLst/>
            <a:gdLst>
              <a:gd name="connsiteX0" fmla="*/ 2142018 w 2142435"/>
              <a:gd name="connsiteY0" fmla="*/ 1537245 h 3110703"/>
              <a:gd name="connsiteX1" fmla="*/ 643283 w 2142435"/>
              <a:gd name="connsiteY1" fmla="*/ 72679 h 3110703"/>
              <a:gd name="connsiteX2" fmla="*/ 36924 w 2142435"/>
              <a:gd name="connsiteY2" fmla="*/ 278634 h 3110703"/>
              <a:gd name="connsiteX3" fmla="*/ 197094 w 2142435"/>
              <a:gd name="connsiteY3" fmla="*/ 770636 h 3110703"/>
              <a:gd name="connsiteX4" fmla="*/ 1261082 w 2142435"/>
              <a:gd name="connsiteY4" fmla="*/ 1583013 h 3110703"/>
              <a:gd name="connsiteX5" fmla="*/ 231416 w 2142435"/>
              <a:gd name="connsiteY5" fmla="*/ 2361063 h 3110703"/>
              <a:gd name="connsiteX6" fmla="*/ 71246 w 2142435"/>
              <a:gd name="connsiteY6" fmla="*/ 2921717 h 3110703"/>
              <a:gd name="connsiteX7" fmla="*/ 403027 w 2142435"/>
              <a:gd name="connsiteY7" fmla="*/ 3081904 h 3110703"/>
              <a:gd name="connsiteX8" fmla="*/ 792012 w 2142435"/>
              <a:gd name="connsiteY8" fmla="*/ 2944601 h 3110703"/>
              <a:gd name="connsiteX9" fmla="*/ 2142018 w 2142435"/>
              <a:gd name="connsiteY9" fmla="*/ 1537245 h 3110703"/>
              <a:gd name="connsiteX0" fmla="*/ 2142018 w 2142457"/>
              <a:gd name="connsiteY0" fmla="*/ 1537245 h 3064439"/>
              <a:gd name="connsiteX1" fmla="*/ 643283 w 2142457"/>
              <a:gd name="connsiteY1" fmla="*/ 72679 h 3064439"/>
              <a:gd name="connsiteX2" fmla="*/ 36924 w 2142457"/>
              <a:gd name="connsiteY2" fmla="*/ 278634 h 3064439"/>
              <a:gd name="connsiteX3" fmla="*/ 197094 w 2142457"/>
              <a:gd name="connsiteY3" fmla="*/ 770636 h 3064439"/>
              <a:gd name="connsiteX4" fmla="*/ 1261082 w 2142457"/>
              <a:gd name="connsiteY4" fmla="*/ 1583013 h 3064439"/>
              <a:gd name="connsiteX5" fmla="*/ 231416 w 2142457"/>
              <a:gd name="connsiteY5" fmla="*/ 2361063 h 3064439"/>
              <a:gd name="connsiteX6" fmla="*/ 71246 w 2142457"/>
              <a:gd name="connsiteY6" fmla="*/ 2921717 h 3064439"/>
              <a:gd name="connsiteX7" fmla="*/ 792012 w 2142457"/>
              <a:gd name="connsiteY7" fmla="*/ 2944601 h 3064439"/>
              <a:gd name="connsiteX8" fmla="*/ 2142018 w 2142457"/>
              <a:gd name="connsiteY8" fmla="*/ 1537245 h 306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2457" h="3064439">
                <a:moveTo>
                  <a:pt x="2142018" y="1537245"/>
                </a:moveTo>
                <a:cubicBezTo>
                  <a:pt x="2117230" y="1058591"/>
                  <a:pt x="994132" y="282448"/>
                  <a:pt x="643283" y="72679"/>
                </a:cubicBezTo>
                <a:cubicBezTo>
                  <a:pt x="292434" y="-137090"/>
                  <a:pt x="111289" y="162308"/>
                  <a:pt x="36924" y="278634"/>
                </a:cubicBezTo>
                <a:cubicBezTo>
                  <a:pt x="-37441" y="394960"/>
                  <a:pt x="-6932" y="553240"/>
                  <a:pt x="197094" y="770636"/>
                </a:cubicBezTo>
                <a:cubicBezTo>
                  <a:pt x="401120" y="988032"/>
                  <a:pt x="1255362" y="1317942"/>
                  <a:pt x="1261082" y="1583013"/>
                </a:cubicBezTo>
                <a:cubicBezTo>
                  <a:pt x="1266802" y="1848084"/>
                  <a:pt x="429722" y="2137946"/>
                  <a:pt x="231416" y="2361063"/>
                </a:cubicBezTo>
                <a:cubicBezTo>
                  <a:pt x="33110" y="2584180"/>
                  <a:pt x="-22187" y="2824461"/>
                  <a:pt x="71246" y="2921717"/>
                </a:cubicBezTo>
                <a:cubicBezTo>
                  <a:pt x="164679" y="3018973"/>
                  <a:pt x="446883" y="3175346"/>
                  <a:pt x="792012" y="2944601"/>
                </a:cubicBezTo>
                <a:cubicBezTo>
                  <a:pt x="1137141" y="2713856"/>
                  <a:pt x="2166806" y="2015899"/>
                  <a:pt x="2142018" y="1537245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815510" y="3334162"/>
            <a:ext cx="2918211" cy="3245005"/>
          </a:xfrm>
          <a:custGeom>
            <a:avLst/>
            <a:gdLst>
              <a:gd name="connsiteX0" fmla="*/ 390293 w 3179956"/>
              <a:gd name="connsiteY0" fmla="*/ 496229 h 3964259"/>
              <a:gd name="connsiteX1" fmla="*/ 2687444 w 3179956"/>
              <a:gd name="connsiteY1" fmla="*/ 507380 h 3964259"/>
              <a:gd name="connsiteX2" fmla="*/ 3100039 w 3179956"/>
              <a:gd name="connsiteY2" fmla="*/ 964580 h 3964259"/>
              <a:gd name="connsiteX3" fmla="*/ 2598234 w 3179956"/>
              <a:gd name="connsiteY3" fmla="*/ 1287966 h 3964259"/>
              <a:gd name="connsiteX4" fmla="*/ 1516566 w 3179956"/>
              <a:gd name="connsiteY4" fmla="*/ 1176454 h 3964259"/>
              <a:gd name="connsiteX5" fmla="*/ 2932771 w 3179956"/>
              <a:gd name="connsiteY5" fmla="*/ 2849137 h 3964259"/>
              <a:gd name="connsiteX6" fmla="*/ 2999678 w 3179956"/>
              <a:gd name="connsiteY6" fmla="*/ 3406697 h 3964259"/>
              <a:gd name="connsiteX7" fmla="*/ 2430966 w 3179956"/>
              <a:gd name="connsiteY7" fmla="*/ 3518210 h 3964259"/>
              <a:gd name="connsiteX8" fmla="*/ 1170878 w 3179956"/>
              <a:gd name="connsiteY8" fmla="*/ 1923585 h 3964259"/>
              <a:gd name="connsiteX9" fmla="*/ 1471961 w 3179956"/>
              <a:gd name="connsiteY9" fmla="*/ 3362093 h 3964259"/>
              <a:gd name="connsiteX10" fmla="*/ 345688 w 3179956"/>
              <a:gd name="connsiteY10" fmla="*/ 3484756 h 3964259"/>
              <a:gd name="connsiteX11" fmla="*/ 390293 w 3179956"/>
              <a:gd name="connsiteY11" fmla="*/ 496229 h 3964259"/>
              <a:gd name="connsiteX0" fmla="*/ 390293 w 3163229"/>
              <a:gd name="connsiteY0" fmla="*/ 496229 h 3964259"/>
              <a:gd name="connsiteX1" fmla="*/ 2687444 w 3163229"/>
              <a:gd name="connsiteY1" fmla="*/ 507380 h 3964259"/>
              <a:gd name="connsiteX2" fmla="*/ 3100039 w 3163229"/>
              <a:gd name="connsiteY2" fmla="*/ 964580 h 3964259"/>
              <a:gd name="connsiteX3" fmla="*/ 2598234 w 3163229"/>
              <a:gd name="connsiteY3" fmla="*/ 1287966 h 3964259"/>
              <a:gd name="connsiteX4" fmla="*/ 1516566 w 3163229"/>
              <a:gd name="connsiteY4" fmla="*/ 1176454 h 3964259"/>
              <a:gd name="connsiteX5" fmla="*/ 2932771 w 3163229"/>
              <a:gd name="connsiteY5" fmla="*/ 2849137 h 3964259"/>
              <a:gd name="connsiteX6" fmla="*/ 2899317 w 3163229"/>
              <a:gd name="connsiteY6" fmla="*/ 3356517 h 3964259"/>
              <a:gd name="connsiteX7" fmla="*/ 2430966 w 3163229"/>
              <a:gd name="connsiteY7" fmla="*/ 3518210 h 3964259"/>
              <a:gd name="connsiteX8" fmla="*/ 1170878 w 3163229"/>
              <a:gd name="connsiteY8" fmla="*/ 1923585 h 3964259"/>
              <a:gd name="connsiteX9" fmla="*/ 1471961 w 3163229"/>
              <a:gd name="connsiteY9" fmla="*/ 3362093 h 3964259"/>
              <a:gd name="connsiteX10" fmla="*/ 345688 w 3163229"/>
              <a:gd name="connsiteY10" fmla="*/ 3484756 h 3964259"/>
              <a:gd name="connsiteX11" fmla="*/ 390293 w 3163229"/>
              <a:gd name="connsiteY11" fmla="*/ 496229 h 3964259"/>
              <a:gd name="connsiteX0" fmla="*/ 390293 w 3163229"/>
              <a:gd name="connsiteY0" fmla="*/ 496229 h 3964259"/>
              <a:gd name="connsiteX1" fmla="*/ 2687444 w 3163229"/>
              <a:gd name="connsiteY1" fmla="*/ 507380 h 3964259"/>
              <a:gd name="connsiteX2" fmla="*/ 3100039 w 3163229"/>
              <a:gd name="connsiteY2" fmla="*/ 964580 h 3964259"/>
              <a:gd name="connsiteX3" fmla="*/ 2598234 w 3163229"/>
              <a:gd name="connsiteY3" fmla="*/ 1287966 h 3964259"/>
              <a:gd name="connsiteX4" fmla="*/ 1516566 w 3163229"/>
              <a:gd name="connsiteY4" fmla="*/ 1176454 h 3964259"/>
              <a:gd name="connsiteX5" fmla="*/ 2932771 w 3163229"/>
              <a:gd name="connsiteY5" fmla="*/ 2849137 h 3964259"/>
              <a:gd name="connsiteX6" fmla="*/ 2899317 w 3163229"/>
              <a:gd name="connsiteY6" fmla="*/ 3356517 h 3964259"/>
              <a:gd name="connsiteX7" fmla="*/ 2213518 w 3163229"/>
              <a:gd name="connsiteY7" fmla="*/ 3280317 h 3964259"/>
              <a:gd name="connsiteX8" fmla="*/ 1170878 w 3163229"/>
              <a:gd name="connsiteY8" fmla="*/ 1923585 h 3964259"/>
              <a:gd name="connsiteX9" fmla="*/ 1471961 w 3163229"/>
              <a:gd name="connsiteY9" fmla="*/ 3362093 h 3964259"/>
              <a:gd name="connsiteX10" fmla="*/ 345688 w 3163229"/>
              <a:gd name="connsiteY10" fmla="*/ 3484756 h 3964259"/>
              <a:gd name="connsiteX11" fmla="*/ 390293 w 3163229"/>
              <a:gd name="connsiteY11" fmla="*/ 496229 h 3964259"/>
              <a:gd name="connsiteX0" fmla="*/ 390293 w 3139068"/>
              <a:gd name="connsiteY0" fmla="*/ 496229 h 3964259"/>
              <a:gd name="connsiteX1" fmla="*/ 2687444 w 3139068"/>
              <a:gd name="connsiteY1" fmla="*/ 507380 h 3964259"/>
              <a:gd name="connsiteX2" fmla="*/ 3100039 w 3139068"/>
              <a:gd name="connsiteY2" fmla="*/ 964580 h 3964259"/>
              <a:gd name="connsiteX3" fmla="*/ 2598234 w 3139068"/>
              <a:gd name="connsiteY3" fmla="*/ 1287966 h 3964259"/>
              <a:gd name="connsiteX4" fmla="*/ 1516566 w 3139068"/>
              <a:gd name="connsiteY4" fmla="*/ 1176454 h 3964259"/>
              <a:gd name="connsiteX5" fmla="*/ 2823118 w 3139068"/>
              <a:gd name="connsiteY5" fmla="*/ 2746917 h 3964259"/>
              <a:gd name="connsiteX6" fmla="*/ 2899317 w 3139068"/>
              <a:gd name="connsiteY6" fmla="*/ 3356517 h 3964259"/>
              <a:gd name="connsiteX7" fmla="*/ 2213518 w 3139068"/>
              <a:gd name="connsiteY7" fmla="*/ 3280317 h 3964259"/>
              <a:gd name="connsiteX8" fmla="*/ 1170878 w 3139068"/>
              <a:gd name="connsiteY8" fmla="*/ 1923585 h 3964259"/>
              <a:gd name="connsiteX9" fmla="*/ 1471961 w 3139068"/>
              <a:gd name="connsiteY9" fmla="*/ 3362093 h 3964259"/>
              <a:gd name="connsiteX10" fmla="*/ 345688 w 3139068"/>
              <a:gd name="connsiteY10" fmla="*/ 3484756 h 3964259"/>
              <a:gd name="connsiteX11" fmla="*/ 390293 w 3139068"/>
              <a:gd name="connsiteY11" fmla="*/ 496229 h 3964259"/>
              <a:gd name="connsiteX0" fmla="*/ 390293 w 3139068"/>
              <a:gd name="connsiteY0" fmla="*/ 496229 h 3936071"/>
              <a:gd name="connsiteX1" fmla="*/ 2687444 w 3139068"/>
              <a:gd name="connsiteY1" fmla="*/ 507380 h 3936071"/>
              <a:gd name="connsiteX2" fmla="*/ 3100039 w 3139068"/>
              <a:gd name="connsiteY2" fmla="*/ 964580 h 3936071"/>
              <a:gd name="connsiteX3" fmla="*/ 2598234 w 3139068"/>
              <a:gd name="connsiteY3" fmla="*/ 1287966 h 3936071"/>
              <a:gd name="connsiteX4" fmla="*/ 1516566 w 3139068"/>
              <a:gd name="connsiteY4" fmla="*/ 1176454 h 3936071"/>
              <a:gd name="connsiteX5" fmla="*/ 2823118 w 3139068"/>
              <a:gd name="connsiteY5" fmla="*/ 2746917 h 3936071"/>
              <a:gd name="connsiteX6" fmla="*/ 2899317 w 3139068"/>
              <a:gd name="connsiteY6" fmla="*/ 3356517 h 3936071"/>
              <a:gd name="connsiteX7" fmla="*/ 2213518 w 3139068"/>
              <a:gd name="connsiteY7" fmla="*/ 3280317 h 3936071"/>
              <a:gd name="connsiteX8" fmla="*/ 1170878 w 3139068"/>
              <a:gd name="connsiteY8" fmla="*/ 1923585 h 3936071"/>
              <a:gd name="connsiteX9" fmla="*/ 1222918 w 3139068"/>
              <a:gd name="connsiteY9" fmla="*/ 3204117 h 3936071"/>
              <a:gd name="connsiteX10" fmla="*/ 345688 w 3139068"/>
              <a:gd name="connsiteY10" fmla="*/ 3484756 h 3936071"/>
              <a:gd name="connsiteX11" fmla="*/ 390293 w 3139068"/>
              <a:gd name="connsiteY11" fmla="*/ 496229 h 3936071"/>
              <a:gd name="connsiteX0" fmla="*/ 383788 w 3132563"/>
              <a:gd name="connsiteY0" fmla="*/ 449456 h 3608659"/>
              <a:gd name="connsiteX1" fmla="*/ 2680939 w 3132563"/>
              <a:gd name="connsiteY1" fmla="*/ 460607 h 3608659"/>
              <a:gd name="connsiteX2" fmla="*/ 3093534 w 3132563"/>
              <a:gd name="connsiteY2" fmla="*/ 917807 h 3608659"/>
              <a:gd name="connsiteX3" fmla="*/ 2591729 w 3132563"/>
              <a:gd name="connsiteY3" fmla="*/ 1241193 h 3608659"/>
              <a:gd name="connsiteX4" fmla="*/ 1510061 w 3132563"/>
              <a:gd name="connsiteY4" fmla="*/ 1129681 h 3608659"/>
              <a:gd name="connsiteX5" fmla="*/ 2816613 w 3132563"/>
              <a:gd name="connsiteY5" fmla="*/ 2700144 h 3608659"/>
              <a:gd name="connsiteX6" fmla="*/ 2892812 w 3132563"/>
              <a:gd name="connsiteY6" fmla="*/ 3309744 h 3608659"/>
              <a:gd name="connsiteX7" fmla="*/ 2207013 w 3132563"/>
              <a:gd name="connsiteY7" fmla="*/ 3233544 h 3608659"/>
              <a:gd name="connsiteX8" fmla="*/ 1164373 w 3132563"/>
              <a:gd name="connsiteY8" fmla="*/ 1876812 h 3608659"/>
              <a:gd name="connsiteX9" fmla="*/ 1216413 w 3132563"/>
              <a:gd name="connsiteY9" fmla="*/ 3157344 h 3608659"/>
              <a:gd name="connsiteX10" fmla="*/ 378213 w 3132563"/>
              <a:gd name="connsiteY10" fmla="*/ 3157344 h 3608659"/>
              <a:gd name="connsiteX11" fmla="*/ 383788 w 3132563"/>
              <a:gd name="connsiteY11" fmla="*/ 449456 h 3608659"/>
              <a:gd name="connsiteX0" fmla="*/ 383788 w 3132563"/>
              <a:gd name="connsiteY0" fmla="*/ 449456 h 3621359"/>
              <a:gd name="connsiteX1" fmla="*/ 2680939 w 3132563"/>
              <a:gd name="connsiteY1" fmla="*/ 460607 h 3621359"/>
              <a:gd name="connsiteX2" fmla="*/ 3093534 w 3132563"/>
              <a:gd name="connsiteY2" fmla="*/ 917807 h 3621359"/>
              <a:gd name="connsiteX3" fmla="*/ 2591729 w 3132563"/>
              <a:gd name="connsiteY3" fmla="*/ 1241193 h 3621359"/>
              <a:gd name="connsiteX4" fmla="*/ 1510061 w 3132563"/>
              <a:gd name="connsiteY4" fmla="*/ 1129681 h 3621359"/>
              <a:gd name="connsiteX5" fmla="*/ 2816613 w 3132563"/>
              <a:gd name="connsiteY5" fmla="*/ 2700144 h 3621359"/>
              <a:gd name="connsiteX6" fmla="*/ 2892812 w 3132563"/>
              <a:gd name="connsiteY6" fmla="*/ 3309744 h 3621359"/>
              <a:gd name="connsiteX7" fmla="*/ 2207013 w 3132563"/>
              <a:gd name="connsiteY7" fmla="*/ 3233544 h 3621359"/>
              <a:gd name="connsiteX8" fmla="*/ 1164373 w 3132563"/>
              <a:gd name="connsiteY8" fmla="*/ 1876812 h 3621359"/>
              <a:gd name="connsiteX9" fmla="*/ 1064013 w 3132563"/>
              <a:gd name="connsiteY9" fmla="*/ 3233544 h 3621359"/>
              <a:gd name="connsiteX10" fmla="*/ 378213 w 3132563"/>
              <a:gd name="connsiteY10" fmla="*/ 3157344 h 3621359"/>
              <a:gd name="connsiteX11" fmla="*/ 383788 w 3132563"/>
              <a:gd name="connsiteY11" fmla="*/ 449456 h 3621359"/>
              <a:gd name="connsiteX0" fmla="*/ 383788 w 3050167"/>
              <a:gd name="connsiteY0" fmla="*/ 449456 h 3484756"/>
              <a:gd name="connsiteX1" fmla="*/ 2610314 w 3050167"/>
              <a:gd name="connsiteY1" fmla="*/ 343519 h 3484756"/>
              <a:gd name="connsiteX2" fmla="*/ 3022909 w 3050167"/>
              <a:gd name="connsiteY2" fmla="*/ 800719 h 3484756"/>
              <a:gd name="connsiteX3" fmla="*/ 2521104 w 3050167"/>
              <a:gd name="connsiteY3" fmla="*/ 1124105 h 3484756"/>
              <a:gd name="connsiteX4" fmla="*/ 1439436 w 3050167"/>
              <a:gd name="connsiteY4" fmla="*/ 1012593 h 3484756"/>
              <a:gd name="connsiteX5" fmla="*/ 2745988 w 3050167"/>
              <a:gd name="connsiteY5" fmla="*/ 2583056 h 3484756"/>
              <a:gd name="connsiteX6" fmla="*/ 2822187 w 3050167"/>
              <a:gd name="connsiteY6" fmla="*/ 3192656 h 3484756"/>
              <a:gd name="connsiteX7" fmla="*/ 2136388 w 3050167"/>
              <a:gd name="connsiteY7" fmla="*/ 3116456 h 3484756"/>
              <a:gd name="connsiteX8" fmla="*/ 1093748 w 3050167"/>
              <a:gd name="connsiteY8" fmla="*/ 1759724 h 3484756"/>
              <a:gd name="connsiteX9" fmla="*/ 993388 w 3050167"/>
              <a:gd name="connsiteY9" fmla="*/ 3116456 h 3484756"/>
              <a:gd name="connsiteX10" fmla="*/ 307588 w 3050167"/>
              <a:gd name="connsiteY10" fmla="*/ 3040256 h 3484756"/>
              <a:gd name="connsiteX11" fmla="*/ 383788 w 3050167"/>
              <a:gd name="connsiteY11" fmla="*/ 449456 h 3484756"/>
              <a:gd name="connsiteX0" fmla="*/ 383788 w 3050167"/>
              <a:gd name="connsiteY0" fmla="*/ 209705 h 3245005"/>
              <a:gd name="connsiteX1" fmla="*/ 2610314 w 3050167"/>
              <a:gd name="connsiteY1" fmla="*/ 103768 h 3245005"/>
              <a:gd name="connsiteX2" fmla="*/ 3022909 w 3050167"/>
              <a:gd name="connsiteY2" fmla="*/ 560968 h 3245005"/>
              <a:gd name="connsiteX3" fmla="*/ 2521104 w 3050167"/>
              <a:gd name="connsiteY3" fmla="*/ 884354 h 3245005"/>
              <a:gd name="connsiteX4" fmla="*/ 1439436 w 3050167"/>
              <a:gd name="connsiteY4" fmla="*/ 772842 h 3245005"/>
              <a:gd name="connsiteX5" fmla="*/ 2745988 w 3050167"/>
              <a:gd name="connsiteY5" fmla="*/ 2343305 h 3245005"/>
              <a:gd name="connsiteX6" fmla="*/ 2822187 w 3050167"/>
              <a:gd name="connsiteY6" fmla="*/ 2952905 h 3245005"/>
              <a:gd name="connsiteX7" fmla="*/ 2136388 w 3050167"/>
              <a:gd name="connsiteY7" fmla="*/ 2876705 h 3245005"/>
              <a:gd name="connsiteX8" fmla="*/ 1093748 w 3050167"/>
              <a:gd name="connsiteY8" fmla="*/ 1519973 h 3245005"/>
              <a:gd name="connsiteX9" fmla="*/ 993388 w 3050167"/>
              <a:gd name="connsiteY9" fmla="*/ 2876705 h 3245005"/>
              <a:gd name="connsiteX10" fmla="*/ 307588 w 3050167"/>
              <a:gd name="connsiteY10" fmla="*/ 2800505 h 3245005"/>
              <a:gd name="connsiteX11" fmla="*/ 383788 w 3050167"/>
              <a:gd name="connsiteY11" fmla="*/ 209705 h 3245005"/>
              <a:gd name="connsiteX0" fmla="*/ 251832 w 2918211"/>
              <a:gd name="connsiteY0" fmla="*/ 209705 h 3245005"/>
              <a:gd name="connsiteX1" fmla="*/ 2478358 w 2918211"/>
              <a:gd name="connsiteY1" fmla="*/ 103768 h 3245005"/>
              <a:gd name="connsiteX2" fmla="*/ 2890953 w 2918211"/>
              <a:gd name="connsiteY2" fmla="*/ 560968 h 3245005"/>
              <a:gd name="connsiteX3" fmla="*/ 2389148 w 2918211"/>
              <a:gd name="connsiteY3" fmla="*/ 884354 h 3245005"/>
              <a:gd name="connsiteX4" fmla="*/ 1307480 w 2918211"/>
              <a:gd name="connsiteY4" fmla="*/ 772842 h 3245005"/>
              <a:gd name="connsiteX5" fmla="*/ 2614032 w 2918211"/>
              <a:gd name="connsiteY5" fmla="*/ 2343305 h 3245005"/>
              <a:gd name="connsiteX6" fmla="*/ 2690231 w 2918211"/>
              <a:gd name="connsiteY6" fmla="*/ 2952905 h 3245005"/>
              <a:gd name="connsiteX7" fmla="*/ 2004432 w 2918211"/>
              <a:gd name="connsiteY7" fmla="*/ 2876705 h 3245005"/>
              <a:gd name="connsiteX8" fmla="*/ 961792 w 2918211"/>
              <a:gd name="connsiteY8" fmla="*/ 1519973 h 3245005"/>
              <a:gd name="connsiteX9" fmla="*/ 861432 w 2918211"/>
              <a:gd name="connsiteY9" fmla="*/ 2876705 h 3245005"/>
              <a:gd name="connsiteX10" fmla="*/ 175632 w 2918211"/>
              <a:gd name="connsiteY10" fmla="*/ 2800505 h 3245005"/>
              <a:gd name="connsiteX11" fmla="*/ 251832 w 2918211"/>
              <a:gd name="connsiteY11" fmla="*/ 209705 h 324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18211" h="3245005">
                <a:moveTo>
                  <a:pt x="251832" y="209705"/>
                </a:moveTo>
                <a:cubicBezTo>
                  <a:pt x="440474" y="0"/>
                  <a:pt x="2038505" y="45224"/>
                  <a:pt x="2478358" y="103768"/>
                </a:cubicBezTo>
                <a:cubicBezTo>
                  <a:pt x="2918211" y="162312"/>
                  <a:pt x="2905821" y="430870"/>
                  <a:pt x="2890953" y="560968"/>
                </a:cubicBezTo>
                <a:cubicBezTo>
                  <a:pt x="2876085" y="691066"/>
                  <a:pt x="2653060" y="849042"/>
                  <a:pt x="2389148" y="884354"/>
                </a:cubicBezTo>
                <a:cubicBezTo>
                  <a:pt x="2125236" y="919666"/>
                  <a:pt x="1269999" y="529684"/>
                  <a:pt x="1307480" y="772842"/>
                </a:cubicBezTo>
                <a:cubicBezTo>
                  <a:pt x="1344961" y="1016000"/>
                  <a:pt x="2383574" y="1979961"/>
                  <a:pt x="2614032" y="2343305"/>
                </a:cubicBezTo>
                <a:cubicBezTo>
                  <a:pt x="2844490" y="2706649"/>
                  <a:pt x="2791831" y="2864005"/>
                  <a:pt x="2690231" y="2952905"/>
                </a:cubicBezTo>
                <a:cubicBezTo>
                  <a:pt x="2588631" y="3041805"/>
                  <a:pt x="2292505" y="3115527"/>
                  <a:pt x="2004432" y="2876705"/>
                </a:cubicBezTo>
                <a:cubicBezTo>
                  <a:pt x="1716359" y="2637883"/>
                  <a:pt x="1152292" y="1519973"/>
                  <a:pt x="961792" y="1519973"/>
                </a:cubicBezTo>
                <a:cubicBezTo>
                  <a:pt x="771292" y="1519973"/>
                  <a:pt x="992459" y="2663283"/>
                  <a:pt x="861432" y="2876705"/>
                </a:cubicBezTo>
                <a:cubicBezTo>
                  <a:pt x="730405" y="3090127"/>
                  <a:pt x="277232" y="3245005"/>
                  <a:pt x="175632" y="2800505"/>
                </a:cubicBezTo>
                <a:cubicBezTo>
                  <a:pt x="74032" y="2356005"/>
                  <a:pt x="0" y="517912"/>
                  <a:pt x="251832" y="209705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143542" y="3543867"/>
            <a:ext cx="5410200" cy="2743200"/>
            <a:chOff x="2362200" y="4038600"/>
            <a:chExt cx="5410200" cy="2743200"/>
          </a:xfrm>
        </p:grpSpPr>
        <p:sp>
          <p:nvSpPr>
            <p:cNvPr id="42" name="Oval 41"/>
            <p:cNvSpPr/>
            <p:nvPr/>
          </p:nvSpPr>
          <p:spPr>
            <a:xfrm>
              <a:off x="2362200" y="4038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191000" y="4038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019800" y="4038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3152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362200" y="6324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191000" y="6324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019800" y="6324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err="1" smtClean="0"/>
              <a:t>GraphLab</a:t>
            </a:r>
            <a:r>
              <a:rPr lang="en-US" dirty="0" smtClean="0"/>
              <a:t> Abstraction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2285999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 user-defined</a:t>
            </a:r>
            <a:r>
              <a:rPr lang="en-US" sz="2800" b="1" dirty="0" smtClean="0">
                <a:solidFill>
                  <a:schemeClr val="tx2"/>
                </a:solidFill>
              </a:rPr>
              <a:t> Vertex Program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/>
              <a:t>runs on each vertex</a:t>
            </a:r>
            <a:endParaRPr lang="en-US" sz="2800" b="1" dirty="0" smtClean="0"/>
          </a:p>
          <a:p>
            <a:r>
              <a:rPr lang="en-US" sz="2800" b="1" dirty="0" smtClean="0"/>
              <a:t>Graph</a:t>
            </a:r>
            <a:r>
              <a:rPr lang="en-US" sz="2400" dirty="0" smtClean="0"/>
              <a:t> constrains </a:t>
            </a:r>
            <a:r>
              <a:rPr lang="en-US" sz="2400" b="1" dirty="0" smtClean="0"/>
              <a:t>interaction</a:t>
            </a:r>
            <a:r>
              <a:rPr lang="en-US" sz="2400" dirty="0" smtClean="0"/>
              <a:t> along edges</a:t>
            </a:r>
          </a:p>
          <a:p>
            <a:pPr lvl="1"/>
            <a:r>
              <a:rPr lang="en-US" sz="2000" dirty="0" smtClean="0"/>
              <a:t>Directly </a:t>
            </a:r>
            <a:r>
              <a:rPr lang="en-US" sz="2000" b="1" dirty="0" smtClean="0"/>
              <a:t>read</a:t>
            </a:r>
            <a:r>
              <a:rPr lang="en-US" sz="2000" dirty="0" smtClean="0"/>
              <a:t> and </a:t>
            </a:r>
            <a:r>
              <a:rPr lang="en-US" sz="2000" b="1" dirty="0" smtClean="0"/>
              <a:t>modify</a:t>
            </a:r>
            <a:r>
              <a:rPr lang="en-US" sz="2000" dirty="0" smtClean="0"/>
              <a:t> the state of adjacent vertices and edges</a:t>
            </a:r>
            <a:endParaRPr lang="en-US" sz="2000" b="1" dirty="0" smtClean="0">
              <a:solidFill>
                <a:srgbClr val="1F497D"/>
              </a:solidFill>
            </a:endParaRPr>
          </a:p>
          <a:p>
            <a:r>
              <a:rPr lang="en-US" sz="2400" b="1" dirty="0" smtClean="0"/>
              <a:t>Parallelism</a:t>
            </a:r>
            <a:r>
              <a:rPr lang="en-US" sz="2400" dirty="0" smtClean="0"/>
              <a:t>: </a:t>
            </a:r>
            <a:r>
              <a:rPr lang="en-US" sz="2400" dirty="0"/>
              <a:t>r</a:t>
            </a:r>
            <a:r>
              <a:rPr lang="en-US" sz="2400" dirty="0" smtClean="0"/>
              <a:t>un multiple vertex programs simultaneously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143542" y="3543867"/>
            <a:ext cx="5410200" cy="2743200"/>
            <a:chOff x="2209800" y="3886200"/>
            <a:chExt cx="5410200" cy="2743200"/>
          </a:xfrm>
        </p:grpSpPr>
        <p:cxnSp>
          <p:nvCxnSpPr>
            <p:cNvPr id="13" name="Straight Connector 12"/>
            <p:cNvCxnSpPr>
              <a:stCxn id="4" idx="6"/>
              <a:endCxn id="6" idx="2"/>
            </p:cNvCxnSpPr>
            <p:nvPr/>
          </p:nvCxnSpPr>
          <p:spPr>
            <a:xfrm>
              <a:off x="2667000" y="4114800"/>
              <a:ext cx="1371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" idx="6"/>
              <a:endCxn id="7" idx="2"/>
            </p:cNvCxnSpPr>
            <p:nvPr/>
          </p:nvCxnSpPr>
          <p:spPr>
            <a:xfrm>
              <a:off x="4495800" y="4114800"/>
              <a:ext cx="1371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9" idx="6"/>
              <a:endCxn id="10" idx="2"/>
            </p:cNvCxnSpPr>
            <p:nvPr/>
          </p:nvCxnSpPr>
          <p:spPr>
            <a:xfrm>
              <a:off x="2667000" y="6400800"/>
              <a:ext cx="1371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0" idx="6"/>
              <a:endCxn id="11" idx="2"/>
            </p:cNvCxnSpPr>
            <p:nvPr/>
          </p:nvCxnSpPr>
          <p:spPr>
            <a:xfrm>
              <a:off x="4495800" y="6400800"/>
              <a:ext cx="1371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1" idx="0"/>
              <a:endCxn id="7" idx="4"/>
            </p:cNvCxnSpPr>
            <p:nvPr/>
          </p:nvCxnSpPr>
          <p:spPr>
            <a:xfrm flipV="1">
              <a:off x="6096000" y="4343400"/>
              <a:ext cx="0" cy="18288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4" idx="5"/>
              <a:endCxn id="10" idx="1"/>
            </p:cNvCxnSpPr>
            <p:nvPr/>
          </p:nvCxnSpPr>
          <p:spPr>
            <a:xfrm>
              <a:off x="2600045" y="4276445"/>
              <a:ext cx="1505510" cy="19627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4" idx="4"/>
              <a:endCxn id="9" idx="0"/>
            </p:cNvCxnSpPr>
            <p:nvPr/>
          </p:nvCxnSpPr>
          <p:spPr>
            <a:xfrm>
              <a:off x="2438400" y="4343400"/>
              <a:ext cx="0" cy="18288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0" idx="0"/>
              <a:endCxn id="6" idx="4"/>
            </p:cNvCxnSpPr>
            <p:nvPr/>
          </p:nvCxnSpPr>
          <p:spPr>
            <a:xfrm flipV="1">
              <a:off x="4267200" y="4343400"/>
              <a:ext cx="0" cy="18288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7" idx="5"/>
              <a:endCxn id="8" idx="1"/>
            </p:cNvCxnSpPr>
            <p:nvPr/>
          </p:nvCxnSpPr>
          <p:spPr>
            <a:xfrm>
              <a:off x="6257645" y="4276445"/>
              <a:ext cx="972110" cy="8197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1" idx="7"/>
              <a:endCxn id="8" idx="3"/>
            </p:cNvCxnSpPr>
            <p:nvPr/>
          </p:nvCxnSpPr>
          <p:spPr>
            <a:xfrm flipV="1">
              <a:off x="6257645" y="5419445"/>
              <a:ext cx="972110" cy="8197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6" idx="5"/>
              <a:endCxn id="11" idx="1"/>
            </p:cNvCxnSpPr>
            <p:nvPr/>
          </p:nvCxnSpPr>
          <p:spPr>
            <a:xfrm>
              <a:off x="4428845" y="4276445"/>
              <a:ext cx="1505510" cy="19627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2209800" y="3886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038600" y="3886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867400" y="3886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162800" y="5029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209800" y="6172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038600" y="6172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67400" y="6172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Oval 85"/>
          <p:cNvSpPr/>
          <p:nvPr/>
        </p:nvSpPr>
        <p:spPr>
          <a:xfrm>
            <a:off x="7107983" y="4686867"/>
            <a:ext cx="457200" cy="4572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2143542" y="3546330"/>
            <a:ext cx="457200" cy="4572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61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8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2"/>
    </mc:Choice>
    <mc:Fallback xmlns="">
      <p:transition xmlns:p14="http://schemas.microsoft.com/office/powerpoint/2010/main" spd="slow" advTm="292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5" grpId="0" animBg="1"/>
      <p:bldP spid="3" grpId="0" build="p" bldLvl="2"/>
      <p:bldP spid="86" grpId="0" animBg="1"/>
      <p:bldP spid="8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57200" y="3632092"/>
            <a:ext cx="5257800" cy="762000"/>
          </a:xfrm>
          <a:prstGeom prst="roundRect">
            <a:avLst>
              <a:gd name="adj" fmla="val 1103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57200" y="4565788"/>
            <a:ext cx="5257800" cy="1293193"/>
          </a:xfrm>
          <a:prstGeom prst="roundRect">
            <a:avLst>
              <a:gd name="adj" fmla="val 1103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57200" y="2184292"/>
            <a:ext cx="5257800" cy="1295400"/>
          </a:xfrm>
          <a:prstGeom prst="roundRect">
            <a:avLst>
              <a:gd name="adj" fmla="val 1103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GraphLab</a:t>
            </a:r>
            <a:r>
              <a:rPr lang="en-US" dirty="0" smtClean="0"/>
              <a:t> Vertex Program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1143000"/>
            <a:ext cx="84581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Vertex Programs directly </a:t>
            </a:r>
            <a:r>
              <a:rPr lang="en-US" sz="2600" b="1" dirty="0" smtClean="0">
                <a:solidFill>
                  <a:prstClr val="black"/>
                </a:solidFill>
                <a:latin typeface="Calibri"/>
              </a:rPr>
              <a:t>access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 adjacent vertices and edges</a:t>
            </a:r>
            <a:endParaRPr lang="en-US" sz="2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Freeform 87"/>
          <p:cNvSpPr/>
          <p:nvPr/>
        </p:nvSpPr>
        <p:spPr bwMode="auto">
          <a:xfrm>
            <a:off x="6110084" y="1843172"/>
            <a:ext cx="2957716" cy="2157334"/>
          </a:xfrm>
          <a:custGeom>
            <a:avLst/>
            <a:gdLst>
              <a:gd name="connsiteX0" fmla="*/ 1930400 w 3149600"/>
              <a:gd name="connsiteY0" fmla="*/ 159926 h 2455333"/>
              <a:gd name="connsiteX1" fmla="*/ 237067 w 3149600"/>
              <a:gd name="connsiteY1" fmla="*/ 193793 h 2455333"/>
              <a:gd name="connsiteX2" fmla="*/ 508000 w 3149600"/>
              <a:gd name="connsiteY2" fmla="*/ 1322682 h 2455333"/>
              <a:gd name="connsiteX3" fmla="*/ 993423 w 3149600"/>
              <a:gd name="connsiteY3" fmla="*/ 2304815 h 2455333"/>
              <a:gd name="connsiteX4" fmla="*/ 1569156 w 3149600"/>
              <a:gd name="connsiteY4" fmla="*/ 2225793 h 2455333"/>
              <a:gd name="connsiteX5" fmla="*/ 1919111 w 3149600"/>
              <a:gd name="connsiteY5" fmla="*/ 1175926 h 2455333"/>
              <a:gd name="connsiteX6" fmla="*/ 2291645 w 3149600"/>
              <a:gd name="connsiteY6" fmla="*/ 2135482 h 2455333"/>
              <a:gd name="connsiteX7" fmla="*/ 2889956 w 3149600"/>
              <a:gd name="connsiteY7" fmla="*/ 2304815 h 2455333"/>
              <a:gd name="connsiteX8" fmla="*/ 3081867 w 3149600"/>
              <a:gd name="connsiteY8" fmla="*/ 1841970 h 2455333"/>
              <a:gd name="connsiteX9" fmla="*/ 2483556 w 3149600"/>
              <a:gd name="connsiteY9" fmla="*/ 600193 h 2455333"/>
              <a:gd name="connsiteX10" fmla="*/ 1930400 w 3149600"/>
              <a:gd name="connsiteY10" fmla="*/ 159926 h 2455333"/>
              <a:gd name="connsiteX0" fmla="*/ 1969911 w 3155244"/>
              <a:gd name="connsiteY0" fmla="*/ 96426 h 2468033"/>
              <a:gd name="connsiteX1" fmla="*/ 242711 w 3155244"/>
              <a:gd name="connsiteY1" fmla="*/ 206493 h 2468033"/>
              <a:gd name="connsiteX2" fmla="*/ 513644 w 3155244"/>
              <a:gd name="connsiteY2" fmla="*/ 1335382 h 2468033"/>
              <a:gd name="connsiteX3" fmla="*/ 999067 w 3155244"/>
              <a:gd name="connsiteY3" fmla="*/ 2317515 h 2468033"/>
              <a:gd name="connsiteX4" fmla="*/ 1574800 w 3155244"/>
              <a:gd name="connsiteY4" fmla="*/ 2238493 h 2468033"/>
              <a:gd name="connsiteX5" fmla="*/ 1924755 w 3155244"/>
              <a:gd name="connsiteY5" fmla="*/ 1188626 h 2468033"/>
              <a:gd name="connsiteX6" fmla="*/ 2297289 w 3155244"/>
              <a:gd name="connsiteY6" fmla="*/ 2148182 h 2468033"/>
              <a:gd name="connsiteX7" fmla="*/ 2895600 w 3155244"/>
              <a:gd name="connsiteY7" fmla="*/ 2317515 h 2468033"/>
              <a:gd name="connsiteX8" fmla="*/ 3087511 w 3155244"/>
              <a:gd name="connsiteY8" fmla="*/ 1854670 h 2468033"/>
              <a:gd name="connsiteX9" fmla="*/ 2489200 w 3155244"/>
              <a:gd name="connsiteY9" fmla="*/ 612893 h 2468033"/>
              <a:gd name="connsiteX10" fmla="*/ 1969911 w 3155244"/>
              <a:gd name="connsiteY10" fmla="*/ 96426 h 2468033"/>
              <a:gd name="connsiteX0" fmla="*/ 1969911 w 3165592"/>
              <a:gd name="connsiteY0" fmla="*/ 96426 h 2468033"/>
              <a:gd name="connsiteX1" fmla="*/ 242711 w 3165592"/>
              <a:gd name="connsiteY1" fmla="*/ 206493 h 2468033"/>
              <a:gd name="connsiteX2" fmla="*/ 513644 w 3165592"/>
              <a:gd name="connsiteY2" fmla="*/ 1335382 h 2468033"/>
              <a:gd name="connsiteX3" fmla="*/ 999067 w 3165592"/>
              <a:gd name="connsiteY3" fmla="*/ 2317515 h 2468033"/>
              <a:gd name="connsiteX4" fmla="*/ 1574800 w 3165592"/>
              <a:gd name="connsiteY4" fmla="*/ 2238493 h 2468033"/>
              <a:gd name="connsiteX5" fmla="*/ 1924755 w 3165592"/>
              <a:gd name="connsiteY5" fmla="*/ 1188626 h 2468033"/>
              <a:gd name="connsiteX6" fmla="*/ 2297289 w 3165592"/>
              <a:gd name="connsiteY6" fmla="*/ 2148182 h 2468033"/>
              <a:gd name="connsiteX7" fmla="*/ 2895600 w 3165592"/>
              <a:gd name="connsiteY7" fmla="*/ 2317515 h 2468033"/>
              <a:gd name="connsiteX8" fmla="*/ 3087511 w 3165592"/>
              <a:gd name="connsiteY8" fmla="*/ 1854670 h 2468033"/>
              <a:gd name="connsiteX9" fmla="*/ 2427111 w 3165592"/>
              <a:gd name="connsiteY9" fmla="*/ 477426 h 2468033"/>
              <a:gd name="connsiteX10" fmla="*/ 1969911 w 3165592"/>
              <a:gd name="connsiteY10" fmla="*/ 96426 h 2468033"/>
              <a:gd name="connsiteX0" fmla="*/ 1881011 w 3152892"/>
              <a:gd name="connsiteY0" fmla="*/ 96426 h 2468033"/>
              <a:gd name="connsiteX1" fmla="*/ 230011 w 3152892"/>
              <a:gd name="connsiteY1" fmla="*/ 206493 h 2468033"/>
              <a:gd name="connsiteX2" fmla="*/ 500944 w 3152892"/>
              <a:gd name="connsiteY2" fmla="*/ 1335382 h 2468033"/>
              <a:gd name="connsiteX3" fmla="*/ 986367 w 3152892"/>
              <a:gd name="connsiteY3" fmla="*/ 2317515 h 2468033"/>
              <a:gd name="connsiteX4" fmla="*/ 1562100 w 3152892"/>
              <a:gd name="connsiteY4" fmla="*/ 2238493 h 2468033"/>
              <a:gd name="connsiteX5" fmla="*/ 1912055 w 3152892"/>
              <a:gd name="connsiteY5" fmla="*/ 1188626 h 2468033"/>
              <a:gd name="connsiteX6" fmla="*/ 2284589 w 3152892"/>
              <a:gd name="connsiteY6" fmla="*/ 2148182 h 2468033"/>
              <a:gd name="connsiteX7" fmla="*/ 2882900 w 3152892"/>
              <a:gd name="connsiteY7" fmla="*/ 2317515 h 2468033"/>
              <a:gd name="connsiteX8" fmla="*/ 3074811 w 3152892"/>
              <a:gd name="connsiteY8" fmla="*/ 1854670 h 2468033"/>
              <a:gd name="connsiteX9" fmla="*/ 2414411 w 3152892"/>
              <a:gd name="connsiteY9" fmla="*/ 477426 h 2468033"/>
              <a:gd name="connsiteX10" fmla="*/ 1881011 w 3152892"/>
              <a:gd name="connsiteY10" fmla="*/ 96426 h 2468033"/>
              <a:gd name="connsiteX0" fmla="*/ 1690511 w 2962392"/>
              <a:gd name="connsiteY0" fmla="*/ 83726 h 2455333"/>
              <a:gd name="connsiteX1" fmla="*/ 547511 w 2962392"/>
              <a:gd name="connsiteY1" fmla="*/ 159926 h 2455333"/>
              <a:gd name="connsiteX2" fmla="*/ 39511 w 2962392"/>
              <a:gd name="connsiteY2" fmla="*/ 193793 h 2455333"/>
              <a:gd name="connsiteX3" fmla="*/ 310444 w 2962392"/>
              <a:gd name="connsiteY3" fmla="*/ 1322682 h 2455333"/>
              <a:gd name="connsiteX4" fmla="*/ 795867 w 2962392"/>
              <a:gd name="connsiteY4" fmla="*/ 2304815 h 2455333"/>
              <a:gd name="connsiteX5" fmla="*/ 1371600 w 2962392"/>
              <a:gd name="connsiteY5" fmla="*/ 2225793 h 2455333"/>
              <a:gd name="connsiteX6" fmla="*/ 1721555 w 2962392"/>
              <a:gd name="connsiteY6" fmla="*/ 1175926 h 2455333"/>
              <a:gd name="connsiteX7" fmla="*/ 2094089 w 2962392"/>
              <a:gd name="connsiteY7" fmla="*/ 2135482 h 2455333"/>
              <a:gd name="connsiteX8" fmla="*/ 2692400 w 2962392"/>
              <a:gd name="connsiteY8" fmla="*/ 2304815 h 2455333"/>
              <a:gd name="connsiteX9" fmla="*/ 2884311 w 2962392"/>
              <a:gd name="connsiteY9" fmla="*/ 1841970 h 2455333"/>
              <a:gd name="connsiteX10" fmla="*/ 2223911 w 2962392"/>
              <a:gd name="connsiteY10" fmla="*/ 464726 h 2455333"/>
              <a:gd name="connsiteX11" fmla="*/ 1690511 w 2962392"/>
              <a:gd name="connsiteY11" fmla="*/ 83726 h 2455333"/>
              <a:gd name="connsiteX0" fmla="*/ 1690511 w 2962392"/>
              <a:gd name="connsiteY0" fmla="*/ 83726 h 2455333"/>
              <a:gd name="connsiteX1" fmla="*/ 547511 w 2962392"/>
              <a:gd name="connsiteY1" fmla="*/ 159926 h 2455333"/>
              <a:gd name="connsiteX2" fmla="*/ 39511 w 2962392"/>
              <a:gd name="connsiteY2" fmla="*/ 193793 h 2455333"/>
              <a:gd name="connsiteX3" fmla="*/ 310444 w 2962392"/>
              <a:gd name="connsiteY3" fmla="*/ 1322682 h 2455333"/>
              <a:gd name="connsiteX4" fmla="*/ 795867 w 2962392"/>
              <a:gd name="connsiteY4" fmla="*/ 2304815 h 2455333"/>
              <a:gd name="connsiteX5" fmla="*/ 1371600 w 2962392"/>
              <a:gd name="connsiteY5" fmla="*/ 2225793 h 2455333"/>
              <a:gd name="connsiteX6" fmla="*/ 1721555 w 2962392"/>
              <a:gd name="connsiteY6" fmla="*/ 1175926 h 2455333"/>
              <a:gd name="connsiteX7" fmla="*/ 2094089 w 2962392"/>
              <a:gd name="connsiteY7" fmla="*/ 2135482 h 2455333"/>
              <a:gd name="connsiteX8" fmla="*/ 2692400 w 2962392"/>
              <a:gd name="connsiteY8" fmla="*/ 2304815 h 2455333"/>
              <a:gd name="connsiteX9" fmla="*/ 2884311 w 2962392"/>
              <a:gd name="connsiteY9" fmla="*/ 1841970 h 2455333"/>
              <a:gd name="connsiteX10" fmla="*/ 2223911 w 2962392"/>
              <a:gd name="connsiteY10" fmla="*/ 464726 h 2455333"/>
              <a:gd name="connsiteX11" fmla="*/ 1690511 w 2962392"/>
              <a:gd name="connsiteY11" fmla="*/ 83726 h 2455333"/>
              <a:gd name="connsiteX0" fmla="*/ 1792111 w 3063992"/>
              <a:gd name="connsiteY0" fmla="*/ 50800 h 2422407"/>
              <a:gd name="connsiteX1" fmla="*/ 649111 w 3063992"/>
              <a:gd name="connsiteY1" fmla="*/ 127000 h 2422407"/>
              <a:gd name="connsiteX2" fmla="*/ 39511 w 3063992"/>
              <a:gd name="connsiteY2" fmla="*/ 279400 h 2422407"/>
              <a:gd name="connsiteX3" fmla="*/ 412044 w 3063992"/>
              <a:gd name="connsiteY3" fmla="*/ 1289756 h 2422407"/>
              <a:gd name="connsiteX4" fmla="*/ 897467 w 3063992"/>
              <a:gd name="connsiteY4" fmla="*/ 2271889 h 2422407"/>
              <a:gd name="connsiteX5" fmla="*/ 1473200 w 3063992"/>
              <a:gd name="connsiteY5" fmla="*/ 2192867 h 2422407"/>
              <a:gd name="connsiteX6" fmla="*/ 1823155 w 3063992"/>
              <a:gd name="connsiteY6" fmla="*/ 1143000 h 2422407"/>
              <a:gd name="connsiteX7" fmla="*/ 2195689 w 3063992"/>
              <a:gd name="connsiteY7" fmla="*/ 2102556 h 2422407"/>
              <a:gd name="connsiteX8" fmla="*/ 2794000 w 3063992"/>
              <a:gd name="connsiteY8" fmla="*/ 2271889 h 2422407"/>
              <a:gd name="connsiteX9" fmla="*/ 2985911 w 3063992"/>
              <a:gd name="connsiteY9" fmla="*/ 1809044 h 2422407"/>
              <a:gd name="connsiteX10" fmla="*/ 2325511 w 3063992"/>
              <a:gd name="connsiteY10" fmla="*/ 431800 h 2422407"/>
              <a:gd name="connsiteX11" fmla="*/ 1792111 w 3063992"/>
              <a:gd name="connsiteY11" fmla="*/ 50800 h 2422407"/>
              <a:gd name="connsiteX0" fmla="*/ 1715911 w 3063992"/>
              <a:gd name="connsiteY0" fmla="*/ 50800 h 2422407"/>
              <a:gd name="connsiteX1" fmla="*/ 649111 w 3063992"/>
              <a:gd name="connsiteY1" fmla="*/ 127000 h 2422407"/>
              <a:gd name="connsiteX2" fmla="*/ 39511 w 3063992"/>
              <a:gd name="connsiteY2" fmla="*/ 279400 h 2422407"/>
              <a:gd name="connsiteX3" fmla="*/ 412044 w 3063992"/>
              <a:gd name="connsiteY3" fmla="*/ 1289756 h 2422407"/>
              <a:gd name="connsiteX4" fmla="*/ 897467 w 3063992"/>
              <a:gd name="connsiteY4" fmla="*/ 2271889 h 2422407"/>
              <a:gd name="connsiteX5" fmla="*/ 1473200 w 3063992"/>
              <a:gd name="connsiteY5" fmla="*/ 2192867 h 2422407"/>
              <a:gd name="connsiteX6" fmla="*/ 1823155 w 3063992"/>
              <a:gd name="connsiteY6" fmla="*/ 1143000 h 2422407"/>
              <a:gd name="connsiteX7" fmla="*/ 2195689 w 3063992"/>
              <a:gd name="connsiteY7" fmla="*/ 2102556 h 2422407"/>
              <a:gd name="connsiteX8" fmla="*/ 2794000 w 3063992"/>
              <a:gd name="connsiteY8" fmla="*/ 2271889 h 2422407"/>
              <a:gd name="connsiteX9" fmla="*/ 2985911 w 3063992"/>
              <a:gd name="connsiteY9" fmla="*/ 1809044 h 2422407"/>
              <a:gd name="connsiteX10" fmla="*/ 2325511 w 3063992"/>
              <a:gd name="connsiteY10" fmla="*/ 431800 h 2422407"/>
              <a:gd name="connsiteX11" fmla="*/ 1715911 w 3063992"/>
              <a:gd name="connsiteY11" fmla="*/ 50800 h 2422407"/>
              <a:gd name="connsiteX0" fmla="*/ 1779411 w 3127492"/>
              <a:gd name="connsiteY0" fmla="*/ 38100 h 2409707"/>
              <a:gd name="connsiteX1" fmla="*/ 1093611 w 3127492"/>
              <a:gd name="connsiteY1" fmla="*/ 190500 h 2409707"/>
              <a:gd name="connsiteX2" fmla="*/ 103011 w 3127492"/>
              <a:gd name="connsiteY2" fmla="*/ 266700 h 2409707"/>
              <a:gd name="connsiteX3" fmla="*/ 475544 w 3127492"/>
              <a:gd name="connsiteY3" fmla="*/ 1277056 h 2409707"/>
              <a:gd name="connsiteX4" fmla="*/ 960967 w 3127492"/>
              <a:gd name="connsiteY4" fmla="*/ 2259189 h 2409707"/>
              <a:gd name="connsiteX5" fmla="*/ 1536700 w 3127492"/>
              <a:gd name="connsiteY5" fmla="*/ 2180167 h 2409707"/>
              <a:gd name="connsiteX6" fmla="*/ 1886655 w 3127492"/>
              <a:gd name="connsiteY6" fmla="*/ 1130300 h 2409707"/>
              <a:gd name="connsiteX7" fmla="*/ 2259189 w 3127492"/>
              <a:gd name="connsiteY7" fmla="*/ 2089856 h 2409707"/>
              <a:gd name="connsiteX8" fmla="*/ 2857500 w 3127492"/>
              <a:gd name="connsiteY8" fmla="*/ 2259189 h 2409707"/>
              <a:gd name="connsiteX9" fmla="*/ 3049411 w 3127492"/>
              <a:gd name="connsiteY9" fmla="*/ 1796344 h 2409707"/>
              <a:gd name="connsiteX10" fmla="*/ 2389011 w 3127492"/>
              <a:gd name="connsiteY10" fmla="*/ 419100 h 2409707"/>
              <a:gd name="connsiteX11" fmla="*/ 1779411 w 3127492"/>
              <a:gd name="connsiteY11" fmla="*/ 38100 h 2409707"/>
              <a:gd name="connsiteX0" fmla="*/ 1855611 w 3127492"/>
              <a:gd name="connsiteY0" fmla="*/ 38100 h 2333507"/>
              <a:gd name="connsiteX1" fmla="*/ 1093611 w 3127492"/>
              <a:gd name="connsiteY1" fmla="*/ 114300 h 2333507"/>
              <a:gd name="connsiteX2" fmla="*/ 103011 w 3127492"/>
              <a:gd name="connsiteY2" fmla="*/ 190500 h 2333507"/>
              <a:gd name="connsiteX3" fmla="*/ 475544 w 3127492"/>
              <a:gd name="connsiteY3" fmla="*/ 1200856 h 2333507"/>
              <a:gd name="connsiteX4" fmla="*/ 960967 w 3127492"/>
              <a:gd name="connsiteY4" fmla="*/ 2182989 h 2333507"/>
              <a:gd name="connsiteX5" fmla="*/ 1536700 w 3127492"/>
              <a:gd name="connsiteY5" fmla="*/ 2103967 h 2333507"/>
              <a:gd name="connsiteX6" fmla="*/ 1886655 w 3127492"/>
              <a:gd name="connsiteY6" fmla="*/ 1054100 h 2333507"/>
              <a:gd name="connsiteX7" fmla="*/ 2259189 w 3127492"/>
              <a:gd name="connsiteY7" fmla="*/ 2013656 h 2333507"/>
              <a:gd name="connsiteX8" fmla="*/ 2857500 w 3127492"/>
              <a:gd name="connsiteY8" fmla="*/ 2182989 h 2333507"/>
              <a:gd name="connsiteX9" fmla="*/ 3049411 w 3127492"/>
              <a:gd name="connsiteY9" fmla="*/ 1720144 h 2333507"/>
              <a:gd name="connsiteX10" fmla="*/ 2389011 w 3127492"/>
              <a:gd name="connsiteY10" fmla="*/ 342900 h 2333507"/>
              <a:gd name="connsiteX11" fmla="*/ 1855611 w 3127492"/>
              <a:gd name="connsiteY11" fmla="*/ 38100 h 2333507"/>
              <a:gd name="connsiteX0" fmla="*/ 1765300 w 3037181"/>
              <a:gd name="connsiteY0" fmla="*/ 38100 h 2374900"/>
              <a:gd name="connsiteX1" fmla="*/ 1003300 w 3037181"/>
              <a:gd name="connsiteY1" fmla="*/ 114300 h 2374900"/>
              <a:gd name="connsiteX2" fmla="*/ 12700 w 3037181"/>
              <a:gd name="connsiteY2" fmla="*/ 190500 h 2374900"/>
              <a:gd name="connsiteX3" fmla="*/ 1079500 w 3037181"/>
              <a:gd name="connsiteY3" fmla="*/ 952500 h 2374900"/>
              <a:gd name="connsiteX4" fmla="*/ 870656 w 3037181"/>
              <a:gd name="connsiteY4" fmla="*/ 2182989 h 2374900"/>
              <a:gd name="connsiteX5" fmla="*/ 1446389 w 3037181"/>
              <a:gd name="connsiteY5" fmla="*/ 2103967 h 2374900"/>
              <a:gd name="connsiteX6" fmla="*/ 1796344 w 3037181"/>
              <a:gd name="connsiteY6" fmla="*/ 1054100 h 2374900"/>
              <a:gd name="connsiteX7" fmla="*/ 2168878 w 3037181"/>
              <a:gd name="connsiteY7" fmla="*/ 2013656 h 2374900"/>
              <a:gd name="connsiteX8" fmla="*/ 2767189 w 3037181"/>
              <a:gd name="connsiteY8" fmla="*/ 2182989 h 2374900"/>
              <a:gd name="connsiteX9" fmla="*/ 2959100 w 3037181"/>
              <a:gd name="connsiteY9" fmla="*/ 1720144 h 2374900"/>
              <a:gd name="connsiteX10" fmla="*/ 2298700 w 3037181"/>
              <a:gd name="connsiteY10" fmla="*/ 342900 h 2374900"/>
              <a:gd name="connsiteX11" fmla="*/ 1765300 w 3037181"/>
              <a:gd name="connsiteY11" fmla="*/ 38100 h 2374900"/>
              <a:gd name="connsiteX0" fmla="*/ 1765300 w 3037181"/>
              <a:gd name="connsiteY0" fmla="*/ 38100 h 2239433"/>
              <a:gd name="connsiteX1" fmla="*/ 1003300 w 3037181"/>
              <a:gd name="connsiteY1" fmla="*/ 114300 h 2239433"/>
              <a:gd name="connsiteX2" fmla="*/ 12700 w 3037181"/>
              <a:gd name="connsiteY2" fmla="*/ 190500 h 2239433"/>
              <a:gd name="connsiteX3" fmla="*/ 1079500 w 3037181"/>
              <a:gd name="connsiteY3" fmla="*/ 952500 h 2239433"/>
              <a:gd name="connsiteX4" fmla="*/ 698500 w 3037181"/>
              <a:gd name="connsiteY4" fmla="*/ 1866899 h 2239433"/>
              <a:gd name="connsiteX5" fmla="*/ 1446389 w 3037181"/>
              <a:gd name="connsiteY5" fmla="*/ 2103967 h 2239433"/>
              <a:gd name="connsiteX6" fmla="*/ 1796344 w 3037181"/>
              <a:gd name="connsiteY6" fmla="*/ 1054100 h 2239433"/>
              <a:gd name="connsiteX7" fmla="*/ 2168878 w 3037181"/>
              <a:gd name="connsiteY7" fmla="*/ 2013656 h 2239433"/>
              <a:gd name="connsiteX8" fmla="*/ 2767189 w 3037181"/>
              <a:gd name="connsiteY8" fmla="*/ 2182989 h 2239433"/>
              <a:gd name="connsiteX9" fmla="*/ 2959100 w 3037181"/>
              <a:gd name="connsiteY9" fmla="*/ 1720144 h 2239433"/>
              <a:gd name="connsiteX10" fmla="*/ 2298700 w 3037181"/>
              <a:gd name="connsiteY10" fmla="*/ 342900 h 2239433"/>
              <a:gd name="connsiteX11" fmla="*/ 1765300 w 3037181"/>
              <a:gd name="connsiteY11" fmla="*/ 38100 h 2239433"/>
              <a:gd name="connsiteX0" fmla="*/ 1765300 w 3037181"/>
              <a:gd name="connsiteY0" fmla="*/ 38100 h 2231908"/>
              <a:gd name="connsiteX1" fmla="*/ 1003300 w 3037181"/>
              <a:gd name="connsiteY1" fmla="*/ 114300 h 2231908"/>
              <a:gd name="connsiteX2" fmla="*/ 12700 w 3037181"/>
              <a:gd name="connsiteY2" fmla="*/ 190500 h 2231908"/>
              <a:gd name="connsiteX3" fmla="*/ 1079500 w 3037181"/>
              <a:gd name="connsiteY3" fmla="*/ 952500 h 2231908"/>
              <a:gd name="connsiteX4" fmla="*/ 698500 w 3037181"/>
              <a:gd name="connsiteY4" fmla="*/ 1866899 h 2231908"/>
              <a:gd name="connsiteX5" fmla="*/ 1384300 w 3037181"/>
              <a:gd name="connsiteY5" fmla="*/ 2095500 h 2231908"/>
              <a:gd name="connsiteX6" fmla="*/ 1796344 w 3037181"/>
              <a:gd name="connsiteY6" fmla="*/ 1054100 h 2231908"/>
              <a:gd name="connsiteX7" fmla="*/ 2168878 w 3037181"/>
              <a:gd name="connsiteY7" fmla="*/ 2013656 h 2231908"/>
              <a:gd name="connsiteX8" fmla="*/ 2767189 w 3037181"/>
              <a:gd name="connsiteY8" fmla="*/ 2182989 h 2231908"/>
              <a:gd name="connsiteX9" fmla="*/ 2959100 w 3037181"/>
              <a:gd name="connsiteY9" fmla="*/ 1720144 h 2231908"/>
              <a:gd name="connsiteX10" fmla="*/ 2298700 w 3037181"/>
              <a:gd name="connsiteY10" fmla="*/ 342900 h 2231908"/>
              <a:gd name="connsiteX11" fmla="*/ 1765300 w 3037181"/>
              <a:gd name="connsiteY11" fmla="*/ 38100 h 2231908"/>
              <a:gd name="connsiteX0" fmla="*/ 1854200 w 3126081"/>
              <a:gd name="connsiteY0" fmla="*/ 38100 h 2231908"/>
              <a:gd name="connsiteX1" fmla="*/ 1092200 w 3126081"/>
              <a:gd name="connsiteY1" fmla="*/ 114300 h 2231908"/>
              <a:gd name="connsiteX2" fmla="*/ 101600 w 3126081"/>
              <a:gd name="connsiteY2" fmla="*/ 190500 h 2231908"/>
              <a:gd name="connsiteX3" fmla="*/ 177800 w 3126081"/>
              <a:gd name="connsiteY3" fmla="*/ 647700 h 2231908"/>
              <a:gd name="connsiteX4" fmla="*/ 1168400 w 3126081"/>
              <a:gd name="connsiteY4" fmla="*/ 952500 h 2231908"/>
              <a:gd name="connsiteX5" fmla="*/ 787400 w 3126081"/>
              <a:gd name="connsiteY5" fmla="*/ 1866899 h 2231908"/>
              <a:gd name="connsiteX6" fmla="*/ 1473200 w 3126081"/>
              <a:gd name="connsiteY6" fmla="*/ 2095500 h 2231908"/>
              <a:gd name="connsiteX7" fmla="*/ 1885244 w 3126081"/>
              <a:gd name="connsiteY7" fmla="*/ 1054100 h 2231908"/>
              <a:gd name="connsiteX8" fmla="*/ 2257778 w 3126081"/>
              <a:gd name="connsiteY8" fmla="*/ 2013656 h 2231908"/>
              <a:gd name="connsiteX9" fmla="*/ 2856089 w 3126081"/>
              <a:gd name="connsiteY9" fmla="*/ 2182989 h 2231908"/>
              <a:gd name="connsiteX10" fmla="*/ 3048000 w 3126081"/>
              <a:gd name="connsiteY10" fmla="*/ 1720144 h 2231908"/>
              <a:gd name="connsiteX11" fmla="*/ 2387600 w 3126081"/>
              <a:gd name="connsiteY11" fmla="*/ 342900 h 2231908"/>
              <a:gd name="connsiteX12" fmla="*/ 1854200 w 3126081"/>
              <a:gd name="connsiteY12" fmla="*/ 38100 h 2231908"/>
              <a:gd name="connsiteX0" fmla="*/ 1854200 w 3126081"/>
              <a:gd name="connsiteY0" fmla="*/ 38100 h 2231908"/>
              <a:gd name="connsiteX1" fmla="*/ 1092200 w 3126081"/>
              <a:gd name="connsiteY1" fmla="*/ 114300 h 2231908"/>
              <a:gd name="connsiteX2" fmla="*/ 101600 w 3126081"/>
              <a:gd name="connsiteY2" fmla="*/ 190500 h 2231908"/>
              <a:gd name="connsiteX3" fmla="*/ 177800 w 3126081"/>
              <a:gd name="connsiteY3" fmla="*/ 647700 h 2231908"/>
              <a:gd name="connsiteX4" fmla="*/ 1168400 w 3126081"/>
              <a:gd name="connsiteY4" fmla="*/ 952500 h 2231908"/>
              <a:gd name="connsiteX5" fmla="*/ 787400 w 3126081"/>
              <a:gd name="connsiteY5" fmla="*/ 1866899 h 2231908"/>
              <a:gd name="connsiteX6" fmla="*/ 1473200 w 3126081"/>
              <a:gd name="connsiteY6" fmla="*/ 2095500 h 2231908"/>
              <a:gd name="connsiteX7" fmla="*/ 1885244 w 3126081"/>
              <a:gd name="connsiteY7" fmla="*/ 1054100 h 2231908"/>
              <a:gd name="connsiteX8" fmla="*/ 2257778 w 3126081"/>
              <a:gd name="connsiteY8" fmla="*/ 2013656 h 2231908"/>
              <a:gd name="connsiteX9" fmla="*/ 2856089 w 3126081"/>
              <a:gd name="connsiteY9" fmla="*/ 2182989 h 2231908"/>
              <a:gd name="connsiteX10" fmla="*/ 3048000 w 3126081"/>
              <a:gd name="connsiteY10" fmla="*/ 1720144 h 2231908"/>
              <a:gd name="connsiteX11" fmla="*/ 2387600 w 3126081"/>
              <a:gd name="connsiteY11" fmla="*/ 342900 h 2231908"/>
              <a:gd name="connsiteX12" fmla="*/ 1854200 w 3126081"/>
              <a:gd name="connsiteY12" fmla="*/ 38100 h 2231908"/>
              <a:gd name="connsiteX0" fmla="*/ 1854200 w 3126081"/>
              <a:gd name="connsiteY0" fmla="*/ 51741 h 2245549"/>
              <a:gd name="connsiteX1" fmla="*/ 1092200 w 3126081"/>
              <a:gd name="connsiteY1" fmla="*/ 127941 h 2245549"/>
              <a:gd name="connsiteX2" fmla="*/ 101600 w 3126081"/>
              <a:gd name="connsiteY2" fmla="*/ 204141 h 2245549"/>
              <a:gd name="connsiteX3" fmla="*/ 177800 w 3126081"/>
              <a:gd name="connsiteY3" fmla="*/ 661341 h 2245549"/>
              <a:gd name="connsiteX4" fmla="*/ 1168400 w 3126081"/>
              <a:gd name="connsiteY4" fmla="*/ 966141 h 2245549"/>
              <a:gd name="connsiteX5" fmla="*/ 787400 w 3126081"/>
              <a:gd name="connsiteY5" fmla="*/ 1880540 h 2245549"/>
              <a:gd name="connsiteX6" fmla="*/ 1473200 w 3126081"/>
              <a:gd name="connsiteY6" fmla="*/ 2109141 h 2245549"/>
              <a:gd name="connsiteX7" fmla="*/ 1885244 w 3126081"/>
              <a:gd name="connsiteY7" fmla="*/ 1067741 h 2245549"/>
              <a:gd name="connsiteX8" fmla="*/ 2257778 w 3126081"/>
              <a:gd name="connsiteY8" fmla="*/ 2027297 h 2245549"/>
              <a:gd name="connsiteX9" fmla="*/ 2856089 w 3126081"/>
              <a:gd name="connsiteY9" fmla="*/ 2196630 h 2245549"/>
              <a:gd name="connsiteX10" fmla="*/ 3048000 w 3126081"/>
              <a:gd name="connsiteY10" fmla="*/ 1733785 h 2245549"/>
              <a:gd name="connsiteX11" fmla="*/ 2387600 w 3126081"/>
              <a:gd name="connsiteY11" fmla="*/ 280341 h 2245549"/>
              <a:gd name="connsiteX12" fmla="*/ 1854200 w 3126081"/>
              <a:gd name="connsiteY12" fmla="*/ 51741 h 2245549"/>
              <a:gd name="connsiteX0" fmla="*/ 1778000 w 3126081"/>
              <a:gd name="connsiteY0" fmla="*/ 25400 h 2295407"/>
              <a:gd name="connsiteX1" fmla="*/ 1092200 w 3126081"/>
              <a:gd name="connsiteY1" fmla="*/ 177799 h 2295407"/>
              <a:gd name="connsiteX2" fmla="*/ 101600 w 3126081"/>
              <a:gd name="connsiteY2" fmla="*/ 253999 h 2295407"/>
              <a:gd name="connsiteX3" fmla="*/ 177800 w 3126081"/>
              <a:gd name="connsiteY3" fmla="*/ 711199 h 2295407"/>
              <a:gd name="connsiteX4" fmla="*/ 1168400 w 3126081"/>
              <a:gd name="connsiteY4" fmla="*/ 1015999 h 2295407"/>
              <a:gd name="connsiteX5" fmla="*/ 787400 w 3126081"/>
              <a:gd name="connsiteY5" fmla="*/ 1930398 h 2295407"/>
              <a:gd name="connsiteX6" fmla="*/ 1473200 w 3126081"/>
              <a:gd name="connsiteY6" fmla="*/ 2158999 h 2295407"/>
              <a:gd name="connsiteX7" fmla="*/ 1885244 w 3126081"/>
              <a:gd name="connsiteY7" fmla="*/ 1117599 h 2295407"/>
              <a:gd name="connsiteX8" fmla="*/ 2257778 w 3126081"/>
              <a:gd name="connsiteY8" fmla="*/ 2077155 h 2295407"/>
              <a:gd name="connsiteX9" fmla="*/ 2856089 w 3126081"/>
              <a:gd name="connsiteY9" fmla="*/ 2246488 h 2295407"/>
              <a:gd name="connsiteX10" fmla="*/ 3048000 w 3126081"/>
              <a:gd name="connsiteY10" fmla="*/ 1783643 h 2295407"/>
              <a:gd name="connsiteX11" fmla="*/ 2387600 w 3126081"/>
              <a:gd name="connsiteY11" fmla="*/ 330199 h 2295407"/>
              <a:gd name="connsiteX12" fmla="*/ 1778000 w 3126081"/>
              <a:gd name="connsiteY12" fmla="*/ 25400 h 2295407"/>
              <a:gd name="connsiteX0" fmla="*/ 1778000 w 3126081"/>
              <a:gd name="connsiteY0" fmla="*/ 25400 h 2295407"/>
              <a:gd name="connsiteX1" fmla="*/ 1092200 w 3126081"/>
              <a:gd name="connsiteY1" fmla="*/ 177799 h 2295407"/>
              <a:gd name="connsiteX2" fmla="*/ 101600 w 3126081"/>
              <a:gd name="connsiteY2" fmla="*/ 253999 h 2295407"/>
              <a:gd name="connsiteX3" fmla="*/ 177800 w 3126081"/>
              <a:gd name="connsiteY3" fmla="*/ 711199 h 2295407"/>
              <a:gd name="connsiteX4" fmla="*/ 1168400 w 3126081"/>
              <a:gd name="connsiteY4" fmla="*/ 1015999 h 2295407"/>
              <a:gd name="connsiteX5" fmla="*/ 787400 w 3126081"/>
              <a:gd name="connsiteY5" fmla="*/ 1930398 h 2295407"/>
              <a:gd name="connsiteX6" fmla="*/ 1473200 w 3126081"/>
              <a:gd name="connsiteY6" fmla="*/ 2158999 h 2295407"/>
              <a:gd name="connsiteX7" fmla="*/ 1885244 w 3126081"/>
              <a:gd name="connsiteY7" fmla="*/ 1117599 h 2295407"/>
              <a:gd name="connsiteX8" fmla="*/ 2257778 w 3126081"/>
              <a:gd name="connsiteY8" fmla="*/ 2077155 h 2295407"/>
              <a:gd name="connsiteX9" fmla="*/ 2856089 w 3126081"/>
              <a:gd name="connsiteY9" fmla="*/ 2246488 h 2295407"/>
              <a:gd name="connsiteX10" fmla="*/ 3048000 w 3126081"/>
              <a:gd name="connsiteY10" fmla="*/ 1783643 h 2295407"/>
              <a:gd name="connsiteX11" fmla="*/ 2387600 w 3126081"/>
              <a:gd name="connsiteY11" fmla="*/ 330199 h 2295407"/>
              <a:gd name="connsiteX12" fmla="*/ 1778000 w 3126081"/>
              <a:gd name="connsiteY12" fmla="*/ 25400 h 2295407"/>
              <a:gd name="connsiteX0" fmla="*/ 1798931 w 3147012"/>
              <a:gd name="connsiteY0" fmla="*/ 25400 h 2295407"/>
              <a:gd name="connsiteX1" fmla="*/ 1113131 w 3147012"/>
              <a:gd name="connsiteY1" fmla="*/ 177799 h 2295407"/>
              <a:gd name="connsiteX2" fmla="*/ 122531 w 3147012"/>
              <a:gd name="connsiteY2" fmla="*/ 253999 h 2295407"/>
              <a:gd name="connsiteX3" fmla="*/ 198731 w 3147012"/>
              <a:gd name="connsiteY3" fmla="*/ 711199 h 2295407"/>
              <a:gd name="connsiteX4" fmla="*/ 1189331 w 3147012"/>
              <a:gd name="connsiteY4" fmla="*/ 1015999 h 2295407"/>
              <a:gd name="connsiteX5" fmla="*/ 808331 w 3147012"/>
              <a:gd name="connsiteY5" fmla="*/ 1930398 h 2295407"/>
              <a:gd name="connsiteX6" fmla="*/ 1494131 w 3147012"/>
              <a:gd name="connsiteY6" fmla="*/ 2158999 h 2295407"/>
              <a:gd name="connsiteX7" fmla="*/ 1906175 w 3147012"/>
              <a:gd name="connsiteY7" fmla="*/ 1117599 h 2295407"/>
              <a:gd name="connsiteX8" fmla="*/ 2278709 w 3147012"/>
              <a:gd name="connsiteY8" fmla="*/ 2077155 h 2295407"/>
              <a:gd name="connsiteX9" fmla="*/ 2877020 w 3147012"/>
              <a:gd name="connsiteY9" fmla="*/ 2246488 h 2295407"/>
              <a:gd name="connsiteX10" fmla="*/ 3068931 w 3147012"/>
              <a:gd name="connsiteY10" fmla="*/ 1783643 h 2295407"/>
              <a:gd name="connsiteX11" fmla="*/ 2408531 w 3147012"/>
              <a:gd name="connsiteY11" fmla="*/ 330199 h 2295407"/>
              <a:gd name="connsiteX12" fmla="*/ 1798931 w 3147012"/>
              <a:gd name="connsiteY12" fmla="*/ 25400 h 229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7012" h="2295407">
                <a:moveTo>
                  <a:pt x="1798931" y="25400"/>
                </a:moveTo>
                <a:cubicBezTo>
                  <a:pt x="1583031" y="0"/>
                  <a:pt x="1467320" y="173566"/>
                  <a:pt x="1113131" y="177799"/>
                </a:cubicBezTo>
                <a:cubicBezTo>
                  <a:pt x="837964" y="196143"/>
                  <a:pt x="332081" y="76199"/>
                  <a:pt x="122531" y="253999"/>
                </a:cubicBezTo>
                <a:cubicBezTo>
                  <a:pt x="0" y="433210"/>
                  <a:pt x="20931" y="584199"/>
                  <a:pt x="198731" y="711199"/>
                </a:cubicBezTo>
                <a:cubicBezTo>
                  <a:pt x="376531" y="838199"/>
                  <a:pt x="1087731" y="812799"/>
                  <a:pt x="1189331" y="1015999"/>
                </a:cubicBezTo>
                <a:cubicBezTo>
                  <a:pt x="1290931" y="1219199"/>
                  <a:pt x="757531" y="1739898"/>
                  <a:pt x="808331" y="1930398"/>
                </a:cubicBezTo>
                <a:cubicBezTo>
                  <a:pt x="859131" y="2120898"/>
                  <a:pt x="1311157" y="2294465"/>
                  <a:pt x="1494131" y="2158999"/>
                </a:cubicBezTo>
                <a:cubicBezTo>
                  <a:pt x="1677105" y="2023533"/>
                  <a:pt x="1775412" y="1131240"/>
                  <a:pt x="1906175" y="1117599"/>
                </a:cubicBezTo>
                <a:cubicBezTo>
                  <a:pt x="2036938" y="1103958"/>
                  <a:pt x="2116902" y="1889007"/>
                  <a:pt x="2278709" y="2077155"/>
                </a:cubicBezTo>
                <a:cubicBezTo>
                  <a:pt x="2440516" y="2265303"/>
                  <a:pt x="2745316" y="2295407"/>
                  <a:pt x="2877020" y="2246488"/>
                </a:cubicBezTo>
                <a:cubicBezTo>
                  <a:pt x="3008724" y="2197569"/>
                  <a:pt x="3147012" y="2103024"/>
                  <a:pt x="3068931" y="1783643"/>
                </a:cubicBezTo>
                <a:cubicBezTo>
                  <a:pt x="2990850" y="1464262"/>
                  <a:pt x="2620198" y="623240"/>
                  <a:pt x="2408531" y="330199"/>
                </a:cubicBezTo>
                <a:cubicBezTo>
                  <a:pt x="2196864" y="37158"/>
                  <a:pt x="2014831" y="50800"/>
                  <a:pt x="1798931" y="2540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7585958" y="1938660"/>
            <a:ext cx="644548" cy="64454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8600" y="1741260"/>
            <a:ext cx="5638800" cy="4185761"/>
          </a:xfrm>
          <a:prstGeom prst="rect">
            <a:avLst/>
          </a:prstGeom>
          <a:noFill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Consolas"/>
                <a:cs typeface="Consolas"/>
              </a:rPr>
              <a:t>GraphLab_PageRank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) </a:t>
            </a:r>
            <a:endParaRPr lang="en-US" sz="2000" dirty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dirty="0">
                <a:solidFill>
                  <a:srgbClr val="008000"/>
                </a:solidFill>
                <a:latin typeface="Consolas"/>
                <a:cs typeface="Consolas"/>
              </a:rPr>
              <a:t>// Compute sum over neighbors</a:t>
            </a:r>
            <a:endParaRPr lang="en-US" sz="2000" baseline="-25000" dirty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total = 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0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b="1" dirty="0" err="1" smtClean="0">
                <a:solidFill>
                  <a:prstClr val="black"/>
                </a:solidFill>
                <a:latin typeface="Consolas"/>
                <a:cs typeface="Consolas"/>
              </a:rPr>
              <a:t>foreach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( j </a:t>
            </a:r>
            <a:r>
              <a:rPr lang="en-US" sz="2000" b="1" dirty="0" smtClean="0">
                <a:solidFill>
                  <a:prstClr val="black"/>
                </a:solidFill>
                <a:latin typeface="Consolas"/>
                <a:cs typeface="Consolas"/>
              </a:rPr>
              <a:t>in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neighbors(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)):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  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total = 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total + R[j] * 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sz="2000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ji</a:t>
            </a:r>
            <a:endParaRPr lang="en-US" sz="2000" dirty="0">
              <a:solidFill>
                <a:srgbClr val="008000"/>
              </a:solidFill>
              <a:latin typeface="Consolas"/>
              <a:cs typeface="Consolas"/>
            </a:endParaRPr>
          </a:p>
          <a:p>
            <a:endParaRPr lang="en-US" sz="2000" dirty="0" smtClean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srgbClr val="008000"/>
                </a:solidFill>
                <a:latin typeface="Consolas"/>
                <a:cs typeface="Consolas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onsolas"/>
                <a:cs typeface="Consolas"/>
              </a:rPr>
              <a:t> // Update the PageRank</a:t>
            </a:r>
            <a:endParaRPr lang="en-US" sz="2000" dirty="0" smtClean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R[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] = total </a:t>
            </a:r>
            <a:endParaRPr lang="en-US" sz="2000" i="1" dirty="0" smtClean="0">
              <a:solidFill>
                <a:prstClr val="black"/>
              </a:solidFill>
              <a:latin typeface="Consolas"/>
              <a:cs typeface="Consolas"/>
            </a:endParaRPr>
          </a:p>
          <a:p>
            <a:endParaRPr lang="en-US" sz="2000" dirty="0" smtClean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srgbClr val="008000"/>
                </a:solidFill>
                <a:latin typeface="Consolas"/>
                <a:cs typeface="Consolas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onsolas"/>
                <a:cs typeface="Consolas"/>
              </a:rPr>
              <a:t> /</a:t>
            </a:r>
            <a:r>
              <a:rPr lang="en-US" sz="2000" dirty="0">
                <a:solidFill>
                  <a:srgbClr val="008000"/>
                </a:solidFill>
                <a:latin typeface="Consolas"/>
                <a:cs typeface="Consolas"/>
              </a:rPr>
              <a:t>/ </a:t>
            </a:r>
            <a:r>
              <a:rPr lang="en-US" sz="2000" dirty="0" smtClean="0">
                <a:solidFill>
                  <a:srgbClr val="008000"/>
                </a:solidFill>
                <a:latin typeface="Consolas"/>
                <a:cs typeface="Consolas"/>
              </a:rPr>
              <a:t>Trigger neighbors to run again</a:t>
            </a:r>
            <a:endParaRPr lang="en-US" sz="2000" dirty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priority = |R[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] – 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oldR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[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]|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if R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[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] 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not converged then</a:t>
            </a: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 </a:t>
            </a:r>
            <a:r>
              <a:rPr lang="en-US" sz="2000" b="1" dirty="0" smtClean="0">
                <a:solidFill>
                  <a:prstClr val="black"/>
                </a:solidFill>
                <a:latin typeface="Consolas"/>
                <a:cs typeface="Consolas"/>
              </a:rPr>
              <a:t>signal neighbors(</a:t>
            </a:r>
            <a:r>
              <a:rPr lang="en-US" sz="2000" b="1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b="1" dirty="0" smtClean="0">
                <a:solidFill>
                  <a:prstClr val="black"/>
                </a:solidFill>
                <a:latin typeface="Consolas"/>
                <a:cs typeface="Consolas"/>
              </a:rPr>
              <a:t>) with priority</a:t>
            </a:r>
            <a:endParaRPr lang="en-US" sz="2000" dirty="0">
              <a:solidFill>
                <a:srgbClr val="008000"/>
              </a:solidFill>
              <a:latin typeface="Consolas"/>
              <a:cs typeface="Consola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6325991" y="5279945"/>
            <a:ext cx="2435116" cy="894961"/>
          </a:xfrm>
          <a:prstGeom prst="wedgeRoundRectCallout">
            <a:avLst>
              <a:gd name="adj1" fmla="val -75782"/>
              <a:gd name="adj2" fmla="val 734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Dynamics 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6496500" y="1730447"/>
            <a:ext cx="2261413" cy="1769710"/>
            <a:chOff x="6496500" y="1730447"/>
            <a:chExt cx="2261413" cy="1769710"/>
          </a:xfrm>
        </p:grpSpPr>
        <p:sp>
          <p:nvSpPr>
            <p:cNvPr id="6" name="TextBox 5"/>
            <p:cNvSpPr txBox="1"/>
            <p:nvPr/>
          </p:nvSpPr>
          <p:spPr>
            <a:xfrm>
              <a:off x="6496500" y="1730447"/>
              <a:ext cx="1236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R[4] * w</a:t>
              </a:r>
              <a:r>
                <a:rPr lang="en-US" sz="2000" b="1" baseline="-25000" dirty="0" smtClean="0"/>
                <a:t>41</a:t>
              </a:r>
              <a:endParaRPr lang="en-US" sz="2000" b="1" baseline="-25000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7505833">
              <a:off x="6658041" y="2681984"/>
              <a:ext cx="1236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R[3] * w</a:t>
              </a:r>
              <a:r>
                <a:rPr lang="en-US" sz="2000" b="1" baseline="-25000" dirty="0" smtClean="0"/>
                <a:t>31</a:t>
              </a:r>
              <a:endParaRPr lang="en-US" sz="2000" b="1" baseline="-25000" dirty="0"/>
            </a:p>
          </p:txBody>
        </p:sp>
        <p:sp>
          <p:nvSpPr>
            <p:cNvPr id="36" name="TextBox 35"/>
            <p:cNvSpPr txBox="1"/>
            <p:nvPr/>
          </p:nvSpPr>
          <p:spPr>
            <a:xfrm rot="3967539">
              <a:off x="7939740" y="2633167"/>
              <a:ext cx="1236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R[2] * w</a:t>
              </a:r>
              <a:r>
                <a:rPr lang="en-US" sz="2000" b="1" baseline="-25000" dirty="0" smtClean="0"/>
                <a:t>21</a:t>
              </a:r>
              <a:endParaRPr lang="en-US" sz="2000" b="1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69385" y="2196509"/>
              <a:ext cx="3898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+</a:t>
              </a:r>
              <a:endParaRPr lang="en-US" sz="3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45162" y="2696608"/>
              <a:ext cx="3898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+</a:t>
              </a:r>
              <a:endParaRPr lang="en-US" sz="3200" b="1" dirty="0"/>
            </a:p>
          </p:txBody>
        </p:sp>
      </p:grpSp>
      <p:cxnSp>
        <p:nvCxnSpPr>
          <p:cNvPr id="91" name="Straight Arrow Connector 90"/>
          <p:cNvCxnSpPr>
            <a:stCxn id="97" idx="6"/>
            <a:endCxn id="98" idx="2"/>
          </p:cNvCxnSpPr>
          <p:nvPr/>
        </p:nvCxnSpPr>
        <p:spPr bwMode="auto">
          <a:xfrm>
            <a:off x="6708669" y="2266332"/>
            <a:ext cx="1027832" cy="149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92" name="Straight Arrow Connector 91"/>
          <p:cNvCxnSpPr>
            <a:stCxn id="102" idx="0"/>
            <a:endCxn id="97" idx="3"/>
          </p:cNvCxnSpPr>
          <p:nvPr/>
        </p:nvCxnSpPr>
        <p:spPr bwMode="auto">
          <a:xfrm flipV="1">
            <a:off x="6174191" y="2396749"/>
            <a:ext cx="219620" cy="100324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93" name="Straight Arrow Connector 92"/>
          <p:cNvCxnSpPr>
            <a:stCxn id="104" idx="1"/>
            <a:endCxn id="98" idx="5"/>
          </p:cNvCxnSpPr>
          <p:nvPr/>
        </p:nvCxnSpPr>
        <p:spPr bwMode="auto">
          <a:xfrm rot="16200000" flipV="1">
            <a:off x="7744806" y="2703302"/>
            <a:ext cx="1057262" cy="44415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94" name="Straight Arrow Connector 93"/>
          <p:cNvCxnSpPr>
            <a:stCxn id="103" idx="7"/>
            <a:endCxn id="98" idx="3"/>
          </p:cNvCxnSpPr>
          <p:nvPr/>
        </p:nvCxnSpPr>
        <p:spPr bwMode="auto">
          <a:xfrm rot="5400000" flipH="1" flipV="1">
            <a:off x="7046450" y="2709941"/>
            <a:ext cx="1057262" cy="43088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95" name="Straight Arrow Connector 94"/>
          <p:cNvCxnSpPr>
            <a:stCxn id="103" idx="1"/>
            <a:endCxn id="97" idx="5"/>
          </p:cNvCxnSpPr>
          <p:nvPr/>
        </p:nvCxnSpPr>
        <p:spPr bwMode="auto">
          <a:xfrm rot="16200000" flipV="1">
            <a:off x="6348096" y="2703302"/>
            <a:ext cx="1057262" cy="44415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97" name="Oval 96"/>
          <p:cNvSpPr/>
          <p:nvPr/>
        </p:nvSpPr>
        <p:spPr bwMode="auto">
          <a:xfrm>
            <a:off x="6339791" y="2081893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4</a:t>
            </a:r>
          </a:p>
        </p:txBody>
      </p:sp>
      <p:sp>
        <p:nvSpPr>
          <p:cNvPr id="98" name="Oval 97"/>
          <p:cNvSpPr/>
          <p:nvPr/>
        </p:nvSpPr>
        <p:spPr bwMode="auto">
          <a:xfrm>
            <a:off x="7736501" y="2081893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1</a:t>
            </a:r>
            <a:endParaRPr lang="en-US" sz="2400" dirty="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6339790" y="4584123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1" name="Oval 100"/>
          <p:cNvSpPr/>
          <p:nvPr/>
        </p:nvSpPr>
        <p:spPr bwMode="auto">
          <a:xfrm>
            <a:off x="7736501" y="4584123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2" name="Oval 4"/>
          <p:cNvSpPr/>
          <p:nvPr/>
        </p:nvSpPr>
        <p:spPr bwMode="auto">
          <a:xfrm>
            <a:off x="5989752" y="3399991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7044784" y="3399991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3</a:t>
            </a:r>
          </a:p>
        </p:txBody>
      </p:sp>
      <p:sp>
        <p:nvSpPr>
          <p:cNvPr id="104" name="Oval 103"/>
          <p:cNvSpPr/>
          <p:nvPr/>
        </p:nvSpPr>
        <p:spPr bwMode="auto">
          <a:xfrm>
            <a:off x="8441494" y="3399991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2</a:t>
            </a:r>
          </a:p>
        </p:txBody>
      </p:sp>
      <p:cxnSp>
        <p:nvCxnSpPr>
          <p:cNvPr id="106" name="Straight Arrow Connector 105"/>
          <p:cNvCxnSpPr>
            <a:stCxn id="100" idx="6"/>
            <a:endCxn id="101" idx="2"/>
          </p:cNvCxnSpPr>
          <p:nvPr/>
        </p:nvCxnSpPr>
        <p:spPr bwMode="auto">
          <a:xfrm>
            <a:off x="6708668" y="4768562"/>
            <a:ext cx="1027833" cy="1346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7" name="Straight Arrow Connector 106"/>
          <p:cNvCxnSpPr>
            <a:stCxn id="100" idx="1"/>
            <a:endCxn id="102" idx="4"/>
          </p:cNvCxnSpPr>
          <p:nvPr/>
        </p:nvCxnSpPr>
        <p:spPr bwMode="auto">
          <a:xfrm flipH="1" flipV="1">
            <a:off x="6174191" y="3768868"/>
            <a:ext cx="219620" cy="86927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8" name="Straight Arrow Connector 107"/>
          <p:cNvCxnSpPr>
            <a:stCxn id="101" idx="7"/>
            <a:endCxn id="104" idx="3"/>
          </p:cNvCxnSpPr>
          <p:nvPr/>
        </p:nvCxnSpPr>
        <p:spPr bwMode="auto">
          <a:xfrm rot="5400000" flipH="1" flipV="1">
            <a:off x="7811789" y="3954418"/>
            <a:ext cx="923296" cy="44415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9" name="Straight Arrow Connector 108"/>
          <p:cNvCxnSpPr>
            <a:stCxn id="101" idx="1"/>
            <a:endCxn id="103" idx="5"/>
          </p:cNvCxnSpPr>
          <p:nvPr/>
        </p:nvCxnSpPr>
        <p:spPr bwMode="auto">
          <a:xfrm rot="16200000" flipV="1">
            <a:off x="7113434" y="3961056"/>
            <a:ext cx="923296" cy="43088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10" name="Straight Arrow Connector 109"/>
          <p:cNvCxnSpPr>
            <a:stCxn id="100" idx="7"/>
            <a:endCxn id="103" idx="3"/>
          </p:cNvCxnSpPr>
          <p:nvPr/>
        </p:nvCxnSpPr>
        <p:spPr bwMode="auto">
          <a:xfrm rot="5400000" flipH="1" flipV="1">
            <a:off x="6415078" y="3954417"/>
            <a:ext cx="923296" cy="44415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037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0"/>
    </mc:Choice>
    <mc:Fallback xmlns="">
      <p:transition xmlns:p14="http://schemas.microsoft.com/office/powerpoint/2010/main" spd="slow" advTm="308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  <p:bldP spid="33" grpId="1" animBg="1"/>
      <p:bldP spid="5" grpId="0" animBg="1"/>
      <p:bldP spid="9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4"/>
          <p:cNvSpPr/>
          <p:nvPr/>
        </p:nvSpPr>
        <p:spPr bwMode="auto">
          <a:xfrm rot="10800000">
            <a:off x="4069964" y="2947107"/>
            <a:ext cx="3409950" cy="1811866"/>
          </a:xfrm>
          <a:custGeom>
            <a:avLst/>
            <a:gdLst>
              <a:gd name="connsiteX0" fmla="*/ 1629833 w 3409950"/>
              <a:gd name="connsiteY0" fmla="*/ 55033 h 1811866"/>
              <a:gd name="connsiteX1" fmla="*/ 3026833 w 3409950"/>
              <a:gd name="connsiteY1" fmla="*/ 105833 h 1811866"/>
              <a:gd name="connsiteX2" fmla="*/ 3230033 w 3409950"/>
              <a:gd name="connsiteY2" fmla="*/ 690033 h 1811866"/>
              <a:gd name="connsiteX3" fmla="*/ 1947333 w 3409950"/>
              <a:gd name="connsiteY3" fmla="*/ 664633 h 1811866"/>
              <a:gd name="connsiteX4" fmla="*/ 2493433 w 3409950"/>
              <a:gd name="connsiteY4" fmla="*/ 1413933 h 1811866"/>
              <a:gd name="connsiteX5" fmla="*/ 2290233 w 3409950"/>
              <a:gd name="connsiteY5" fmla="*/ 1769533 h 1811866"/>
              <a:gd name="connsiteX6" fmla="*/ 1833033 w 3409950"/>
              <a:gd name="connsiteY6" fmla="*/ 1642533 h 1811866"/>
              <a:gd name="connsiteX7" fmla="*/ 1540933 w 3409950"/>
              <a:gd name="connsiteY7" fmla="*/ 753533 h 1811866"/>
              <a:gd name="connsiteX8" fmla="*/ 1274233 w 3409950"/>
              <a:gd name="connsiteY8" fmla="*/ 1591733 h 1811866"/>
              <a:gd name="connsiteX9" fmla="*/ 867833 w 3409950"/>
              <a:gd name="connsiteY9" fmla="*/ 1756833 h 1811866"/>
              <a:gd name="connsiteX10" fmla="*/ 740833 w 3409950"/>
              <a:gd name="connsiteY10" fmla="*/ 1325033 h 1811866"/>
              <a:gd name="connsiteX11" fmla="*/ 1198033 w 3409950"/>
              <a:gd name="connsiteY11" fmla="*/ 677333 h 1811866"/>
              <a:gd name="connsiteX12" fmla="*/ 194733 w 3409950"/>
              <a:gd name="connsiteY12" fmla="*/ 690033 h 1811866"/>
              <a:gd name="connsiteX13" fmla="*/ 29633 w 3409950"/>
              <a:gd name="connsiteY13" fmla="*/ 283633 h 1811866"/>
              <a:gd name="connsiteX14" fmla="*/ 372533 w 3409950"/>
              <a:gd name="connsiteY14" fmla="*/ 93133 h 1811866"/>
              <a:gd name="connsiteX15" fmla="*/ 1629833 w 3409950"/>
              <a:gd name="connsiteY15" fmla="*/ 55033 h 181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9950" h="1811866">
                <a:moveTo>
                  <a:pt x="1629833" y="55033"/>
                </a:moveTo>
                <a:cubicBezTo>
                  <a:pt x="2072216" y="57150"/>
                  <a:pt x="2760133" y="0"/>
                  <a:pt x="3026833" y="105833"/>
                </a:cubicBezTo>
                <a:cubicBezTo>
                  <a:pt x="3293533" y="211666"/>
                  <a:pt x="3409950" y="596900"/>
                  <a:pt x="3230033" y="690033"/>
                </a:cubicBezTo>
                <a:cubicBezTo>
                  <a:pt x="3050116" y="783166"/>
                  <a:pt x="2070100" y="543983"/>
                  <a:pt x="1947333" y="664633"/>
                </a:cubicBezTo>
                <a:cubicBezTo>
                  <a:pt x="1824566" y="785283"/>
                  <a:pt x="2436283" y="1229783"/>
                  <a:pt x="2493433" y="1413933"/>
                </a:cubicBezTo>
                <a:cubicBezTo>
                  <a:pt x="2550583" y="1598083"/>
                  <a:pt x="2400300" y="1731433"/>
                  <a:pt x="2290233" y="1769533"/>
                </a:cubicBezTo>
                <a:cubicBezTo>
                  <a:pt x="2180166" y="1807633"/>
                  <a:pt x="1957916" y="1811866"/>
                  <a:pt x="1833033" y="1642533"/>
                </a:cubicBezTo>
                <a:cubicBezTo>
                  <a:pt x="1708150" y="1473200"/>
                  <a:pt x="1634066" y="762000"/>
                  <a:pt x="1540933" y="753533"/>
                </a:cubicBezTo>
                <a:cubicBezTo>
                  <a:pt x="1447800" y="745066"/>
                  <a:pt x="1386416" y="1424516"/>
                  <a:pt x="1274233" y="1591733"/>
                </a:cubicBezTo>
                <a:cubicBezTo>
                  <a:pt x="1162050" y="1758950"/>
                  <a:pt x="956733" y="1801283"/>
                  <a:pt x="867833" y="1756833"/>
                </a:cubicBezTo>
                <a:cubicBezTo>
                  <a:pt x="778933" y="1712383"/>
                  <a:pt x="685800" y="1504950"/>
                  <a:pt x="740833" y="1325033"/>
                </a:cubicBezTo>
                <a:cubicBezTo>
                  <a:pt x="795866" y="1145116"/>
                  <a:pt x="1289050" y="783166"/>
                  <a:pt x="1198033" y="677333"/>
                </a:cubicBezTo>
                <a:cubicBezTo>
                  <a:pt x="1107016" y="571500"/>
                  <a:pt x="389466" y="755650"/>
                  <a:pt x="194733" y="690033"/>
                </a:cubicBezTo>
                <a:cubicBezTo>
                  <a:pt x="0" y="624416"/>
                  <a:pt x="0" y="383116"/>
                  <a:pt x="29633" y="283633"/>
                </a:cubicBezTo>
                <a:cubicBezTo>
                  <a:pt x="59266" y="184150"/>
                  <a:pt x="105833" y="131233"/>
                  <a:pt x="372533" y="93133"/>
                </a:cubicBezTo>
                <a:cubicBezTo>
                  <a:pt x="639233" y="55033"/>
                  <a:pt x="1187450" y="52916"/>
                  <a:pt x="1629833" y="55033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562600" y="4112581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4069964" y="1905000"/>
            <a:ext cx="2144183" cy="755172"/>
          </a:xfrm>
          <a:custGeom>
            <a:avLst/>
            <a:gdLst>
              <a:gd name="connsiteX0" fmla="*/ 38100 w 2144183"/>
              <a:gd name="connsiteY0" fmla="*/ 410633 h 1041400"/>
              <a:gd name="connsiteX1" fmla="*/ 495300 w 2144183"/>
              <a:gd name="connsiteY1" fmla="*/ 131233 h 1041400"/>
              <a:gd name="connsiteX2" fmla="*/ 1879600 w 2144183"/>
              <a:gd name="connsiteY2" fmla="*/ 105833 h 1041400"/>
              <a:gd name="connsiteX3" fmla="*/ 2082800 w 2144183"/>
              <a:gd name="connsiteY3" fmla="*/ 766233 h 1041400"/>
              <a:gd name="connsiteX4" fmla="*/ 1536700 w 2144183"/>
              <a:gd name="connsiteY4" fmla="*/ 1007533 h 1041400"/>
              <a:gd name="connsiteX5" fmla="*/ 266700 w 2144183"/>
              <a:gd name="connsiteY5" fmla="*/ 944033 h 1041400"/>
              <a:gd name="connsiteX6" fmla="*/ 38100 w 2144183"/>
              <a:gd name="connsiteY6" fmla="*/ 410633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4183" h="1041400">
                <a:moveTo>
                  <a:pt x="38100" y="410633"/>
                </a:moveTo>
                <a:cubicBezTo>
                  <a:pt x="76200" y="275166"/>
                  <a:pt x="188383" y="182033"/>
                  <a:pt x="495300" y="131233"/>
                </a:cubicBezTo>
                <a:cubicBezTo>
                  <a:pt x="802217" y="80433"/>
                  <a:pt x="1615017" y="0"/>
                  <a:pt x="1879600" y="105833"/>
                </a:cubicBezTo>
                <a:cubicBezTo>
                  <a:pt x="2144183" y="211666"/>
                  <a:pt x="2139950" y="615950"/>
                  <a:pt x="2082800" y="766233"/>
                </a:cubicBezTo>
                <a:cubicBezTo>
                  <a:pt x="2025650" y="916516"/>
                  <a:pt x="1839383" y="977900"/>
                  <a:pt x="1536700" y="1007533"/>
                </a:cubicBezTo>
                <a:cubicBezTo>
                  <a:pt x="1234017" y="1037166"/>
                  <a:pt x="520700" y="1041400"/>
                  <a:pt x="266700" y="944033"/>
                </a:cubicBezTo>
                <a:cubicBezTo>
                  <a:pt x="12700" y="846666"/>
                  <a:pt x="0" y="546100"/>
                  <a:pt x="38100" y="410633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56" name="Freeform 55"/>
          <p:cNvSpPr/>
          <p:nvPr/>
        </p:nvSpPr>
        <p:spPr bwMode="auto">
          <a:xfrm>
            <a:off x="4112423" y="3981766"/>
            <a:ext cx="2144183" cy="755172"/>
          </a:xfrm>
          <a:custGeom>
            <a:avLst/>
            <a:gdLst>
              <a:gd name="connsiteX0" fmla="*/ 38100 w 2144183"/>
              <a:gd name="connsiteY0" fmla="*/ 410633 h 1041400"/>
              <a:gd name="connsiteX1" fmla="*/ 495300 w 2144183"/>
              <a:gd name="connsiteY1" fmla="*/ 131233 h 1041400"/>
              <a:gd name="connsiteX2" fmla="*/ 1879600 w 2144183"/>
              <a:gd name="connsiteY2" fmla="*/ 105833 h 1041400"/>
              <a:gd name="connsiteX3" fmla="*/ 2082800 w 2144183"/>
              <a:gd name="connsiteY3" fmla="*/ 766233 h 1041400"/>
              <a:gd name="connsiteX4" fmla="*/ 1536700 w 2144183"/>
              <a:gd name="connsiteY4" fmla="*/ 1007533 h 1041400"/>
              <a:gd name="connsiteX5" fmla="*/ 266700 w 2144183"/>
              <a:gd name="connsiteY5" fmla="*/ 944033 h 1041400"/>
              <a:gd name="connsiteX6" fmla="*/ 38100 w 2144183"/>
              <a:gd name="connsiteY6" fmla="*/ 410633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4183" h="1041400">
                <a:moveTo>
                  <a:pt x="38100" y="410633"/>
                </a:moveTo>
                <a:cubicBezTo>
                  <a:pt x="76200" y="275166"/>
                  <a:pt x="188383" y="182033"/>
                  <a:pt x="495300" y="131233"/>
                </a:cubicBezTo>
                <a:cubicBezTo>
                  <a:pt x="802217" y="80433"/>
                  <a:pt x="1615017" y="0"/>
                  <a:pt x="1879600" y="105833"/>
                </a:cubicBezTo>
                <a:cubicBezTo>
                  <a:pt x="2144183" y="211666"/>
                  <a:pt x="2139950" y="615950"/>
                  <a:pt x="2082800" y="766233"/>
                </a:cubicBezTo>
                <a:cubicBezTo>
                  <a:pt x="2025650" y="916516"/>
                  <a:pt x="1839383" y="977900"/>
                  <a:pt x="1536700" y="1007533"/>
                </a:cubicBezTo>
                <a:cubicBezTo>
                  <a:pt x="1234017" y="1037166"/>
                  <a:pt x="520700" y="1041400"/>
                  <a:pt x="266700" y="944033"/>
                </a:cubicBezTo>
                <a:cubicBezTo>
                  <a:pt x="12700" y="846666"/>
                  <a:pt x="0" y="546100"/>
                  <a:pt x="38100" y="410633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GraphLab</a:t>
            </a:r>
            <a:r>
              <a:rPr lang="en-US" dirty="0" smtClean="0"/>
              <a:t> is </a:t>
            </a:r>
            <a:r>
              <a:rPr lang="en-US" sz="4800" b="1" dirty="0" smtClean="0"/>
              <a:t>Asynchronous</a:t>
            </a:r>
            <a:endParaRPr lang="en-US" dirty="0"/>
          </a:p>
        </p:txBody>
      </p:sp>
      <p:sp>
        <p:nvSpPr>
          <p:cNvPr id="137" name="Rounded Rectangle 136"/>
          <p:cNvSpPr/>
          <p:nvPr/>
        </p:nvSpPr>
        <p:spPr bwMode="auto">
          <a:xfrm>
            <a:off x="2319218" y="2031508"/>
            <a:ext cx="1452675" cy="7317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CPU 1</a:t>
            </a:r>
          </a:p>
        </p:txBody>
      </p:sp>
      <p:sp>
        <p:nvSpPr>
          <p:cNvPr id="138" name="Rounded Rectangle 137"/>
          <p:cNvSpPr/>
          <p:nvPr/>
        </p:nvSpPr>
        <p:spPr bwMode="auto">
          <a:xfrm>
            <a:off x="2319218" y="4351913"/>
            <a:ext cx="1452675" cy="7317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CPU 2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4419600" y="2055182"/>
            <a:ext cx="457200" cy="47237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cxnSp>
        <p:nvCxnSpPr>
          <p:cNvPr id="46" name="Straight Arrow Connector 45"/>
          <p:cNvCxnSpPr>
            <a:endCxn id="44" idx="2"/>
          </p:cNvCxnSpPr>
          <p:nvPr/>
        </p:nvCxnSpPr>
        <p:spPr bwMode="auto">
          <a:xfrm flipV="1">
            <a:off x="3098800" y="2291371"/>
            <a:ext cx="1320800" cy="17438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62" name="Oval 61"/>
          <p:cNvSpPr/>
          <p:nvPr/>
        </p:nvSpPr>
        <p:spPr bwMode="auto">
          <a:xfrm>
            <a:off x="4419600" y="4112581"/>
            <a:ext cx="457200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cxnSp>
        <p:nvCxnSpPr>
          <p:cNvPr id="63" name="Straight Arrow Connector 62"/>
          <p:cNvCxnSpPr>
            <a:endCxn id="62" idx="2"/>
          </p:cNvCxnSpPr>
          <p:nvPr/>
        </p:nvCxnSpPr>
        <p:spPr bwMode="auto">
          <a:xfrm flipV="1">
            <a:off x="3098800" y="4341181"/>
            <a:ext cx="1320800" cy="395758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51" name="TextBox 50"/>
          <p:cNvSpPr txBox="1"/>
          <p:nvPr/>
        </p:nvSpPr>
        <p:spPr>
          <a:xfrm>
            <a:off x="457200" y="12147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The </a:t>
            </a:r>
            <a:r>
              <a:rPr lang="en-US" sz="2400" b="1" dirty="0">
                <a:solidFill>
                  <a:prstClr val="black"/>
                </a:solidFill>
              </a:rPr>
              <a:t>scheduler</a:t>
            </a:r>
            <a:r>
              <a:rPr lang="en-US" sz="2400" dirty="0">
                <a:solidFill>
                  <a:prstClr val="black"/>
                </a:solidFill>
              </a:rPr>
              <a:t> determines the order that </a:t>
            </a:r>
            <a:r>
              <a:rPr lang="en-US" sz="2400" dirty="0" smtClean="0">
                <a:solidFill>
                  <a:prstClr val="black"/>
                </a:solidFill>
              </a:rPr>
              <a:t>vertices are executed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67" name="Straight Arrow Connector 66"/>
          <p:cNvCxnSpPr>
            <a:endCxn id="66" idx="3"/>
          </p:cNvCxnSpPr>
          <p:nvPr/>
        </p:nvCxnSpPr>
        <p:spPr bwMode="auto">
          <a:xfrm flipV="1">
            <a:off x="3098800" y="4502826"/>
            <a:ext cx="2530755" cy="157831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77" name="Freeform 76"/>
          <p:cNvSpPr/>
          <p:nvPr/>
        </p:nvSpPr>
        <p:spPr bwMode="auto">
          <a:xfrm>
            <a:off x="4352990" y="1969440"/>
            <a:ext cx="3130486" cy="1711341"/>
          </a:xfrm>
          <a:custGeom>
            <a:avLst/>
            <a:gdLst>
              <a:gd name="connsiteX0" fmla="*/ 38100 w 2144183"/>
              <a:gd name="connsiteY0" fmla="*/ 410633 h 1041400"/>
              <a:gd name="connsiteX1" fmla="*/ 495300 w 2144183"/>
              <a:gd name="connsiteY1" fmla="*/ 131233 h 1041400"/>
              <a:gd name="connsiteX2" fmla="*/ 1879600 w 2144183"/>
              <a:gd name="connsiteY2" fmla="*/ 105833 h 1041400"/>
              <a:gd name="connsiteX3" fmla="*/ 2082800 w 2144183"/>
              <a:gd name="connsiteY3" fmla="*/ 766233 h 1041400"/>
              <a:gd name="connsiteX4" fmla="*/ 1536700 w 2144183"/>
              <a:gd name="connsiteY4" fmla="*/ 1007533 h 1041400"/>
              <a:gd name="connsiteX5" fmla="*/ 266700 w 2144183"/>
              <a:gd name="connsiteY5" fmla="*/ 944033 h 1041400"/>
              <a:gd name="connsiteX6" fmla="*/ 38100 w 2144183"/>
              <a:gd name="connsiteY6" fmla="*/ 410633 h 1041400"/>
              <a:gd name="connsiteX0" fmla="*/ 1263264 w 3369347"/>
              <a:gd name="connsiteY0" fmla="*/ 410633 h 1030157"/>
              <a:gd name="connsiteX1" fmla="*/ 1720464 w 3369347"/>
              <a:gd name="connsiteY1" fmla="*/ 131233 h 1030157"/>
              <a:gd name="connsiteX2" fmla="*/ 3104764 w 3369347"/>
              <a:gd name="connsiteY2" fmla="*/ 105833 h 1030157"/>
              <a:gd name="connsiteX3" fmla="*/ 3307964 w 3369347"/>
              <a:gd name="connsiteY3" fmla="*/ 766233 h 1030157"/>
              <a:gd name="connsiteX4" fmla="*/ 2761864 w 3369347"/>
              <a:gd name="connsiteY4" fmla="*/ 1007533 h 1030157"/>
              <a:gd name="connsiteX5" fmla="*/ 254000 w 3369347"/>
              <a:gd name="connsiteY5" fmla="*/ 630490 h 1030157"/>
              <a:gd name="connsiteX6" fmla="*/ 1263264 w 3369347"/>
              <a:gd name="connsiteY6" fmla="*/ 410633 h 1030157"/>
              <a:gd name="connsiteX0" fmla="*/ 1376441 w 3482524"/>
              <a:gd name="connsiteY0" fmla="*/ 410633 h 1030157"/>
              <a:gd name="connsiteX1" fmla="*/ 1833641 w 3482524"/>
              <a:gd name="connsiteY1" fmla="*/ 131233 h 1030157"/>
              <a:gd name="connsiteX2" fmla="*/ 3217941 w 3482524"/>
              <a:gd name="connsiteY2" fmla="*/ 105833 h 1030157"/>
              <a:gd name="connsiteX3" fmla="*/ 3421141 w 3482524"/>
              <a:gd name="connsiteY3" fmla="*/ 766233 h 1030157"/>
              <a:gd name="connsiteX4" fmla="*/ 2875041 w 3482524"/>
              <a:gd name="connsiteY4" fmla="*/ 1007533 h 1030157"/>
              <a:gd name="connsiteX5" fmla="*/ 367177 w 3482524"/>
              <a:gd name="connsiteY5" fmla="*/ 630490 h 1030157"/>
              <a:gd name="connsiteX6" fmla="*/ 671977 w 3482524"/>
              <a:gd name="connsiteY6" fmla="*/ 105083 h 1030157"/>
              <a:gd name="connsiteX7" fmla="*/ 1376441 w 3482524"/>
              <a:gd name="connsiteY7" fmla="*/ 410633 h 1030157"/>
              <a:gd name="connsiteX0" fmla="*/ 1357777 w 3482524"/>
              <a:gd name="connsiteY0" fmla="*/ 105083 h 1030157"/>
              <a:gd name="connsiteX1" fmla="*/ 1833641 w 3482524"/>
              <a:gd name="connsiteY1" fmla="*/ 131233 h 1030157"/>
              <a:gd name="connsiteX2" fmla="*/ 3217941 w 3482524"/>
              <a:gd name="connsiteY2" fmla="*/ 105833 h 1030157"/>
              <a:gd name="connsiteX3" fmla="*/ 3421141 w 3482524"/>
              <a:gd name="connsiteY3" fmla="*/ 766233 h 1030157"/>
              <a:gd name="connsiteX4" fmla="*/ 2875041 w 3482524"/>
              <a:gd name="connsiteY4" fmla="*/ 1007533 h 1030157"/>
              <a:gd name="connsiteX5" fmla="*/ 367177 w 3482524"/>
              <a:gd name="connsiteY5" fmla="*/ 630490 h 1030157"/>
              <a:gd name="connsiteX6" fmla="*/ 671977 w 3482524"/>
              <a:gd name="connsiteY6" fmla="*/ 105083 h 1030157"/>
              <a:gd name="connsiteX7" fmla="*/ 1357777 w 3482524"/>
              <a:gd name="connsiteY7" fmla="*/ 105083 h 1030157"/>
              <a:gd name="connsiteX0" fmla="*/ 1357777 w 3482524"/>
              <a:gd name="connsiteY0" fmla="*/ 105083 h 1030157"/>
              <a:gd name="connsiteX1" fmla="*/ 1833641 w 3482524"/>
              <a:gd name="connsiteY1" fmla="*/ 131233 h 1030157"/>
              <a:gd name="connsiteX2" fmla="*/ 3217941 w 3482524"/>
              <a:gd name="connsiteY2" fmla="*/ 105833 h 1030157"/>
              <a:gd name="connsiteX3" fmla="*/ 3421141 w 3482524"/>
              <a:gd name="connsiteY3" fmla="*/ 766233 h 1030157"/>
              <a:gd name="connsiteX4" fmla="*/ 2875041 w 3482524"/>
              <a:gd name="connsiteY4" fmla="*/ 1007533 h 1030157"/>
              <a:gd name="connsiteX5" fmla="*/ 367177 w 3482524"/>
              <a:gd name="connsiteY5" fmla="*/ 630490 h 1030157"/>
              <a:gd name="connsiteX6" fmla="*/ 671977 w 3482524"/>
              <a:gd name="connsiteY6" fmla="*/ 105083 h 1030157"/>
              <a:gd name="connsiteX7" fmla="*/ 1357777 w 3482524"/>
              <a:gd name="connsiteY7" fmla="*/ 105083 h 1030157"/>
              <a:gd name="connsiteX0" fmla="*/ 671977 w 3482524"/>
              <a:gd name="connsiteY0" fmla="*/ 105083 h 1030157"/>
              <a:gd name="connsiteX1" fmla="*/ 1833641 w 3482524"/>
              <a:gd name="connsiteY1" fmla="*/ 131233 h 1030157"/>
              <a:gd name="connsiteX2" fmla="*/ 3217941 w 3482524"/>
              <a:gd name="connsiteY2" fmla="*/ 105833 h 1030157"/>
              <a:gd name="connsiteX3" fmla="*/ 3421141 w 3482524"/>
              <a:gd name="connsiteY3" fmla="*/ 766233 h 1030157"/>
              <a:gd name="connsiteX4" fmla="*/ 2875041 w 3482524"/>
              <a:gd name="connsiteY4" fmla="*/ 1007533 h 1030157"/>
              <a:gd name="connsiteX5" fmla="*/ 367177 w 3482524"/>
              <a:gd name="connsiteY5" fmla="*/ 630490 h 1030157"/>
              <a:gd name="connsiteX6" fmla="*/ 671977 w 3482524"/>
              <a:gd name="connsiteY6" fmla="*/ 105083 h 1030157"/>
              <a:gd name="connsiteX0" fmla="*/ 443377 w 3253924"/>
              <a:gd name="connsiteY0" fmla="*/ 118238 h 1033092"/>
              <a:gd name="connsiteX1" fmla="*/ 1605041 w 3253924"/>
              <a:gd name="connsiteY1" fmla="*/ 144388 h 1033092"/>
              <a:gd name="connsiteX2" fmla="*/ 2989341 w 3253924"/>
              <a:gd name="connsiteY2" fmla="*/ 118988 h 1033092"/>
              <a:gd name="connsiteX3" fmla="*/ 3192541 w 3253924"/>
              <a:gd name="connsiteY3" fmla="*/ 779388 h 1033092"/>
              <a:gd name="connsiteX4" fmla="*/ 2646441 w 3253924"/>
              <a:gd name="connsiteY4" fmla="*/ 1020688 h 1033092"/>
              <a:gd name="connsiteX5" fmla="*/ 367177 w 3253924"/>
              <a:gd name="connsiteY5" fmla="*/ 853809 h 1033092"/>
              <a:gd name="connsiteX6" fmla="*/ 443377 w 3253924"/>
              <a:gd name="connsiteY6" fmla="*/ 118238 h 1033092"/>
              <a:gd name="connsiteX0" fmla="*/ 206311 w 3016858"/>
              <a:gd name="connsiteY0" fmla="*/ 118237 h 1050604"/>
              <a:gd name="connsiteX1" fmla="*/ 1367975 w 3016858"/>
              <a:gd name="connsiteY1" fmla="*/ 144387 h 1050604"/>
              <a:gd name="connsiteX2" fmla="*/ 2752275 w 3016858"/>
              <a:gd name="connsiteY2" fmla="*/ 118987 h 1050604"/>
              <a:gd name="connsiteX3" fmla="*/ 2955475 w 3016858"/>
              <a:gd name="connsiteY3" fmla="*/ 779387 h 1050604"/>
              <a:gd name="connsiteX4" fmla="*/ 2409375 w 3016858"/>
              <a:gd name="connsiteY4" fmla="*/ 1020687 h 1050604"/>
              <a:gd name="connsiteX5" fmla="*/ 739711 w 3016858"/>
              <a:gd name="connsiteY5" fmla="*/ 958891 h 1050604"/>
              <a:gd name="connsiteX6" fmla="*/ 130111 w 3016858"/>
              <a:gd name="connsiteY6" fmla="*/ 853808 h 1050604"/>
              <a:gd name="connsiteX7" fmla="*/ 206311 w 3016858"/>
              <a:gd name="connsiteY7" fmla="*/ 118237 h 1050604"/>
              <a:gd name="connsiteX0" fmla="*/ 206311 w 3016858"/>
              <a:gd name="connsiteY0" fmla="*/ 118237 h 2335250"/>
              <a:gd name="connsiteX1" fmla="*/ 1367975 w 3016858"/>
              <a:gd name="connsiteY1" fmla="*/ 144387 h 2335250"/>
              <a:gd name="connsiteX2" fmla="*/ 2752275 w 3016858"/>
              <a:gd name="connsiteY2" fmla="*/ 118987 h 2335250"/>
              <a:gd name="connsiteX3" fmla="*/ 2955475 w 3016858"/>
              <a:gd name="connsiteY3" fmla="*/ 779387 h 2335250"/>
              <a:gd name="connsiteX4" fmla="*/ 2409375 w 3016858"/>
              <a:gd name="connsiteY4" fmla="*/ 1020687 h 2335250"/>
              <a:gd name="connsiteX5" fmla="*/ 663511 w 3016858"/>
              <a:gd name="connsiteY5" fmla="*/ 2324951 h 2335250"/>
              <a:gd name="connsiteX6" fmla="*/ 739711 w 3016858"/>
              <a:gd name="connsiteY6" fmla="*/ 958891 h 2335250"/>
              <a:gd name="connsiteX7" fmla="*/ 130111 w 3016858"/>
              <a:gd name="connsiteY7" fmla="*/ 853808 h 2335250"/>
              <a:gd name="connsiteX8" fmla="*/ 206311 w 3016858"/>
              <a:gd name="connsiteY8" fmla="*/ 118237 h 2335250"/>
              <a:gd name="connsiteX0" fmla="*/ 206311 w 3016858"/>
              <a:gd name="connsiteY0" fmla="*/ 118237 h 2359979"/>
              <a:gd name="connsiteX1" fmla="*/ 1367975 w 3016858"/>
              <a:gd name="connsiteY1" fmla="*/ 144387 h 2359979"/>
              <a:gd name="connsiteX2" fmla="*/ 2752275 w 3016858"/>
              <a:gd name="connsiteY2" fmla="*/ 118987 h 2359979"/>
              <a:gd name="connsiteX3" fmla="*/ 2955475 w 3016858"/>
              <a:gd name="connsiteY3" fmla="*/ 779387 h 2359979"/>
              <a:gd name="connsiteX4" fmla="*/ 2409375 w 3016858"/>
              <a:gd name="connsiteY4" fmla="*/ 1020687 h 2359979"/>
              <a:gd name="connsiteX5" fmla="*/ 1349311 w 3016858"/>
              <a:gd name="connsiteY5" fmla="*/ 1169052 h 2359979"/>
              <a:gd name="connsiteX6" fmla="*/ 663511 w 3016858"/>
              <a:gd name="connsiteY6" fmla="*/ 2324951 h 2359979"/>
              <a:gd name="connsiteX7" fmla="*/ 739711 w 3016858"/>
              <a:gd name="connsiteY7" fmla="*/ 958891 h 2359979"/>
              <a:gd name="connsiteX8" fmla="*/ 130111 w 3016858"/>
              <a:gd name="connsiteY8" fmla="*/ 853808 h 2359979"/>
              <a:gd name="connsiteX9" fmla="*/ 206311 w 3016858"/>
              <a:gd name="connsiteY9" fmla="*/ 118237 h 2359979"/>
              <a:gd name="connsiteX0" fmla="*/ 206311 w 3016858"/>
              <a:gd name="connsiteY0" fmla="*/ 118237 h 2517600"/>
              <a:gd name="connsiteX1" fmla="*/ 1367975 w 3016858"/>
              <a:gd name="connsiteY1" fmla="*/ 144387 h 2517600"/>
              <a:gd name="connsiteX2" fmla="*/ 2752275 w 3016858"/>
              <a:gd name="connsiteY2" fmla="*/ 118987 h 2517600"/>
              <a:gd name="connsiteX3" fmla="*/ 2955475 w 3016858"/>
              <a:gd name="connsiteY3" fmla="*/ 779387 h 2517600"/>
              <a:gd name="connsiteX4" fmla="*/ 2409375 w 3016858"/>
              <a:gd name="connsiteY4" fmla="*/ 1020687 h 2517600"/>
              <a:gd name="connsiteX5" fmla="*/ 1349311 w 3016858"/>
              <a:gd name="connsiteY5" fmla="*/ 1169052 h 2517600"/>
              <a:gd name="connsiteX6" fmla="*/ 968311 w 3016858"/>
              <a:gd name="connsiteY6" fmla="*/ 2114787 h 2517600"/>
              <a:gd name="connsiteX7" fmla="*/ 663511 w 3016858"/>
              <a:gd name="connsiteY7" fmla="*/ 2324951 h 2517600"/>
              <a:gd name="connsiteX8" fmla="*/ 739711 w 3016858"/>
              <a:gd name="connsiteY8" fmla="*/ 958891 h 2517600"/>
              <a:gd name="connsiteX9" fmla="*/ 130111 w 3016858"/>
              <a:gd name="connsiteY9" fmla="*/ 853808 h 2517600"/>
              <a:gd name="connsiteX10" fmla="*/ 206311 w 3016858"/>
              <a:gd name="connsiteY10" fmla="*/ 118237 h 2517600"/>
              <a:gd name="connsiteX0" fmla="*/ 206311 w 3016858"/>
              <a:gd name="connsiteY0" fmla="*/ 118237 h 2517600"/>
              <a:gd name="connsiteX1" fmla="*/ 1367975 w 3016858"/>
              <a:gd name="connsiteY1" fmla="*/ 144387 h 2517600"/>
              <a:gd name="connsiteX2" fmla="*/ 2752275 w 3016858"/>
              <a:gd name="connsiteY2" fmla="*/ 118987 h 2517600"/>
              <a:gd name="connsiteX3" fmla="*/ 2955475 w 3016858"/>
              <a:gd name="connsiteY3" fmla="*/ 779387 h 2517600"/>
              <a:gd name="connsiteX4" fmla="*/ 2409375 w 3016858"/>
              <a:gd name="connsiteY4" fmla="*/ 1020687 h 2517600"/>
              <a:gd name="connsiteX5" fmla="*/ 1882711 w 3016858"/>
              <a:gd name="connsiteY5" fmla="*/ 2324950 h 2517600"/>
              <a:gd name="connsiteX6" fmla="*/ 1349311 w 3016858"/>
              <a:gd name="connsiteY6" fmla="*/ 1169052 h 2517600"/>
              <a:gd name="connsiteX7" fmla="*/ 968311 w 3016858"/>
              <a:gd name="connsiteY7" fmla="*/ 2114787 h 2517600"/>
              <a:gd name="connsiteX8" fmla="*/ 663511 w 3016858"/>
              <a:gd name="connsiteY8" fmla="*/ 2324951 h 2517600"/>
              <a:gd name="connsiteX9" fmla="*/ 739711 w 3016858"/>
              <a:gd name="connsiteY9" fmla="*/ 958891 h 2517600"/>
              <a:gd name="connsiteX10" fmla="*/ 130111 w 3016858"/>
              <a:gd name="connsiteY10" fmla="*/ 853808 h 2517600"/>
              <a:gd name="connsiteX11" fmla="*/ 206311 w 3016858"/>
              <a:gd name="connsiteY11" fmla="*/ 118237 h 2517600"/>
              <a:gd name="connsiteX0" fmla="*/ 206311 w 3016858"/>
              <a:gd name="connsiteY0" fmla="*/ 118237 h 2517600"/>
              <a:gd name="connsiteX1" fmla="*/ 1367975 w 3016858"/>
              <a:gd name="connsiteY1" fmla="*/ 144387 h 2517600"/>
              <a:gd name="connsiteX2" fmla="*/ 2752275 w 3016858"/>
              <a:gd name="connsiteY2" fmla="*/ 118987 h 2517600"/>
              <a:gd name="connsiteX3" fmla="*/ 2955475 w 3016858"/>
              <a:gd name="connsiteY3" fmla="*/ 779387 h 2517600"/>
              <a:gd name="connsiteX4" fmla="*/ 2409375 w 3016858"/>
              <a:gd name="connsiteY4" fmla="*/ 1020687 h 2517600"/>
              <a:gd name="connsiteX5" fmla="*/ 1806511 w 3016858"/>
              <a:gd name="connsiteY5" fmla="*/ 853808 h 2517600"/>
              <a:gd name="connsiteX6" fmla="*/ 1882711 w 3016858"/>
              <a:gd name="connsiteY6" fmla="*/ 2324950 h 2517600"/>
              <a:gd name="connsiteX7" fmla="*/ 1349311 w 3016858"/>
              <a:gd name="connsiteY7" fmla="*/ 1169052 h 2517600"/>
              <a:gd name="connsiteX8" fmla="*/ 968311 w 3016858"/>
              <a:gd name="connsiteY8" fmla="*/ 2114787 h 2517600"/>
              <a:gd name="connsiteX9" fmla="*/ 663511 w 3016858"/>
              <a:gd name="connsiteY9" fmla="*/ 2324951 h 2517600"/>
              <a:gd name="connsiteX10" fmla="*/ 739711 w 3016858"/>
              <a:gd name="connsiteY10" fmla="*/ 958891 h 2517600"/>
              <a:gd name="connsiteX11" fmla="*/ 130111 w 3016858"/>
              <a:gd name="connsiteY11" fmla="*/ 853808 h 2517600"/>
              <a:gd name="connsiteX12" fmla="*/ 206311 w 3016858"/>
              <a:gd name="connsiteY12" fmla="*/ 118237 h 2517600"/>
              <a:gd name="connsiteX0" fmla="*/ 206311 w 3016858"/>
              <a:gd name="connsiteY0" fmla="*/ 118237 h 2517600"/>
              <a:gd name="connsiteX1" fmla="*/ 1367975 w 3016858"/>
              <a:gd name="connsiteY1" fmla="*/ 144387 h 2517600"/>
              <a:gd name="connsiteX2" fmla="*/ 2752275 w 3016858"/>
              <a:gd name="connsiteY2" fmla="*/ 118987 h 2517600"/>
              <a:gd name="connsiteX3" fmla="*/ 2955475 w 3016858"/>
              <a:gd name="connsiteY3" fmla="*/ 779387 h 2517600"/>
              <a:gd name="connsiteX4" fmla="*/ 2409375 w 3016858"/>
              <a:gd name="connsiteY4" fmla="*/ 1020687 h 2517600"/>
              <a:gd name="connsiteX5" fmla="*/ 1806511 w 3016858"/>
              <a:gd name="connsiteY5" fmla="*/ 853808 h 2517600"/>
              <a:gd name="connsiteX6" fmla="*/ 2111311 w 3016858"/>
              <a:gd name="connsiteY6" fmla="*/ 2009705 h 2517600"/>
              <a:gd name="connsiteX7" fmla="*/ 1882711 w 3016858"/>
              <a:gd name="connsiteY7" fmla="*/ 2324950 h 2517600"/>
              <a:gd name="connsiteX8" fmla="*/ 1349311 w 3016858"/>
              <a:gd name="connsiteY8" fmla="*/ 1169052 h 2517600"/>
              <a:gd name="connsiteX9" fmla="*/ 968311 w 3016858"/>
              <a:gd name="connsiteY9" fmla="*/ 2114787 h 2517600"/>
              <a:gd name="connsiteX10" fmla="*/ 663511 w 3016858"/>
              <a:gd name="connsiteY10" fmla="*/ 2324951 h 2517600"/>
              <a:gd name="connsiteX11" fmla="*/ 739711 w 3016858"/>
              <a:gd name="connsiteY11" fmla="*/ 958891 h 2517600"/>
              <a:gd name="connsiteX12" fmla="*/ 130111 w 3016858"/>
              <a:gd name="connsiteY12" fmla="*/ 853808 h 2517600"/>
              <a:gd name="connsiteX13" fmla="*/ 206311 w 3016858"/>
              <a:gd name="connsiteY13" fmla="*/ 118237 h 2517600"/>
              <a:gd name="connsiteX0" fmla="*/ 206311 w 3016858"/>
              <a:gd name="connsiteY0" fmla="*/ 118237 h 2465059"/>
              <a:gd name="connsiteX1" fmla="*/ 1367975 w 3016858"/>
              <a:gd name="connsiteY1" fmla="*/ 144387 h 2465059"/>
              <a:gd name="connsiteX2" fmla="*/ 2752275 w 3016858"/>
              <a:gd name="connsiteY2" fmla="*/ 118987 h 2465059"/>
              <a:gd name="connsiteX3" fmla="*/ 2955475 w 3016858"/>
              <a:gd name="connsiteY3" fmla="*/ 779387 h 2465059"/>
              <a:gd name="connsiteX4" fmla="*/ 2409375 w 3016858"/>
              <a:gd name="connsiteY4" fmla="*/ 1020687 h 2465059"/>
              <a:gd name="connsiteX5" fmla="*/ 1806511 w 3016858"/>
              <a:gd name="connsiteY5" fmla="*/ 853808 h 2465059"/>
              <a:gd name="connsiteX6" fmla="*/ 2111311 w 3016858"/>
              <a:gd name="connsiteY6" fmla="*/ 2009705 h 2465059"/>
              <a:gd name="connsiteX7" fmla="*/ 1882711 w 3016858"/>
              <a:gd name="connsiteY7" fmla="*/ 2324950 h 2465059"/>
              <a:gd name="connsiteX8" fmla="*/ 1349311 w 3016858"/>
              <a:gd name="connsiteY8" fmla="*/ 1169052 h 2465059"/>
              <a:gd name="connsiteX9" fmla="*/ 968311 w 3016858"/>
              <a:gd name="connsiteY9" fmla="*/ 2114787 h 2465059"/>
              <a:gd name="connsiteX10" fmla="*/ 587311 w 3016858"/>
              <a:gd name="connsiteY10" fmla="*/ 2009705 h 2465059"/>
              <a:gd name="connsiteX11" fmla="*/ 739711 w 3016858"/>
              <a:gd name="connsiteY11" fmla="*/ 958891 h 2465059"/>
              <a:gd name="connsiteX12" fmla="*/ 130111 w 3016858"/>
              <a:gd name="connsiteY12" fmla="*/ 853808 h 2465059"/>
              <a:gd name="connsiteX13" fmla="*/ 206311 w 3016858"/>
              <a:gd name="connsiteY13" fmla="*/ 118237 h 2465059"/>
              <a:gd name="connsiteX0" fmla="*/ 206311 w 3016858"/>
              <a:gd name="connsiteY0" fmla="*/ 118237 h 2465059"/>
              <a:gd name="connsiteX1" fmla="*/ 1367975 w 3016858"/>
              <a:gd name="connsiteY1" fmla="*/ 144387 h 2465059"/>
              <a:gd name="connsiteX2" fmla="*/ 2752275 w 3016858"/>
              <a:gd name="connsiteY2" fmla="*/ 118987 h 2465059"/>
              <a:gd name="connsiteX3" fmla="*/ 2955475 w 3016858"/>
              <a:gd name="connsiteY3" fmla="*/ 779387 h 2465059"/>
              <a:gd name="connsiteX4" fmla="*/ 2409375 w 3016858"/>
              <a:gd name="connsiteY4" fmla="*/ 1020687 h 2465059"/>
              <a:gd name="connsiteX5" fmla="*/ 1806511 w 3016858"/>
              <a:gd name="connsiteY5" fmla="*/ 853808 h 2465059"/>
              <a:gd name="connsiteX6" fmla="*/ 2111311 w 3016858"/>
              <a:gd name="connsiteY6" fmla="*/ 2009705 h 2465059"/>
              <a:gd name="connsiteX7" fmla="*/ 1882711 w 3016858"/>
              <a:gd name="connsiteY7" fmla="*/ 2324950 h 2465059"/>
              <a:gd name="connsiteX8" fmla="*/ 1349311 w 3016858"/>
              <a:gd name="connsiteY8" fmla="*/ 1169052 h 2465059"/>
              <a:gd name="connsiteX9" fmla="*/ 968311 w 3016858"/>
              <a:gd name="connsiteY9" fmla="*/ 2219869 h 2465059"/>
              <a:gd name="connsiteX10" fmla="*/ 587311 w 3016858"/>
              <a:gd name="connsiteY10" fmla="*/ 2009705 h 2465059"/>
              <a:gd name="connsiteX11" fmla="*/ 739711 w 3016858"/>
              <a:gd name="connsiteY11" fmla="*/ 958891 h 2465059"/>
              <a:gd name="connsiteX12" fmla="*/ 130111 w 3016858"/>
              <a:gd name="connsiteY12" fmla="*/ 853808 h 2465059"/>
              <a:gd name="connsiteX13" fmla="*/ 206311 w 3016858"/>
              <a:gd name="connsiteY13" fmla="*/ 118237 h 2465059"/>
              <a:gd name="connsiteX0" fmla="*/ 206311 w 3016858"/>
              <a:gd name="connsiteY0" fmla="*/ 118237 h 2465059"/>
              <a:gd name="connsiteX1" fmla="*/ 1367975 w 3016858"/>
              <a:gd name="connsiteY1" fmla="*/ 144387 h 2465059"/>
              <a:gd name="connsiteX2" fmla="*/ 2752275 w 3016858"/>
              <a:gd name="connsiteY2" fmla="*/ 118987 h 2465059"/>
              <a:gd name="connsiteX3" fmla="*/ 2955475 w 3016858"/>
              <a:gd name="connsiteY3" fmla="*/ 779387 h 2465059"/>
              <a:gd name="connsiteX4" fmla="*/ 2409375 w 3016858"/>
              <a:gd name="connsiteY4" fmla="*/ 1020687 h 2465059"/>
              <a:gd name="connsiteX5" fmla="*/ 1806511 w 3016858"/>
              <a:gd name="connsiteY5" fmla="*/ 853808 h 2465059"/>
              <a:gd name="connsiteX6" fmla="*/ 2111311 w 3016858"/>
              <a:gd name="connsiteY6" fmla="*/ 2009705 h 2465059"/>
              <a:gd name="connsiteX7" fmla="*/ 1806511 w 3016858"/>
              <a:gd name="connsiteY7" fmla="*/ 2324950 h 2465059"/>
              <a:gd name="connsiteX8" fmla="*/ 1349311 w 3016858"/>
              <a:gd name="connsiteY8" fmla="*/ 1169052 h 2465059"/>
              <a:gd name="connsiteX9" fmla="*/ 968311 w 3016858"/>
              <a:gd name="connsiteY9" fmla="*/ 2219869 h 2465059"/>
              <a:gd name="connsiteX10" fmla="*/ 587311 w 3016858"/>
              <a:gd name="connsiteY10" fmla="*/ 2009705 h 2465059"/>
              <a:gd name="connsiteX11" fmla="*/ 739711 w 3016858"/>
              <a:gd name="connsiteY11" fmla="*/ 958891 h 2465059"/>
              <a:gd name="connsiteX12" fmla="*/ 130111 w 3016858"/>
              <a:gd name="connsiteY12" fmla="*/ 853808 h 2465059"/>
              <a:gd name="connsiteX13" fmla="*/ 206311 w 3016858"/>
              <a:gd name="connsiteY13" fmla="*/ 118237 h 2465059"/>
              <a:gd name="connsiteX0" fmla="*/ 206311 w 3016858"/>
              <a:gd name="connsiteY0" fmla="*/ 118237 h 2465059"/>
              <a:gd name="connsiteX1" fmla="*/ 1367975 w 3016858"/>
              <a:gd name="connsiteY1" fmla="*/ 144387 h 2465059"/>
              <a:gd name="connsiteX2" fmla="*/ 2752275 w 3016858"/>
              <a:gd name="connsiteY2" fmla="*/ 118987 h 2465059"/>
              <a:gd name="connsiteX3" fmla="*/ 2955475 w 3016858"/>
              <a:gd name="connsiteY3" fmla="*/ 779387 h 2465059"/>
              <a:gd name="connsiteX4" fmla="*/ 2409375 w 3016858"/>
              <a:gd name="connsiteY4" fmla="*/ 1020687 h 2465059"/>
              <a:gd name="connsiteX5" fmla="*/ 1806511 w 3016858"/>
              <a:gd name="connsiteY5" fmla="*/ 853808 h 2465059"/>
              <a:gd name="connsiteX6" fmla="*/ 2111311 w 3016858"/>
              <a:gd name="connsiteY6" fmla="*/ 2009705 h 2465059"/>
              <a:gd name="connsiteX7" fmla="*/ 1806511 w 3016858"/>
              <a:gd name="connsiteY7" fmla="*/ 2324950 h 2465059"/>
              <a:gd name="connsiteX8" fmla="*/ 1349311 w 3016858"/>
              <a:gd name="connsiteY8" fmla="*/ 1169052 h 2465059"/>
              <a:gd name="connsiteX9" fmla="*/ 968311 w 3016858"/>
              <a:gd name="connsiteY9" fmla="*/ 2219869 h 2465059"/>
              <a:gd name="connsiteX10" fmla="*/ 587311 w 3016858"/>
              <a:gd name="connsiteY10" fmla="*/ 2009705 h 2465059"/>
              <a:gd name="connsiteX11" fmla="*/ 739711 w 3016858"/>
              <a:gd name="connsiteY11" fmla="*/ 958891 h 2465059"/>
              <a:gd name="connsiteX12" fmla="*/ 130111 w 3016858"/>
              <a:gd name="connsiteY12" fmla="*/ 853808 h 2465059"/>
              <a:gd name="connsiteX13" fmla="*/ 206311 w 3016858"/>
              <a:gd name="connsiteY13" fmla="*/ 118237 h 2465059"/>
              <a:gd name="connsiteX0" fmla="*/ 241300 w 3051847"/>
              <a:gd name="connsiteY0" fmla="*/ 118237 h 2465059"/>
              <a:gd name="connsiteX1" fmla="*/ 1402964 w 3051847"/>
              <a:gd name="connsiteY1" fmla="*/ 144387 h 2465059"/>
              <a:gd name="connsiteX2" fmla="*/ 2787264 w 3051847"/>
              <a:gd name="connsiteY2" fmla="*/ 118987 h 2465059"/>
              <a:gd name="connsiteX3" fmla="*/ 2990464 w 3051847"/>
              <a:gd name="connsiteY3" fmla="*/ 779387 h 2465059"/>
              <a:gd name="connsiteX4" fmla="*/ 2444364 w 3051847"/>
              <a:gd name="connsiteY4" fmla="*/ 1020687 h 2465059"/>
              <a:gd name="connsiteX5" fmla="*/ 1841500 w 3051847"/>
              <a:gd name="connsiteY5" fmla="*/ 853808 h 2465059"/>
              <a:gd name="connsiteX6" fmla="*/ 2146300 w 3051847"/>
              <a:gd name="connsiteY6" fmla="*/ 2009705 h 2465059"/>
              <a:gd name="connsiteX7" fmla="*/ 1841500 w 3051847"/>
              <a:gd name="connsiteY7" fmla="*/ 2324950 h 2465059"/>
              <a:gd name="connsiteX8" fmla="*/ 1384300 w 3051847"/>
              <a:gd name="connsiteY8" fmla="*/ 1169052 h 2465059"/>
              <a:gd name="connsiteX9" fmla="*/ 1003300 w 3051847"/>
              <a:gd name="connsiteY9" fmla="*/ 2219869 h 2465059"/>
              <a:gd name="connsiteX10" fmla="*/ 622300 w 3051847"/>
              <a:gd name="connsiteY10" fmla="*/ 2009705 h 2465059"/>
              <a:gd name="connsiteX11" fmla="*/ 774700 w 3051847"/>
              <a:gd name="connsiteY11" fmla="*/ 958891 h 2465059"/>
              <a:gd name="connsiteX12" fmla="*/ 88900 w 3051847"/>
              <a:gd name="connsiteY12" fmla="*/ 853807 h 2465059"/>
              <a:gd name="connsiteX13" fmla="*/ 241300 w 3051847"/>
              <a:gd name="connsiteY13" fmla="*/ 118237 h 2465059"/>
              <a:gd name="connsiteX0" fmla="*/ 219011 w 3105757"/>
              <a:gd name="connsiteY0" fmla="*/ 315244 h 2451904"/>
              <a:gd name="connsiteX1" fmla="*/ 1456874 w 3105757"/>
              <a:gd name="connsiteY1" fmla="*/ 131232 h 2451904"/>
              <a:gd name="connsiteX2" fmla="*/ 2841174 w 3105757"/>
              <a:gd name="connsiteY2" fmla="*/ 105832 h 2451904"/>
              <a:gd name="connsiteX3" fmla="*/ 3044374 w 3105757"/>
              <a:gd name="connsiteY3" fmla="*/ 766232 h 2451904"/>
              <a:gd name="connsiteX4" fmla="*/ 2498274 w 3105757"/>
              <a:gd name="connsiteY4" fmla="*/ 1007532 h 2451904"/>
              <a:gd name="connsiteX5" fmla="*/ 1895410 w 3105757"/>
              <a:gd name="connsiteY5" fmla="*/ 840653 h 2451904"/>
              <a:gd name="connsiteX6" fmla="*/ 2200210 w 3105757"/>
              <a:gd name="connsiteY6" fmla="*/ 1996550 h 2451904"/>
              <a:gd name="connsiteX7" fmla="*/ 1895410 w 3105757"/>
              <a:gd name="connsiteY7" fmla="*/ 2311795 h 2451904"/>
              <a:gd name="connsiteX8" fmla="*/ 1438210 w 3105757"/>
              <a:gd name="connsiteY8" fmla="*/ 1155897 h 2451904"/>
              <a:gd name="connsiteX9" fmla="*/ 1057210 w 3105757"/>
              <a:gd name="connsiteY9" fmla="*/ 2206714 h 2451904"/>
              <a:gd name="connsiteX10" fmla="*/ 676210 w 3105757"/>
              <a:gd name="connsiteY10" fmla="*/ 1996550 h 2451904"/>
              <a:gd name="connsiteX11" fmla="*/ 828610 w 3105757"/>
              <a:gd name="connsiteY11" fmla="*/ 945736 h 2451904"/>
              <a:gd name="connsiteX12" fmla="*/ 142810 w 3105757"/>
              <a:gd name="connsiteY12" fmla="*/ 840652 h 2451904"/>
              <a:gd name="connsiteX13" fmla="*/ 219011 w 3105757"/>
              <a:gd name="connsiteY13" fmla="*/ 315244 h 2451904"/>
              <a:gd name="connsiteX0" fmla="*/ 219011 w 3105757"/>
              <a:gd name="connsiteY0" fmla="*/ 210163 h 2451905"/>
              <a:gd name="connsiteX1" fmla="*/ 1456874 w 3105757"/>
              <a:gd name="connsiteY1" fmla="*/ 131233 h 2451905"/>
              <a:gd name="connsiteX2" fmla="*/ 2841174 w 3105757"/>
              <a:gd name="connsiteY2" fmla="*/ 105833 h 2451905"/>
              <a:gd name="connsiteX3" fmla="*/ 3044374 w 3105757"/>
              <a:gd name="connsiteY3" fmla="*/ 766233 h 2451905"/>
              <a:gd name="connsiteX4" fmla="*/ 2498274 w 3105757"/>
              <a:gd name="connsiteY4" fmla="*/ 1007533 h 2451905"/>
              <a:gd name="connsiteX5" fmla="*/ 1895410 w 3105757"/>
              <a:gd name="connsiteY5" fmla="*/ 840654 h 2451905"/>
              <a:gd name="connsiteX6" fmla="*/ 2200210 w 3105757"/>
              <a:gd name="connsiteY6" fmla="*/ 1996551 h 2451905"/>
              <a:gd name="connsiteX7" fmla="*/ 1895410 w 3105757"/>
              <a:gd name="connsiteY7" fmla="*/ 2311796 h 2451905"/>
              <a:gd name="connsiteX8" fmla="*/ 1438210 w 3105757"/>
              <a:gd name="connsiteY8" fmla="*/ 1155898 h 2451905"/>
              <a:gd name="connsiteX9" fmla="*/ 1057210 w 3105757"/>
              <a:gd name="connsiteY9" fmla="*/ 2206715 h 2451905"/>
              <a:gd name="connsiteX10" fmla="*/ 676210 w 3105757"/>
              <a:gd name="connsiteY10" fmla="*/ 1996551 h 2451905"/>
              <a:gd name="connsiteX11" fmla="*/ 828610 w 3105757"/>
              <a:gd name="connsiteY11" fmla="*/ 945737 h 2451905"/>
              <a:gd name="connsiteX12" fmla="*/ 142810 w 3105757"/>
              <a:gd name="connsiteY12" fmla="*/ 840653 h 2451905"/>
              <a:gd name="connsiteX13" fmla="*/ 219011 w 3105757"/>
              <a:gd name="connsiteY13" fmla="*/ 210163 h 2451905"/>
              <a:gd name="connsiteX0" fmla="*/ 219011 w 3096297"/>
              <a:gd name="connsiteY0" fmla="*/ 118237 h 2359979"/>
              <a:gd name="connsiteX1" fmla="*/ 1456874 w 3096297"/>
              <a:gd name="connsiteY1" fmla="*/ 39307 h 2359979"/>
              <a:gd name="connsiteX2" fmla="*/ 2809811 w 3096297"/>
              <a:gd name="connsiteY2" fmla="*/ 118239 h 2359979"/>
              <a:gd name="connsiteX3" fmla="*/ 3044374 w 3096297"/>
              <a:gd name="connsiteY3" fmla="*/ 674307 h 2359979"/>
              <a:gd name="connsiteX4" fmla="*/ 2498274 w 3096297"/>
              <a:gd name="connsiteY4" fmla="*/ 915607 h 2359979"/>
              <a:gd name="connsiteX5" fmla="*/ 1895410 w 3096297"/>
              <a:gd name="connsiteY5" fmla="*/ 748728 h 2359979"/>
              <a:gd name="connsiteX6" fmla="*/ 2200210 w 3096297"/>
              <a:gd name="connsiteY6" fmla="*/ 1904625 h 2359979"/>
              <a:gd name="connsiteX7" fmla="*/ 1895410 w 3096297"/>
              <a:gd name="connsiteY7" fmla="*/ 2219870 h 2359979"/>
              <a:gd name="connsiteX8" fmla="*/ 1438210 w 3096297"/>
              <a:gd name="connsiteY8" fmla="*/ 1063972 h 2359979"/>
              <a:gd name="connsiteX9" fmla="*/ 1057210 w 3096297"/>
              <a:gd name="connsiteY9" fmla="*/ 2114789 h 2359979"/>
              <a:gd name="connsiteX10" fmla="*/ 676210 w 3096297"/>
              <a:gd name="connsiteY10" fmla="*/ 1904625 h 2359979"/>
              <a:gd name="connsiteX11" fmla="*/ 828610 w 3096297"/>
              <a:gd name="connsiteY11" fmla="*/ 853811 h 2359979"/>
              <a:gd name="connsiteX12" fmla="*/ 142810 w 3096297"/>
              <a:gd name="connsiteY12" fmla="*/ 748727 h 2359979"/>
              <a:gd name="connsiteX13" fmla="*/ 219011 w 3096297"/>
              <a:gd name="connsiteY13" fmla="*/ 118237 h 2359979"/>
              <a:gd name="connsiteX0" fmla="*/ 219011 w 3048001"/>
              <a:gd name="connsiteY0" fmla="*/ 118237 h 2359979"/>
              <a:gd name="connsiteX1" fmla="*/ 1456874 w 3048001"/>
              <a:gd name="connsiteY1" fmla="*/ 39307 h 2359979"/>
              <a:gd name="connsiteX2" fmla="*/ 2809811 w 3048001"/>
              <a:gd name="connsiteY2" fmla="*/ 118239 h 2359979"/>
              <a:gd name="connsiteX3" fmla="*/ 2886011 w 3048001"/>
              <a:gd name="connsiteY3" fmla="*/ 643647 h 2359979"/>
              <a:gd name="connsiteX4" fmla="*/ 2498274 w 3048001"/>
              <a:gd name="connsiteY4" fmla="*/ 915607 h 2359979"/>
              <a:gd name="connsiteX5" fmla="*/ 1895410 w 3048001"/>
              <a:gd name="connsiteY5" fmla="*/ 748728 h 2359979"/>
              <a:gd name="connsiteX6" fmla="*/ 2200210 w 3048001"/>
              <a:gd name="connsiteY6" fmla="*/ 1904625 h 2359979"/>
              <a:gd name="connsiteX7" fmla="*/ 1895410 w 3048001"/>
              <a:gd name="connsiteY7" fmla="*/ 2219870 h 2359979"/>
              <a:gd name="connsiteX8" fmla="*/ 1438210 w 3048001"/>
              <a:gd name="connsiteY8" fmla="*/ 1063972 h 2359979"/>
              <a:gd name="connsiteX9" fmla="*/ 1057210 w 3048001"/>
              <a:gd name="connsiteY9" fmla="*/ 2114789 h 2359979"/>
              <a:gd name="connsiteX10" fmla="*/ 676210 w 3048001"/>
              <a:gd name="connsiteY10" fmla="*/ 1904625 h 2359979"/>
              <a:gd name="connsiteX11" fmla="*/ 828610 w 3048001"/>
              <a:gd name="connsiteY11" fmla="*/ 853811 h 2359979"/>
              <a:gd name="connsiteX12" fmla="*/ 142810 w 3048001"/>
              <a:gd name="connsiteY12" fmla="*/ 748727 h 2359979"/>
              <a:gd name="connsiteX13" fmla="*/ 219011 w 3048001"/>
              <a:gd name="connsiteY13" fmla="*/ 118237 h 2359979"/>
              <a:gd name="connsiteX0" fmla="*/ 219011 w 3048001"/>
              <a:gd name="connsiteY0" fmla="*/ 118237 h 2359979"/>
              <a:gd name="connsiteX1" fmla="*/ 1456874 w 3048001"/>
              <a:gd name="connsiteY1" fmla="*/ 39307 h 2359979"/>
              <a:gd name="connsiteX2" fmla="*/ 2809811 w 3048001"/>
              <a:gd name="connsiteY2" fmla="*/ 118239 h 2359979"/>
              <a:gd name="connsiteX3" fmla="*/ 2886011 w 3048001"/>
              <a:gd name="connsiteY3" fmla="*/ 643647 h 2359979"/>
              <a:gd name="connsiteX4" fmla="*/ 2428811 w 3048001"/>
              <a:gd name="connsiteY4" fmla="*/ 748728 h 2359979"/>
              <a:gd name="connsiteX5" fmla="*/ 1895410 w 3048001"/>
              <a:gd name="connsiteY5" fmla="*/ 748728 h 2359979"/>
              <a:gd name="connsiteX6" fmla="*/ 2200210 w 3048001"/>
              <a:gd name="connsiteY6" fmla="*/ 1904625 h 2359979"/>
              <a:gd name="connsiteX7" fmla="*/ 1895410 w 3048001"/>
              <a:gd name="connsiteY7" fmla="*/ 2219870 h 2359979"/>
              <a:gd name="connsiteX8" fmla="*/ 1438210 w 3048001"/>
              <a:gd name="connsiteY8" fmla="*/ 1063972 h 2359979"/>
              <a:gd name="connsiteX9" fmla="*/ 1057210 w 3048001"/>
              <a:gd name="connsiteY9" fmla="*/ 2114789 h 2359979"/>
              <a:gd name="connsiteX10" fmla="*/ 676210 w 3048001"/>
              <a:gd name="connsiteY10" fmla="*/ 1904625 h 2359979"/>
              <a:gd name="connsiteX11" fmla="*/ 828610 w 3048001"/>
              <a:gd name="connsiteY11" fmla="*/ 853811 h 2359979"/>
              <a:gd name="connsiteX12" fmla="*/ 142810 w 3048001"/>
              <a:gd name="connsiteY12" fmla="*/ 748727 h 2359979"/>
              <a:gd name="connsiteX13" fmla="*/ 219011 w 3048001"/>
              <a:gd name="connsiteY13" fmla="*/ 118237 h 2359979"/>
              <a:gd name="connsiteX0" fmla="*/ 219011 w 2971801"/>
              <a:gd name="connsiteY0" fmla="*/ 118237 h 2359979"/>
              <a:gd name="connsiteX1" fmla="*/ 1456874 w 2971801"/>
              <a:gd name="connsiteY1" fmla="*/ 39307 h 2359979"/>
              <a:gd name="connsiteX2" fmla="*/ 2733611 w 2971801"/>
              <a:gd name="connsiteY2" fmla="*/ 118239 h 2359979"/>
              <a:gd name="connsiteX3" fmla="*/ 2886011 w 2971801"/>
              <a:gd name="connsiteY3" fmla="*/ 643647 h 2359979"/>
              <a:gd name="connsiteX4" fmla="*/ 2428811 w 2971801"/>
              <a:gd name="connsiteY4" fmla="*/ 748728 h 2359979"/>
              <a:gd name="connsiteX5" fmla="*/ 1895410 w 2971801"/>
              <a:gd name="connsiteY5" fmla="*/ 748728 h 2359979"/>
              <a:gd name="connsiteX6" fmla="*/ 2200210 w 2971801"/>
              <a:gd name="connsiteY6" fmla="*/ 1904625 h 2359979"/>
              <a:gd name="connsiteX7" fmla="*/ 1895410 w 2971801"/>
              <a:gd name="connsiteY7" fmla="*/ 2219870 h 2359979"/>
              <a:gd name="connsiteX8" fmla="*/ 1438210 w 2971801"/>
              <a:gd name="connsiteY8" fmla="*/ 1063972 h 2359979"/>
              <a:gd name="connsiteX9" fmla="*/ 1057210 w 2971801"/>
              <a:gd name="connsiteY9" fmla="*/ 2114789 h 2359979"/>
              <a:gd name="connsiteX10" fmla="*/ 676210 w 2971801"/>
              <a:gd name="connsiteY10" fmla="*/ 1904625 h 2359979"/>
              <a:gd name="connsiteX11" fmla="*/ 828610 w 2971801"/>
              <a:gd name="connsiteY11" fmla="*/ 853811 h 2359979"/>
              <a:gd name="connsiteX12" fmla="*/ 142810 w 2971801"/>
              <a:gd name="connsiteY12" fmla="*/ 748727 h 2359979"/>
              <a:gd name="connsiteX13" fmla="*/ 219011 w 2971801"/>
              <a:gd name="connsiteY13" fmla="*/ 118237 h 2359979"/>
              <a:gd name="connsiteX0" fmla="*/ 219011 w 2895601"/>
              <a:gd name="connsiteY0" fmla="*/ 118237 h 2359979"/>
              <a:gd name="connsiteX1" fmla="*/ 1456874 w 2895601"/>
              <a:gd name="connsiteY1" fmla="*/ 39307 h 2359979"/>
              <a:gd name="connsiteX2" fmla="*/ 2733611 w 2895601"/>
              <a:gd name="connsiteY2" fmla="*/ 118239 h 2359979"/>
              <a:gd name="connsiteX3" fmla="*/ 2428811 w 2895601"/>
              <a:gd name="connsiteY3" fmla="*/ 748728 h 2359979"/>
              <a:gd name="connsiteX4" fmla="*/ 1895410 w 2895601"/>
              <a:gd name="connsiteY4" fmla="*/ 748728 h 2359979"/>
              <a:gd name="connsiteX5" fmla="*/ 2200210 w 2895601"/>
              <a:gd name="connsiteY5" fmla="*/ 1904625 h 2359979"/>
              <a:gd name="connsiteX6" fmla="*/ 1895410 w 2895601"/>
              <a:gd name="connsiteY6" fmla="*/ 2219870 h 2359979"/>
              <a:gd name="connsiteX7" fmla="*/ 1438210 w 2895601"/>
              <a:gd name="connsiteY7" fmla="*/ 1063972 h 2359979"/>
              <a:gd name="connsiteX8" fmla="*/ 1057210 w 2895601"/>
              <a:gd name="connsiteY8" fmla="*/ 2114789 h 2359979"/>
              <a:gd name="connsiteX9" fmla="*/ 676210 w 2895601"/>
              <a:gd name="connsiteY9" fmla="*/ 1904625 h 2359979"/>
              <a:gd name="connsiteX10" fmla="*/ 828610 w 2895601"/>
              <a:gd name="connsiteY10" fmla="*/ 853811 h 2359979"/>
              <a:gd name="connsiteX11" fmla="*/ 142810 w 2895601"/>
              <a:gd name="connsiteY11" fmla="*/ 748727 h 2359979"/>
              <a:gd name="connsiteX12" fmla="*/ 219011 w 2895601"/>
              <a:gd name="connsiteY12" fmla="*/ 118237 h 2359979"/>
              <a:gd name="connsiteX0" fmla="*/ 219011 w 2921000"/>
              <a:gd name="connsiteY0" fmla="*/ 118237 h 2359979"/>
              <a:gd name="connsiteX1" fmla="*/ 1456874 w 2921000"/>
              <a:gd name="connsiteY1" fmla="*/ 39307 h 2359979"/>
              <a:gd name="connsiteX2" fmla="*/ 2733611 w 2921000"/>
              <a:gd name="connsiteY2" fmla="*/ 118239 h 2359979"/>
              <a:gd name="connsiteX3" fmla="*/ 2581211 w 2921000"/>
              <a:gd name="connsiteY3" fmla="*/ 748728 h 2359979"/>
              <a:gd name="connsiteX4" fmla="*/ 1895410 w 2921000"/>
              <a:gd name="connsiteY4" fmla="*/ 748728 h 2359979"/>
              <a:gd name="connsiteX5" fmla="*/ 2200210 w 2921000"/>
              <a:gd name="connsiteY5" fmla="*/ 1904625 h 2359979"/>
              <a:gd name="connsiteX6" fmla="*/ 1895410 w 2921000"/>
              <a:gd name="connsiteY6" fmla="*/ 2219870 h 2359979"/>
              <a:gd name="connsiteX7" fmla="*/ 1438210 w 2921000"/>
              <a:gd name="connsiteY7" fmla="*/ 1063972 h 2359979"/>
              <a:gd name="connsiteX8" fmla="*/ 1057210 w 2921000"/>
              <a:gd name="connsiteY8" fmla="*/ 2114789 h 2359979"/>
              <a:gd name="connsiteX9" fmla="*/ 676210 w 2921000"/>
              <a:gd name="connsiteY9" fmla="*/ 1904625 h 2359979"/>
              <a:gd name="connsiteX10" fmla="*/ 828610 w 2921000"/>
              <a:gd name="connsiteY10" fmla="*/ 853811 h 2359979"/>
              <a:gd name="connsiteX11" fmla="*/ 142810 w 2921000"/>
              <a:gd name="connsiteY11" fmla="*/ 748727 h 2359979"/>
              <a:gd name="connsiteX12" fmla="*/ 219011 w 2921000"/>
              <a:gd name="connsiteY12" fmla="*/ 118237 h 2359979"/>
              <a:gd name="connsiteX0" fmla="*/ 219011 w 3054286"/>
              <a:gd name="connsiteY0" fmla="*/ 118237 h 2359979"/>
              <a:gd name="connsiteX1" fmla="*/ 1456874 w 3054286"/>
              <a:gd name="connsiteY1" fmla="*/ 39307 h 2359979"/>
              <a:gd name="connsiteX2" fmla="*/ 2733611 w 3054286"/>
              <a:gd name="connsiteY2" fmla="*/ 118239 h 2359979"/>
              <a:gd name="connsiteX3" fmla="*/ 2581211 w 3054286"/>
              <a:gd name="connsiteY3" fmla="*/ 748728 h 2359979"/>
              <a:gd name="connsiteX4" fmla="*/ 1895410 w 3054286"/>
              <a:gd name="connsiteY4" fmla="*/ 748728 h 2359979"/>
              <a:gd name="connsiteX5" fmla="*/ 2200210 w 3054286"/>
              <a:gd name="connsiteY5" fmla="*/ 1904625 h 2359979"/>
              <a:gd name="connsiteX6" fmla="*/ 1895410 w 3054286"/>
              <a:gd name="connsiteY6" fmla="*/ 2219870 h 2359979"/>
              <a:gd name="connsiteX7" fmla="*/ 1438210 w 3054286"/>
              <a:gd name="connsiteY7" fmla="*/ 1063972 h 2359979"/>
              <a:gd name="connsiteX8" fmla="*/ 1057210 w 3054286"/>
              <a:gd name="connsiteY8" fmla="*/ 2114789 h 2359979"/>
              <a:gd name="connsiteX9" fmla="*/ 676210 w 3054286"/>
              <a:gd name="connsiteY9" fmla="*/ 1904625 h 2359979"/>
              <a:gd name="connsiteX10" fmla="*/ 828610 w 3054286"/>
              <a:gd name="connsiteY10" fmla="*/ 853811 h 2359979"/>
              <a:gd name="connsiteX11" fmla="*/ 142810 w 3054286"/>
              <a:gd name="connsiteY11" fmla="*/ 748727 h 2359979"/>
              <a:gd name="connsiteX12" fmla="*/ 219011 w 3054286"/>
              <a:gd name="connsiteY12" fmla="*/ 118237 h 2359979"/>
              <a:gd name="connsiteX0" fmla="*/ 219011 w 3054285"/>
              <a:gd name="connsiteY0" fmla="*/ 118237 h 2359979"/>
              <a:gd name="connsiteX1" fmla="*/ 1456874 w 3054285"/>
              <a:gd name="connsiteY1" fmla="*/ 39307 h 2359979"/>
              <a:gd name="connsiteX2" fmla="*/ 2733611 w 3054285"/>
              <a:gd name="connsiteY2" fmla="*/ 118239 h 2359979"/>
              <a:gd name="connsiteX3" fmla="*/ 2581210 w 3054285"/>
              <a:gd name="connsiteY3" fmla="*/ 748728 h 2359979"/>
              <a:gd name="connsiteX4" fmla="*/ 1895410 w 3054285"/>
              <a:gd name="connsiteY4" fmla="*/ 748728 h 2359979"/>
              <a:gd name="connsiteX5" fmla="*/ 2200210 w 3054285"/>
              <a:gd name="connsiteY5" fmla="*/ 1904625 h 2359979"/>
              <a:gd name="connsiteX6" fmla="*/ 1895410 w 3054285"/>
              <a:gd name="connsiteY6" fmla="*/ 2219870 h 2359979"/>
              <a:gd name="connsiteX7" fmla="*/ 1438210 w 3054285"/>
              <a:gd name="connsiteY7" fmla="*/ 1063972 h 2359979"/>
              <a:gd name="connsiteX8" fmla="*/ 1057210 w 3054285"/>
              <a:gd name="connsiteY8" fmla="*/ 2114789 h 2359979"/>
              <a:gd name="connsiteX9" fmla="*/ 676210 w 3054285"/>
              <a:gd name="connsiteY9" fmla="*/ 1904625 h 2359979"/>
              <a:gd name="connsiteX10" fmla="*/ 828610 w 3054285"/>
              <a:gd name="connsiteY10" fmla="*/ 853811 h 2359979"/>
              <a:gd name="connsiteX11" fmla="*/ 142810 w 3054285"/>
              <a:gd name="connsiteY11" fmla="*/ 748727 h 2359979"/>
              <a:gd name="connsiteX12" fmla="*/ 219011 w 3054285"/>
              <a:gd name="connsiteY12" fmla="*/ 118237 h 2359979"/>
              <a:gd name="connsiteX0" fmla="*/ 219011 w 3054285"/>
              <a:gd name="connsiteY0" fmla="*/ 118237 h 2359979"/>
              <a:gd name="connsiteX1" fmla="*/ 1456874 w 3054285"/>
              <a:gd name="connsiteY1" fmla="*/ 39307 h 2359979"/>
              <a:gd name="connsiteX2" fmla="*/ 2733611 w 3054285"/>
              <a:gd name="connsiteY2" fmla="*/ 118239 h 2359979"/>
              <a:gd name="connsiteX3" fmla="*/ 2581210 w 3054285"/>
              <a:gd name="connsiteY3" fmla="*/ 748728 h 2359979"/>
              <a:gd name="connsiteX4" fmla="*/ 1895410 w 3054285"/>
              <a:gd name="connsiteY4" fmla="*/ 748728 h 2359979"/>
              <a:gd name="connsiteX5" fmla="*/ 2200210 w 3054285"/>
              <a:gd name="connsiteY5" fmla="*/ 1904625 h 2359979"/>
              <a:gd name="connsiteX6" fmla="*/ 1895410 w 3054285"/>
              <a:gd name="connsiteY6" fmla="*/ 2219870 h 2359979"/>
              <a:gd name="connsiteX7" fmla="*/ 1438210 w 3054285"/>
              <a:gd name="connsiteY7" fmla="*/ 1063972 h 2359979"/>
              <a:gd name="connsiteX8" fmla="*/ 1057210 w 3054285"/>
              <a:gd name="connsiteY8" fmla="*/ 2114789 h 2359979"/>
              <a:gd name="connsiteX9" fmla="*/ 676210 w 3054285"/>
              <a:gd name="connsiteY9" fmla="*/ 1904625 h 2359979"/>
              <a:gd name="connsiteX10" fmla="*/ 828610 w 3054285"/>
              <a:gd name="connsiteY10" fmla="*/ 853811 h 2359979"/>
              <a:gd name="connsiteX11" fmla="*/ 142810 w 3054285"/>
              <a:gd name="connsiteY11" fmla="*/ 748727 h 2359979"/>
              <a:gd name="connsiteX12" fmla="*/ 219011 w 3054285"/>
              <a:gd name="connsiteY12" fmla="*/ 118237 h 2359979"/>
              <a:gd name="connsiteX0" fmla="*/ 219011 w 3130486"/>
              <a:gd name="connsiteY0" fmla="*/ 118237 h 2359979"/>
              <a:gd name="connsiteX1" fmla="*/ 1456874 w 3130486"/>
              <a:gd name="connsiteY1" fmla="*/ 39307 h 2359979"/>
              <a:gd name="connsiteX2" fmla="*/ 2733611 w 3130486"/>
              <a:gd name="connsiteY2" fmla="*/ 118239 h 2359979"/>
              <a:gd name="connsiteX3" fmla="*/ 2657411 w 3130486"/>
              <a:gd name="connsiteY3" fmla="*/ 748728 h 2359979"/>
              <a:gd name="connsiteX4" fmla="*/ 1895410 w 3130486"/>
              <a:gd name="connsiteY4" fmla="*/ 748728 h 2359979"/>
              <a:gd name="connsiteX5" fmla="*/ 2200210 w 3130486"/>
              <a:gd name="connsiteY5" fmla="*/ 1904625 h 2359979"/>
              <a:gd name="connsiteX6" fmla="*/ 1895410 w 3130486"/>
              <a:gd name="connsiteY6" fmla="*/ 2219870 h 2359979"/>
              <a:gd name="connsiteX7" fmla="*/ 1438210 w 3130486"/>
              <a:gd name="connsiteY7" fmla="*/ 1063972 h 2359979"/>
              <a:gd name="connsiteX8" fmla="*/ 1057210 w 3130486"/>
              <a:gd name="connsiteY8" fmla="*/ 2114789 h 2359979"/>
              <a:gd name="connsiteX9" fmla="*/ 676210 w 3130486"/>
              <a:gd name="connsiteY9" fmla="*/ 1904625 h 2359979"/>
              <a:gd name="connsiteX10" fmla="*/ 828610 w 3130486"/>
              <a:gd name="connsiteY10" fmla="*/ 853811 h 2359979"/>
              <a:gd name="connsiteX11" fmla="*/ 142810 w 3130486"/>
              <a:gd name="connsiteY11" fmla="*/ 748727 h 2359979"/>
              <a:gd name="connsiteX12" fmla="*/ 219011 w 3130486"/>
              <a:gd name="connsiteY12" fmla="*/ 118237 h 2359979"/>
              <a:gd name="connsiteX0" fmla="*/ 219011 w 3130486"/>
              <a:gd name="connsiteY0" fmla="*/ 118237 h 2359979"/>
              <a:gd name="connsiteX1" fmla="*/ 1456874 w 3130486"/>
              <a:gd name="connsiteY1" fmla="*/ 39307 h 2359979"/>
              <a:gd name="connsiteX2" fmla="*/ 2581210 w 3130486"/>
              <a:gd name="connsiteY2" fmla="*/ 118239 h 2359979"/>
              <a:gd name="connsiteX3" fmla="*/ 2657411 w 3130486"/>
              <a:gd name="connsiteY3" fmla="*/ 748728 h 2359979"/>
              <a:gd name="connsiteX4" fmla="*/ 1895410 w 3130486"/>
              <a:gd name="connsiteY4" fmla="*/ 748728 h 2359979"/>
              <a:gd name="connsiteX5" fmla="*/ 2200210 w 3130486"/>
              <a:gd name="connsiteY5" fmla="*/ 1904625 h 2359979"/>
              <a:gd name="connsiteX6" fmla="*/ 1895410 w 3130486"/>
              <a:gd name="connsiteY6" fmla="*/ 2219870 h 2359979"/>
              <a:gd name="connsiteX7" fmla="*/ 1438210 w 3130486"/>
              <a:gd name="connsiteY7" fmla="*/ 1063972 h 2359979"/>
              <a:gd name="connsiteX8" fmla="*/ 1057210 w 3130486"/>
              <a:gd name="connsiteY8" fmla="*/ 2114789 h 2359979"/>
              <a:gd name="connsiteX9" fmla="*/ 676210 w 3130486"/>
              <a:gd name="connsiteY9" fmla="*/ 1904625 h 2359979"/>
              <a:gd name="connsiteX10" fmla="*/ 828610 w 3130486"/>
              <a:gd name="connsiteY10" fmla="*/ 853811 h 2359979"/>
              <a:gd name="connsiteX11" fmla="*/ 142810 w 3130486"/>
              <a:gd name="connsiteY11" fmla="*/ 748727 h 2359979"/>
              <a:gd name="connsiteX12" fmla="*/ 219011 w 3130486"/>
              <a:gd name="connsiteY12" fmla="*/ 118237 h 235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0486" h="2359979">
                <a:moveTo>
                  <a:pt x="219011" y="118237"/>
                </a:moveTo>
                <a:cubicBezTo>
                  <a:pt x="438022" y="0"/>
                  <a:pt x="1063174" y="39307"/>
                  <a:pt x="1456874" y="39307"/>
                </a:cubicBezTo>
                <a:cubicBezTo>
                  <a:pt x="1850574" y="39307"/>
                  <a:pt x="2381121" y="2"/>
                  <a:pt x="2581210" y="118239"/>
                </a:cubicBezTo>
                <a:cubicBezTo>
                  <a:pt x="2781299" y="236476"/>
                  <a:pt x="3130486" y="525430"/>
                  <a:pt x="2657411" y="748728"/>
                </a:cubicBezTo>
                <a:cubicBezTo>
                  <a:pt x="2312924" y="886649"/>
                  <a:pt x="1971610" y="556079"/>
                  <a:pt x="1895410" y="748728"/>
                </a:cubicBezTo>
                <a:cubicBezTo>
                  <a:pt x="1819210" y="941378"/>
                  <a:pt x="2200210" y="1659435"/>
                  <a:pt x="2200210" y="1904625"/>
                </a:cubicBezTo>
                <a:cubicBezTo>
                  <a:pt x="2200210" y="2149815"/>
                  <a:pt x="2022410" y="2359979"/>
                  <a:pt x="1895410" y="2219870"/>
                </a:cubicBezTo>
                <a:cubicBezTo>
                  <a:pt x="1768410" y="2079761"/>
                  <a:pt x="1577910" y="1081485"/>
                  <a:pt x="1438210" y="1063972"/>
                </a:cubicBezTo>
                <a:cubicBezTo>
                  <a:pt x="1298510" y="1046459"/>
                  <a:pt x="1184210" y="1974680"/>
                  <a:pt x="1057210" y="2114789"/>
                </a:cubicBezTo>
                <a:cubicBezTo>
                  <a:pt x="930210" y="2254898"/>
                  <a:pt x="714310" y="2114788"/>
                  <a:pt x="676210" y="1904625"/>
                </a:cubicBezTo>
                <a:cubicBezTo>
                  <a:pt x="638110" y="1694462"/>
                  <a:pt x="917510" y="1046461"/>
                  <a:pt x="828610" y="853811"/>
                </a:cubicBezTo>
                <a:cubicBezTo>
                  <a:pt x="739710" y="661161"/>
                  <a:pt x="244410" y="871323"/>
                  <a:pt x="142810" y="748727"/>
                </a:cubicBezTo>
                <a:cubicBezTo>
                  <a:pt x="41210" y="626131"/>
                  <a:pt x="0" y="236474"/>
                  <a:pt x="219011" y="118237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5562600" y="2052963"/>
            <a:ext cx="457200" cy="47237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grpSp>
        <p:nvGrpSpPr>
          <p:cNvPr id="3" name="Group 132"/>
          <p:cNvGrpSpPr/>
          <p:nvPr/>
        </p:nvGrpSpPr>
        <p:grpSpPr>
          <a:xfrm>
            <a:off x="4509245" y="2142458"/>
            <a:ext cx="3699724" cy="2361854"/>
            <a:chOff x="2659383" y="2354414"/>
            <a:chExt cx="3699724" cy="2361854"/>
          </a:xfrm>
        </p:grpSpPr>
        <p:grpSp>
          <p:nvGrpSpPr>
            <p:cNvPr id="4" name="Group 16"/>
            <p:cNvGrpSpPr/>
            <p:nvPr/>
          </p:nvGrpSpPr>
          <p:grpSpPr>
            <a:xfrm>
              <a:off x="3266534" y="3390380"/>
              <a:ext cx="2485423" cy="289921"/>
              <a:chOff x="2112145" y="2360781"/>
              <a:chExt cx="2485423" cy="289921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2112145" y="2360781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e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3209896" y="2360781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f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4307647" y="2360781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g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659383" y="4418908"/>
              <a:ext cx="3699724" cy="297360"/>
              <a:chOff x="1519063" y="3382942"/>
              <a:chExt cx="3699724" cy="297360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4928866" y="3382942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k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3792265" y="3390381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j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2655664" y="3382942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i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1519063" y="3390381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h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659383" y="2354414"/>
              <a:ext cx="3699724" cy="297360"/>
              <a:chOff x="1526502" y="1318448"/>
              <a:chExt cx="3699724" cy="297360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4936305" y="1318448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d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3799704" y="1325887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c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2663103" y="1318448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b</a:t>
                </a:r>
                <a:endParaRPr lang="en-US" sz="2000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1526502" y="1325887"/>
                <a:ext cx="289921" cy="28992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a</a:t>
                </a:r>
              </a:p>
            </p:txBody>
          </p:sp>
        </p:grpSp>
        <p:cxnSp>
          <p:nvCxnSpPr>
            <p:cNvPr id="80" name="Straight Arrow Connector 79"/>
            <p:cNvCxnSpPr/>
            <p:nvPr/>
          </p:nvCxnSpPr>
          <p:spPr bwMode="auto">
            <a:xfrm flipV="1">
              <a:off x="2949304" y="2506814"/>
              <a:ext cx="846680" cy="743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82" name="Straight Arrow Connector 81"/>
            <p:cNvCxnSpPr>
              <a:stCxn id="14" idx="6"/>
              <a:endCxn id="13" idx="2"/>
            </p:cNvCxnSpPr>
            <p:nvPr/>
          </p:nvCxnSpPr>
          <p:spPr bwMode="auto">
            <a:xfrm>
              <a:off x="4085905" y="2499375"/>
              <a:ext cx="846680" cy="743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83" name="Straight Arrow Connector 82"/>
            <p:cNvCxnSpPr>
              <a:stCxn id="13" idx="6"/>
              <a:endCxn id="12" idx="2"/>
            </p:cNvCxnSpPr>
            <p:nvPr/>
          </p:nvCxnSpPr>
          <p:spPr bwMode="auto">
            <a:xfrm flipV="1">
              <a:off x="5222506" y="2499375"/>
              <a:ext cx="846680" cy="743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84" name="Straight Arrow Connector 83"/>
            <p:cNvCxnSpPr>
              <a:stCxn id="5" idx="7"/>
              <a:endCxn id="14" idx="3"/>
            </p:cNvCxnSpPr>
            <p:nvPr/>
          </p:nvCxnSpPr>
          <p:spPr bwMode="auto">
            <a:xfrm rot="5400000" flipH="1" flipV="1">
              <a:off x="3260739" y="2855136"/>
              <a:ext cx="830961" cy="32444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87" name="Straight Arrow Connector 86"/>
            <p:cNvCxnSpPr>
              <a:stCxn id="7" idx="1"/>
              <a:endCxn id="13" idx="5"/>
            </p:cNvCxnSpPr>
            <p:nvPr/>
          </p:nvCxnSpPr>
          <p:spPr bwMode="auto">
            <a:xfrm rot="16200000" flipV="1">
              <a:off x="4930510" y="2858854"/>
              <a:ext cx="823522" cy="32444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88" name="Straight Arrow Connector 87"/>
            <p:cNvCxnSpPr>
              <a:stCxn id="6" idx="7"/>
              <a:endCxn id="13" idx="3"/>
            </p:cNvCxnSpPr>
            <p:nvPr/>
          </p:nvCxnSpPr>
          <p:spPr bwMode="auto">
            <a:xfrm rot="5400000" flipH="1" flipV="1">
              <a:off x="4381634" y="2839430"/>
              <a:ext cx="823522" cy="36329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93" name="Straight Arrow Connector 92"/>
            <p:cNvCxnSpPr>
              <a:stCxn id="6" idx="1"/>
              <a:endCxn id="14" idx="5"/>
            </p:cNvCxnSpPr>
            <p:nvPr/>
          </p:nvCxnSpPr>
          <p:spPr bwMode="auto">
            <a:xfrm rot="16200000" flipV="1">
              <a:off x="3809615" y="2835710"/>
              <a:ext cx="830961" cy="36329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06" name="Straight Arrow Connector 105"/>
            <p:cNvCxnSpPr>
              <a:stCxn id="11" idx="6"/>
              <a:endCxn id="10" idx="2"/>
            </p:cNvCxnSpPr>
            <p:nvPr/>
          </p:nvCxnSpPr>
          <p:spPr bwMode="auto">
            <a:xfrm flipV="1">
              <a:off x="2949304" y="4563869"/>
              <a:ext cx="846680" cy="743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07" name="Straight Arrow Connector 106"/>
            <p:cNvCxnSpPr>
              <a:stCxn id="10" idx="6"/>
              <a:endCxn id="9" idx="2"/>
            </p:cNvCxnSpPr>
            <p:nvPr/>
          </p:nvCxnSpPr>
          <p:spPr bwMode="auto">
            <a:xfrm>
              <a:off x="4085905" y="4563869"/>
              <a:ext cx="846680" cy="743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08" name="Straight Arrow Connector 107"/>
            <p:cNvCxnSpPr>
              <a:stCxn id="9" idx="6"/>
              <a:endCxn id="8" idx="2"/>
            </p:cNvCxnSpPr>
            <p:nvPr/>
          </p:nvCxnSpPr>
          <p:spPr bwMode="auto">
            <a:xfrm flipV="1">
              <a:off x="5222506" y="4563869"/>
              <a:ext cx="846680" cy="743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16" name="Straight Arrow Connector 115"/>
            <p:cNvCxnSpPr>
              <a:stCxn id="10" idx="1"/>
              <a:endCxn id="5" idx="5"/>
            </p:cNvCxnSpPr>
            <p:nvPr/>
          </p:nvCxnSpPr>
          <p:spPr bwMode="auto">
            <a:xfrm rot="16200000" flipV="1">
              <a:off x="3264459" y="3887382"/>
              <a:ext cx="823523" cy="32444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17" name="Straight Arrow Connector 116"/>
            <p:cNvCxnSpPr>
              <a:stCxn id="9" idx="7"/>
              <a:endCxn id="7" idx="3"/>
            </p:cNvCxnSpPr>
            <p:nvPr/>
          </p:nvCxnSpPr>
          <p:spPr bwMode="auto">
            <a:xfrm rot="5400000" flipH="1" flipV="1">
              <a:off x="4926790" y="3891101"/>
              <a:ext cx="830962" cy="32444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18" name="Straight Arrow Connector 117"/>
            <p:cNvCxnSpPr>
              <a:stCxn id="9" idx="1"/>
              <a:endCxn id="6" idx="5"/>
            </p:cNvCxnSpPr>
            <p:nvPr/>
          </p:nvCxnSpPr>
          <p:spPr bwMode="auto">
            <a:xfrm rot="16200000" flipV="1">
              <a:off x="4377915" y="3871676"/>
              <a:ext cx="830962" cy="36329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19" name="Straight Arrow Connector 118"/>
            <p:cNvCxnSpPr>
              <a:stCxn id="10" idx="7"/>
              <a:endCxn id="6" idx="3"/>
            </p:cNvCxnSpPr>
            <p:nvPr/>
          </p:nvCxnSpPr>
          <p:spPr bwMode="auto">
            <a:xfrm rot="5400000" flipH="1" flipV="1">
              <a:off x="3813334" y="3867957"/>
              <a:ext cx="823523" cy="36329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</p:grpSp>
      <p:cxnSp>
        <p:nvCxnSpPr>
          <p:cNvPr id="79" name="Straight Arrow Connector 78"/>
          <p:cNvCxnSpPr>
            <a:endCxn id="78" idx="2"/>
          </p:cNvCxnSpPr>
          <p:nvPr/>
        </p:nvCxnSpPr>
        <p:spPr bwMode="auto">
          <a:xfrm flipV="1">
            <a:off x="3098800" y="2289152"/>
            <a:ext cx="2463800" cy="7083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60" name="Oval 59"/>
          <p:cNvSpPr/>
          <p:nvPr/>
        </p:nvSpPr>
        <p:spPr bwMode="auto">
          <a:xfrm>
            <a:off x="5638800" y="2146260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b</a:t>
            </a:r>
            <a:endParaRPr lang="en-US" sz="2000" dirty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638800" y="4188781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i</a:t>
            </a:r>
            <a:endParaRPr lang="en-US" sz="2000" dirty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1371600" y="3883981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h</a:t>
            </a:r>
            <a:endParaRPr lang="en-US" sz="2000" dirty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1386479" y="3289260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a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1371600" y="3869102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i</a:t>
            </a:r>
            <a:endParaRPr lang="en-US" sz="2000" dirty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1386479" y="3274381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b</a:t>
            </a:r>
          </a:p>
        </p:txBody>
      </p:sp>
      <p:sp>
        <p:nvSpPr>
          <p:cNvPr id="85" name="Oval 84"/>
          <p:cNvSpPr/>
          <p:nvPr/>
        </p:nvSpPr>
        <p:spPr bwMode="auto">
          <a:xfrm>
            <a:off x="5130628" y="3159908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e</a:t>
            </a:r>
            <a:endParaRPr lang="en-US" sz="2000" dirty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6228379" y="3159908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f</a:t>
            </a:r>
            <a:endParaRPr lang="en-US" sz="2000" dirty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6796679" y="4195875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j</a:t>
            </a:r>
            <a:endParaRPr lang="en-US" sz="2000" dirty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796679" y="2131381"/>
            <a:ext cx="289921" cy="28992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c</a:t>
            </a:r>
            <a:endParaRPr lang="en-US" sz="2000" dirty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16200000">
            <a:off x="-457199" y="2971800"/>
            <a:ext cx="3124200" cy="1143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white"/>
                </a:solidFill>
                <a:latin typeface="Tahoma" pitchFamily="-64" charset="0"/>
              </a:rPr>
              <a:t>Scheduler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66800" y="5496580"/>
            <a:ext cx="7391400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Scheduler can </a:t>
            </a:r>
            <a:r>
              <a:rPr lang="en-US" sz="3200" b="1" dirty="0" smtClean="0">
                <a:solidFill>
                  <a:prstClr val="black"/>
                </a:solidFill>
              </a:rPr>
              <a:t>prioritize</a:t>
            </a:r>
            <a:r>
              <a:rPr lang="en-US" sz="3200" dirty="0" smtClean="0">
                <a:solidFill>
                  <a:prstClr val="black"/>
                </a:solidFill>
              </a:rPr>
              <a:t> vertices.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1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52"/>
    </mc:Choice>
    <mc:Fallback xmlns="">
      <p:transition xmlns:p14="http://schemas.microsoft.com/office/powerpoint/2010/main" spd="slow" advTm="629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22E-6 6.01573E-8 L 0.09936 -0.1119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8" y="-559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093 L 0.10092 0.1344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3" y="6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34 -0.01157 0.01667 -0.02291 -0.01199 0 C -0.04065 0.0229 -0.09641 0.11892 -0.17214 0.13674 C -0.24787 0.15455 -0.35731 0.13049 -0.46674 0.10666 " pathEditMode="relative" ptsTypes="aaaA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254 -0.05206 -0.12507 -0.10389 -0.20237 -0.10459 C -0.27966 -0.10528 -0.37173 -0.05461 -0.46379 -0.00394 " pathEditMode="relative" ptsTypes="aaA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"/>
                            </p:stCondLst>
                            <p:childTnLst>
                              <p:par>
                                <p:cTn id="6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22E-6 6.01573E-8 L 0.09936 -0.11199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8" y="-559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093 L 0.10092 0.1344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3" y="6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075E-6 1.97131E-6 C -0.00903 0.03054 -0.01789 0.06108 -0.06253 0.07242 C -0.10752 0.08376 -0.19645 0.06316 -0.26889 0.06825 C -0.34115 0.07334 -0.44016 0.1062 -0.49696 0.1025 C -0.55376 0.09879 -0.58155 0.07242 -0.60934 0.04627 " pathEditMode="relative" rAng="0" ptsTypes="aaaaA">
                                      <p:cBhvr>
                                        <p:cTn id="10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67" y="5298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614E-7 1.38362E-6 C -0.01094 -0.02291 -0.02171 -0.04512 -0.06601 -0.04604 C -0.11047 -0.04697 -0.20584 -0.00532 -0.26611 -0.00579 C -0.32638 -0.00602 -0.37676 -0.02753 -0.42713 -0.04882 " pathEditMode="relative" rAng="0" ptsTypes="aaaA">
                                      <p:cBhvr>
                                        <p:cTn id="11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5" y="-2453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119E-6 -1.23091E-6 C -0.0224 0.03309 -0.04429 0.06617 -0.08216 0.07381 C -0.12002 0.08145 -0.15112 0.04419 -0.2272 0.04558 C -0.30345 0.04628 -0.42157 0.06247 -0.53951 0.07913 " pathEditMode="relative" rAng="0" ptsTypes="aaaA">
                                      <p:cBhvr>
                                        <p:cTn id="11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6" y="407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536 -0.01874 -0.05072 -0.03748 -0.08615 -0.04836 C -0.12159 -0.05923 -0.16293 -0.06317 -0.21295 -0.06456 C -0.26298 -0.06594 -0.32291 -0.07127 -0.38666 -0.05646 C -0.4504 -0.04165 -0.52284 -0.00879 -0.5951 0.02406 " pathEditMode="relative" ptsTypes="aaaaA">
                                      <p:cBhvr>
                                        <p:cTn id="1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57" grpId="0" animBg="1"/>
      <p:bldP spid="57" grpId="1" animBg="1"/>
      <p:bldP spid="56" grpId="0" animBg="1"/>
      <p:bldP spid="56" grpId="1" animBg="1"/>
      <p:bldP spid="44" grpId="0" animBg="1"/>
      <p:bldP spid="44" grpId="1" animBg="1"/>
      <p:bldP spid="62" grpId="0" animBg="1"/>
      <p:bldP spid="62" grpId="1" animBg="1"/>
      <p:bldP spid="77" grpId="0" animBg="1"/>
      <p:bldP spid="78" grpId="0" animBg="1"/>
      <p:bldP spid="60" grpId="0" animBg="1"/>
      <p:bldP spid="60" grpId="1" animBg="1"/>
      <p:bldP spid="60" grpId="2" animBg="1"/>
      <p:bldP spid="70" grpId="0" animBg="1"/>
      <p:bldP spid="70" grpId="1" animBg="1"/>
      <p:bldP spid="70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6" grpId="0" animBg="1"/>
      <p:bldP spid="76" grpId="1" animBg="1"/>
      <p:bldP spid="81" grpId="0" animBg="1"/>
      <p:bldP spid="81" grpId="1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/>
          <p:cNvSpPr/>
          <p:nvPr/>
        </p:nvSpPr>
        <p:spPr>
          <a:xfrm flipV="1">
            <a:off x="2129399" y="3113142"/>
            <a:ext cx="4195201" cy="2301301"/>
          </a:xfrm>
          <a:custGeom>
            <a:avLst/>
            <a:gdLst>
              <a:gd name="connsiteX0" fmla="*/ 353205 w 4061516"/>
              <a:gd name="connsiteY0" fmla="*/ 97288 h 2481421"/>
              <a:gd name="connsiteX1" fmla="*/ 3521772 w 4061516"/>
              <a:gd name="connsiteY1" fmla="*/ 110382 h 2481421"/>
              <a:gd name="connsiteX2" fmla="*/ 3980036 w 4061516"/>
              <a:gd name="connsiteY2" fmla="*/ 791271 h 2481421"/>
              <a:gd name="connsiteX3" fmla="*/ 2631431 w 4061516"/>
              <a:gd name="connsiteY3" fmla="*/ 843648 h 2481421"/>
              <a:gd name="connsiteX4" fmla="*/ 3273000 w 4061516"/>
              <a:gd name="connsiteY4" fmla="*/ 1982829 h 2481421"/>
              <a:gd name="connsiteX5" fmla="*/ 2723084 w 4061516"/>
              <a:gd name="connsiteY5" fmla="*/ 2454214 h 2481421"/>
              <a:gd name="connsiteX6" fmla="*/ 2042234 w 4061516"/>
              <a:gd name="connsiteY6" fmla="*/ 1236469 h 2481421"/>
              <a:gd name="connsiteX7" fmla="*/ 1741090 w 4061516"/>
              <a:gd name="connsiteY7" fmla="*/ 2218521 h 2481421"/>
              <a:gd name="connsiteX8" fmla="*/ 994774 w 4061516"/>
              <a:gd name="connsiteY8" fmla="*/ 2349461 h 2481421"/>
              <a:gd name="connsiteX9" fmla="*/ 811469 w 4061516"/>
              <a:gd name="connsiteY9" fmla="*/ 1616196 h 2481421"/>
              <a:gd name="connsiteX10" fmla="*/ 1413758 w 4061516"/>
              <a:gd name="connsiteY10" fmla="*/ 961494 h 2481421"/>
              <a:gd name="connsiteX11" fmla="*/ 196086 w 4061516"/>
              <a:gd name="connsiteY11" fmla="*/ 1053152 h 2481421"/>
              <a:gd name="connsiteX12" fmla="*/ 353205 w 4061516"/>
              <a:gd name="connsiteY12" fmla="*/ 97288 h 2481421"/>
              <a:gd name="connsiteX0" fmla="*/ 367458 w 4075769"/>
              <a:gd name="connsiteY0" fmla="*/ 87460 h 2471593"/>
              <a:gd name="connsiteX1" fmla="*/ 3536025 w 4075769"/>
              <a:gd name="connsiteY1" fmla="*/ 100554 h 2471593"/>
              <a:gd name="connsiteX2" fmla="*/ 3994289 w 4075769"/>
              <a:gd name="connsiteY2" fmla="*/ 781443 h 2471593"/>
              <a:gd name="connsiteX3" fmla="*/ 2645684 w 4075769"/>
              <a:gd name="connsiteY3" fmla="*/ 833820 h 2471593"/>
              <a:gd name="connsiteX4" fmla="*/ 3287253 w 4075769"/>
              <a:gd name="connsiteY4" fmla="*/ 1973001 h 2471593"/>
              <a:gd name="connsiteX5" fmla="*/ 2737337 w 4075769"/>
              <a:gd name="connsiteY5" fmla="*/ 2444386 h 2471593"/>
              <a:gd name="connsiteX6" fmla="*/ 2056487 w 4075769"/>
              <a:gd name="connsiteY6" fmla="*/ 1226641 h 2471593"/>
              <a:gd name="connsiteX7" fmla="*/ 1755343 w 4075769"/>
              <a:gd name="connsiteY7" fmla="*/ 2208693 h 2471593"/>
              <a:gd name="connsiteX8" fmla="*/ 1009027 w 4075769"/>
              <a:gd name="connsiteY8" fmla="*/ 2339633 h 2471593"/>
              <a:gd name="connsiteX9" fmla="*/ 825722 w 4075769"/>
              <a:gd name="connsiteY9" fmla="*/ 1606368 h 2471593"/>
              <a:gd name="connsiteX10" fmla="*/ 1428011 w 4075769"/>
              <a:gd name="connsiteY10" fmla="*/ 951666 h 2471593"/>
              <a:gd name="connsiteX11" fmla="*/ 184153 w 4075769"/>
              <a:gd name="connsiteY11" fmla="*/ 899290 h 2471593"/>
              <a:gd name="connsiteX12" fmla="*/ 367458 w 4075769"/>
              <a:gd name="connsiteY12" fmla="*/ 87460 h 2471593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770399 w 4195201"/>
              <a:gd name="connsiteY7" fmla="*/ 2160515 h 2423415"/>
              <a:gd name="connsiteX8" fmla="*/ 1024083 w 4195201"/>
              <a:gd name="connsiteY8" fmla="*/ 2291455 h 2423415"/>
              <a:gd name="connsiteX9" fmla="*/ 840778 w 4195201"/>
              <a:gd name="connsiteY9" fmla="*/ 1558190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770399 w 4195201"/>
              <a:gd name="connsiteY7" fmla="*/ 2160515 h 2423415"/>
              <a:gd name="connsiteX8" fmla="*/ 1024083 w 4195201"/>
              <a:gd name="connsiteY8" fmla="*/ 2291455 h 2423415"/>
              <a:gd name="connsiteX9" fmla="*/ 866965 w 4195201"/>
              <a:gd name="connsiteY9" fmla="*/ 1649848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665653 w 4195201"/>
              <a:gd name="connsiteY7" fmla="*/ 2134327 h 2423415"/>
              <a:gd name="connsiteX8" fmla="*/ 1024083 w 4195201"/>
              <a:gd name="connsiteY8" fmla="*/ 2291455 h 2423415"/>
              <a:gd name="connsiteX9" fmla="*/ 866965 w 4195201"/>
              <a:gd name="connsiteY9" fmla="*/ 1649848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301301"/>
              <a:gd name="connsiteX1" fmla="*/ 3786760 w 4195201"/>
              <a:gd name="connsiteY1" fmla="*/ 0 h 2301301"/>
              <a:gd name="connsiteX2" fmla="*/ 4009345 w 4195201"/>
              <a:gd name="connsiteY2" fmla="*/ 733265 h 2301301"/>
              <a:gd name="connsiteX3" fmla="*/ 2660740 w 4195201"/>
              <a:gd name="connsiteY3" fmla="*/ 785642 h 2301301"/>
              <a:gd name="connsiteX4" fmla="*/ 3302309 w 4195201"/>
              <a:gd name="connsiteY4" fmla="*/ 1924823 h 2301301"/>
              <a:gd name="connsiteX5" fmla="*/ 2608367 w 4195201"/>
              <a:gd name="connsiteY5" fmla="*/ 2265267 h 2301301"/>
              <a:gd name="connsiteX6" fmla="*/ 2071543 w 4195201"/>
              <a:gd name="connsiteY6" fmla="*/ 1178463 h 2301301"/>
              <a:gd name="connsiteX7" fmla="*/ 1665653 w 4195201"/>
              <a:gd name="connsiteY7" fmla="*/ 2134327 h 2301301"/>
              <a:gd name="connsiteX8" fmla="*/ 1024083 w 4195201"/>
              <a:gd name="connsiteY8" fmla="*/ 2291455 h 2301301"/>
              <a:gd name="connsiteX9" fmla="*/ 866965 w 4195201"/>
              <a:gd name="connsiteY9" fmla="*/ 1649848 h 2301301"/>
              <a:gd name="connsiteX10" fmla="*/ 1443067 w 4195201"/>
              <a:gd name="connsiteY10" fmla="*/ 903488 h 2301301"/>
              <a:gd name="connsiteX11" fmla="*/ 199209 w 4195201"/>
              <a:gd name="connsiteY11" fmla="*/ 851112 h 2301301"/>
              <a:gd name="connsiteX12" fmla="*/ 382514 w 4195201"/>
              <a:gd name="connsiteY12" fmla="*/ 39282 h 230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95201" h="2301301">
                <a:moveTo>
                  <a:pt x="382514" y="39282"/>
                </a:moveTo>
                <a:cubicBezTo>
                  <a:pt x="980439" y="-102570"/>
                  <a:pt x="3182288" y="-115664"/>
                  <a:pt x="3786760" y="0"/>
                </a:cubicBezTo>
                <a:cubicBezTo>
                  <a:pt x="4391232" y="115664"/>
                  <a:pt x="4197015" y="602325"/>
                  <a:pt x="4009345" y="733265"/>
                </a:cubicBezTo>
                <a:cubicBezTo>
                  <a:pt x="3821675" y="864205"/>
                  <a:pt x="2778579" y="587049"/>
                  <a:pt x="2660740" y="785642"/>
                </a:cubicBezTo>
                <a:cubicBezTo>
                  <a:pt x="2542901" y="984235"/>
                  <a:pt x="3311038" y="1678219"/>
                  <a:pt x="3302309" y="1924823"/>
                </a:cubicBezTo>
                <a:cubicBezTo>
                  <a:pt x="3293580" y="2171427"/>
                  <a:pt x="2813495" y="2389660"/>
                  <a:pt x="2608367" y="2265267"/>
                </a:cubicBezTo>
                <a:cubicBezTo>
                  <a:pt x="2403239" y="2140874"/>
                  <a:pt x="2228662" y="1200286"/>
                  <a:pt x="2071543" y="1178463"/>
                </a:cubicBezTo>
                <a:cubicBezTo>
                  <a:pt x="1914424" y="1156640"/>
                  <a:pt x="1840230" y="1948828"/>
                  <a:pt x="1665653" y="2134327"/>
                </a:cubicBezTo>
                <a:cubicBezTo>
                  <a:pt x="1491076" y="2319826"/>
                  <a:pt x="1157198" y="2372202"/>
                  <a:pt x="1024083" y="2291455"/>
                </a:cubicBezTo>
                <a:cubicBezTo>
                  <a:pt x="890968" y="2210709"/>
                  <a:pt x="797134" y="1881176"/>
                  <a:pt x="866965" y="1649848"/>
                </a:cubicBezTo>
                <a:cubicBezTo>
                  <a:pt x="936796" y="1418520"/>
                  <a:pt x="1545631" y="997329"/>
                  <a:pt x="1443067" y="903488"/>
                </a:cubicBezTo>
                <a:cubicBezTo>
                  <a:pt x="1340503" y="809647"/>
                  <a:pt x="375968" y="997329"/>
                  <a:pt x="199209" y="851112"/>
                </a:cubicBezTo>
                <a:cubicBezTo>
                  <a:pt x="22450" y="704895"/>
                  <a:pt x="-215411" y="181134"/>
                  <a:pt x="382514" y="39282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209949" y="1680643"/>
            <a:ext cx="4195201" cy="2301301"/>
          </a:xfrm>
          <a:custGeom>
            <a:avLst/>
            <a:gdLst>
              <a:gd name="connsiteX0" fmla="*/ 353205 w 4061516"/>
              <a:gd name="connsiteY0" fmla="*/ 97288 h 2481421"/>
              <a:gd name="connsiteX1" fmla="*/ 3521772 w 4061516"/>
              <a:gd name="connsiteY1" fmla="*/ 110382 h 2481421"/>
              <a:gd name="connsiteX2" fmla="*/ 3980036 w 4061516"/>
              <a:gd name="connsiteY2" fmla="*/ 791271 h 2481421"/>
              <a:gd name="connsiteX3" fmla="*/ 2631431 w 4061516"/>
              <a:gd name="connsiteY3" fmla="*/ 843648 h 2481421"/>
              <a:gd name="connsiteX4" fmla="*/ 3273000 w 4061516"/>
              <a:gd name="connsiteY4" fmla="*/ 1982829 h 2481421"/>
              <a:gd name="connsiteX5" fmla="*/ 2723084 w 4061516"/>
              <a:gd name="connsiteY5" fmla="*/ 2454214 h 2481421"/>
              <a:gd name="connsiteX6" fmla="*/ 2042234 w 4061516"/>
              <a:gd name="connsiteY6" fmla="*/ 1236469 h 2481421"/>
              <a:gd name="connsiteX7" fmla="*/ 1741090 w 4061516"/>
              <a:gd name="connsiteY7" fmla="*/ 2218521 h 2481421"/>
              <a:gd name="connsiteX8" fmla="*/ 994774 w 4061516"/>
              <a:gd name="connsiteY8" fmla="*/ 2349461 h 2481421"/>
              <a:gd name="connsiteX9" fmla="*/ 811469 w 4061516"/>
              <a:gd name="connsiteY9" fmla="*/ 1616196 h 2481421"/>
              <a:gd name="connsiteX10" fmla="*/ 1413758 w 4061516"/>
              <a:gd name="connsiteY10" fmla="*/ 961494 h 2481421"/>
              <a:gd name="connsiteX11" fmla="*/ 196086 w 4061516"/>
              <a:gd name="connsiteY11" fmla="*/ 1053152 h 2481421"/>
              <a:gd name="connsiteX12" fmla="*/ 353205 w 4061516"/>
              <a:gd name="connsiteY12" fmla="*/ 97288 h 2481421"/>
              <a:gd name="connsiteX0" fmla="*/ 367458 w 4075769"/>
              <a:gd name="connsiteY0" fmla="*/ 87460 h 2471593"/>
              <a:gd name="connsiteX1" fmla="*/ 3536025 w 4075769"/>
              <a:gd name="connsiteY1" fmla="*/ 100554 h 2471593"/>
              <a:gd name="connsiteX2" fmla="*/ 3994289 w 4075769"/>
              <a:gd name="connsiteY2" fmla="*/ 781443 h 2471593"/>
              <a:gd name="connsiteX3" fmla="*/ 2645684 w 4075769"/>
              <a:gd name="connsiteY3" fmla="*/ 833820 h 2471593"/>
              <a:gd name="connsiteX4" fmla="*/ 3287253 w 4075769"/>
              <a:gd name="connsiteY4" fmla="*/ 1973001 h 2471593"/>
              <a:gd name="connsiteX5" fmla="*/ 2737337 w 4075769"/>
              <a:gd name="connsiteY5" fmla="*/ 2444386 h 2471593"/>
              <a:gd name="connsiteX6" fmla="*/ 2056487 w 4075769"/>
              <a:gd name="connsiteY6" fmla="*/ 1226641 h 2471593"/>
              <a:gd name="connsiteX7" fmla="*/ 1755343 w 4075769"/>
              <a:gd name="connsiteY7" fmla="*/ 2208693 h 2471593"/>
              <a:gd name="connsiteX8" fmla="*/ 1009027 w 4075769"/>
              <a:gd name="connsiteY8" fmla="*/ 2339633 h 2471593"/>
              <a:gd name="connsiteX9" fmla="*/ 825722 w 4075769"/>
              <a:gd name="connsiteY9" fmla="*/ 1606368 h 2471593"/>
              <a:gd name="connsiteX10" fmla="*/ 1428011 w 4075769"/>
              <a:gd name="connsiteY10" fmla="*/ 951666 h 2471593"/>
              <a:gd name="connsiteX11" fmla="*/ 184153 w 4075769"/>
              <a:gd name="connsiteY11" fmla="*/ 899290 h 2471593"/>
              <a:gd name="connsiteX12" fmla="*/ 367458 w 4075769"/>
              <a:gd name="connsiteY12" fmla="*/ 87460 h 2471593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770399 w 4195201"/>
              <a:gd name="connsiteY7" fmla="*/ 2160515 h 2423415"/>
              <a:gd name="connsiteX8" fmla="*/ 1024083 w 4195201"/>
              <a:gd name="connsiteY8" fmla="*/ 2291455 h 2423415"/>
              <a:gd name="connsiteX9" fmla="*/ 840778 w 4195201"/>
              <a:gd name="connsiteY9" fmla="*/ 1558190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770399 w 4195201"/>
              <a:gd name="connsiteY7" fmla="*/ 2160515 h 2423415"/>
              <a:gd name="connsiteX8" fmla="*/ 1024083 w 4195201"/>
              <a:gd name="connsiteY8" fmla="*/ 2291455 h 2423415"/>
              <a:gd name="connsiteX9" fmla="*/ 866965 w 4195201"/>
              <a:gd name="connsiteY9" fmla="*/ 1649848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665653 w 4195201"/>
              <a:gd name="connsiteY7" fmla="*/ 2134327 h 2423415"/>
              <a:gd name="connsiteX8" fmla="*/ 1024083 w 4195201"/>
              <a:gd name="connsiteY8" fmla="*/ 2291455 h 2423415"/>
              <a:gd name="connsiteX9" fmla="*/ 866965 w 4195201"/>
              <a:gd name="connsiteY9" fmla="*/ 1649848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301301"/>
              <a:gd name="connsiteX1" fmla="*/ 3786760 w 4195201"/>
              <a:gd name="connsiteY1" fmla="*/ 0 h 2301301"/>
              <a:gd name="connsiteX2" fmla="*/ 4009345 w 4195201"/>
              <a:gd name="connsiteY2" fmla="*/ 733265 h 2301301"/>
              <a:gd name="connsiteX3" fmla="*/ 2660740 w 4195201"/>
              <a:gd name="connsiteY3" fmla="*/ 785642 h 2301301"/>
              <a:gd name="connsiteX4" fmla="*/ 3302309 w 4195201"/>
              <a:gd name="connsiteY4" fmla="*/ 1924823 h 2301301"/>
              <a:gd name="connsiteX5" fmla="*/ 2608367 w 4195201"/>
              <a:gd name="connsiteY5" fmla="*/ 2265267 h 2301301"/>
              <a:gd name="connsiteX6" fmla="*/ 2071543 w 4195201"/>
              <a:gd name="connsiteY6" fmla="*/ 1178463 h 2301301"/>
              <a:gd name="connsiteX7" fmla="*/ 1665653 w 4195201"/>
              <a:gd name="connsiteY7" fmla="*/ 2134327 h 2301301"/>
              <a:gd name="connsiteX8" fmla="*/ 1024083 w 4195201"/>
              <a:gd name="connsiteY8" fmla="*/ 2291455 h 2301301"/>
              <a:gd name="connsiteX9" fmla="*/ 866965 w 4195201"/>
              <a:gd name="connsiteY9" fmla="*/ 1649848 h 2301301"/>
              <a:gd name="connsiteX10" fmla="*/ 1443067 w 4195201"/>
              <a:gd name="connsiteY10" fmla="*/ 903488 h 2301301"/>
              <a:gd name="connsiteX11" fmla="*/ 199209 w 4195201"/>
              <a:gd name="connsiteY11" fmla="*/ 851112 h 2301301"/>
              <a:gd name="connsiteX12" fmla="*/ 382514 w 4195201"/>
              <a:gd name="connsiteY12" fmla="*/ 39282 h 230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95201" h="2301301">
                <a:moveTo>
                  <a:pt x="382514" y="39282"/>
                </a:moveTo>
                <a:cubicBezTo>
                  <a:pt x="980439" y="-102570"/>
                  <a:pt x="3182288" y="-115664"/>
                  <a:pt x="3786760" y="0"/>
                </a:cubicBezTo>
                <a:cubicBezTo>
                  <a:pt x="4391232" y="115664"/>
                  <a:pt x="4197015" y="602325"/>
                  <a:pt x="4009345" y="733265"/>
                </a:cubicBezTo>
                <a:cubicBezTo>
                  <a:pt x="3821675" y="864205"/>
                  <a:pt x="2778579" y="587049"/>
                  <a:pt x="2660740" y="785642"/>
                </a:cubicBezTo>
                <a:cubicBezTo>
                  <a:pt x="2542901" y="984235"/>
                  <a:pt x="3311038" y="1678219"/>
                  <a:pt x="3302309" y="1924823"/>
                </a:cubicBezTo>
                <a:cubicBezTo>
                  <a:pt x="3293580" y="2171427"/>
                  <a:pt x="2813495" y="2389660"/>
                  <a:pt x="2608367" y="2265267"/>
                </a:cubicBezTo>
                <a:cubicBezTo>
                  <a:pt x="2403239" y="2140874"/>
                  <a:pt x="2228662" y="1200286"/>
                  <a:pt x="2071543" y="1178463"/>
                </a:cubicBezTo>
                <a:cubicBezTo>
                  <a:pt x="1914424" y="1156640"/>
                  <a:pt x="1840230" y="1948828"/>
                  <a:pt x="1665653" y="2134327"/>
                </a:cubicBezTo>
                <a:cubicBezTo>
                  <a:pt x="1491076" y="2319826"/>
                  <a:pt x="1157198" y="2372202"/>
                  <a:pt x="1024083" y="2291455"/>
                </a:cubicBezTo>
                <a:cubicBezTo>
                  <a:pt x="890968" y="2210709"/>
                  <a:pt x="797134" y="1881176"/>
                  <a:pt x="866965" y="1649848"/>
                </a:cubicBezTo>
                <a:cubicBezTo>
                  <a:pt x="936796" y="1418520"/>
                  <a:pt x="1545631" y="997329"/>
                  <a:pt x="1443067" y="903488"/>
                </a:cubicBezTo>
                <a:cubicBezTo>
                  <a:pt x="1340503" y="809647"/>
                  <a:pt x="375968" y="997329"/>
                  <a:pt x="199209" y="851112"/>
                </a:cubicBezTo>
                <a:cubicBezTo>
                  <a:pt x="22450" y="704895"/>
                  <a:pt x="-215411" y="181134"/>
                  <a:pt x="382514" y="39282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5325668" y="1762093"/>
            <a:ext cx="1684732" cy="3710149"/>
          </a:xfrm>
          <a:custGeom>
            <a:avLst/>
            <a:gdLst>
              <a:gd name="connsiteX0" fmla="*/ 1505586 w 1506368"/>
              <a:gd name="connsiteY0" fmla="*/ 1990232 h 4046490"/>
              <a:gd name="connsiteX1" fmla="*/ 787733 w 1506368"/>
              <a:gd name="connsiteY1" fmla="*/ 236903 h 4046490"/>
              <a:gd name="connsiteX2" fmla="*/ 856 w 1506368"/>
              <a:gd name="connsiteY2" fmla="*/ 209292 h 4046490"/>
              <a:gd name="connsiteX3" fmla="*/ 622075 w 1506368"/>
              <a:gd name="connsiteY3" fmla="*/ 2017843 h 4046490"/>
              <a:gd name="connsiteX4" fmla="*/ 856 w 1506368"/>
              <a:gd name="connsiteY4" fmla="*/ 3826395 h 4046490"/>
              <a:gd name="connsiteX5" fmla="*/ 649684 w 1506368"/>
              <a:gd name="connsiteY5" fmla="*/ 3812589 h 4046490"/>
              <a:gd name="connsiteX6" fmla="*/ 1505586 w 1506368"/>
              <a:gd name="connsiteY6" fmla="*/ 1990232 h 4046490"/>
              <a:gd name="connsiteX0" fmla="*/ 1505586 w 1506368"/>
              <a:gd name="connsiteY0" fmla="*/ 1900908 h 3957166"/>
              <a:gd name="connsiteX1" fmla="*/ 787733 w 1506368"/>
              <a:gd name="connsiteY1" fmla="*/ 147579 h 3957166"/>
              <a:gd name="connsiteX2" fmla="*/ 856 w 1506368"/>
              <a:gd name="connsiteY2" fmla="*/ 299442 h 3957166"/>
              <a:gd name="connsiteX3" fmla="*/ 622075 w 1506368"/>
              <a:gd name="connsiteY3" fmla="*/ 1928519 h 3957166"/>
              <a:gd name="connsiteX4" fmla="*/ 856 w 1506368"/>
              <a:gd name="connsiteY4" fmla="*/ 3737071 h 3957166"/>
              <a:gd name="connsiteX5" fmla="*/ 649684 w 1506368"/>
              <a:gd name="connsiteY5" fmla="*/ 3723265 h 3957166"/>
              <a:gd name="connsiteX6" fmla="*/ 1505586 w 1506368"/>
              <a:gd name="connsiteY6" fmla="*/ 1900908 h 3957166"/>
              <a:gd name="connsiteX0" fmla="*/ 1505455 w 1506076"/>
              <a:gd name="connsiteY0" fmla="*/ 1844725 h 3900983"/>
              <a:gd name="connsiteX1" fmla="*/ 773798 w 1506076"/>
              <a:gd name="connsiteY1" fmla="*/ 174230 h 3900983"/>
              <a:gd name="connsiteX2" fmla="*/ 725 w 1506076"/>
              <a:gd name="connsiteY2" fmla="*/ 243259 h 3900983"/>
              <a:gd name="connsiteX3" fmla="*/ 621944 w 1506076"/>
              <a:gd name="connsiteY3" fmla="*/ 1872336 h 3900983"/>
              <a:gd name="connsiteX4" fmla="*/ 725 w 1506076"/>
              <a:gd name="connsiteY4" fmla="*/ 3680888 h 3900983"/>
              <a:gd name="connsiteX5" fmla="*/ 649553 w 1506076"/>
              <a:gd name="connsiteY5" fmla="*/ 3667082 h 3900983"/>
              <a:gd name="connsiteX6" fmla="*/ 1505455 w 1506076"/>
              <a:gd name="connsiteY6" fmla="*/ 1844725 h 3900983"/>
              <a:gd name="connsiteX0" fmla="*/ 1505455 w 1506076"/>
              <a:gd name="connsiteY0" fmla="*/ 1779129 h 3835387"/>
              <a:gd name="connsiteX1" fmla="*/ 773798 w 1506076"/>
              <a:gd name="connsiteY1" fmla="*/ 108634 h 3835387"/>
              <a:gd name="connsiteX2" fmla="*/ 725 w 1506076"/>
              <a:gd name="connsiteY2" fmla="*/ 343332 h 3835387"/>
              <a:gd name="connsiteX3" fmla="*/ 621944 w 1506076"/>
              <a:gd name="connsiteY3" fmla="*/ 1806740 h 3835387"/>
              <a:gd name="connsiteX4" fmla="*/ 725 w 1506076"/>
              <a:gd name="connsiteY4" fmla="*/ 3615292 h 3835387"/>
              <a:gd name="connsiteX5" fmla="*/ 649553 w 1506076"/>
              <a:gd name="connsiteY5" fmla="*/ 3601486 h 3835387"/>
              <a:gd name="connsiteX6" fmla="*/ 1505455 w 1506076"/>
              <a:gd name="connsiteY6" fmla="*/ 1779129 h 3835387"/>
              <a:gd name="connsiteX0" fmla="*/ 1629698 w 1630216"/>
              <a:gd name="connsiteY0" fmla="*/ 1779129 h 3835387"/>
              <a:gd name="connsiteX1" fmla="*/ 773798 w 1630216"/>
              <a:gd name="connsiteY1" fmla="*/ 108634 h 3835387"/>
              <a:gd name="connsiteX2" fmla="*/ 725 w 1630216"/>
              <a:gd name="connsiteY2" fmla="*/ 343332 h 3835387"/>
              <a:gd name="connsiteX3" fmla="*/ 621944 w 1630216"/>
              <a:gd name="connsiteY3" fmla="*/ 1806740 h 3835387"/>
              <a:gd name="connsiteX4" fmla="*/ 725 w 1630216"/>
              <a:gd name="connsiteY4" fmla="*/ 3615292 h 3835387"/>
              <a:gd name="connsiteX5" fmla="*/ 649553 w 1630216"/>
              <a:gd name="connsiteY5" fmla="*/ 3601486 h 3835387"/>
              <a:gd name="connsiteX6" fmla="*/ 1629698 w 1630216"/>
              <a:gd name="connsiteY6" fmla="*/ 1779129 h 3835387"/>
              <a:gd name="connsiteX0" fmla="*/ 1629174 w 1629692"/>
              <a:gd name="connsiteY0" fmla="*/ 1777249 h 3833507"/>
              <a:gd name="connsiteX1" fmla="*/ 773274 w 1629692"/>
              <a:gd name="connsiteY1" fmla="*/ 106754 h 3833507"/>
              <a:gd name="connsiteX2" fmla="*/ 201 w 1629692"/>
              <a:gd name="connsiteY2" fmla="*/ 341452 h 3833507"/>
              <a:gd name="connsiteX3" fmla="*/ 690444 w 1629692"/>
              <a:gd name="connsiteY3" fmla="*/ 1749637 h 3833507"/>
              <a:gd name="connsiteX4" fmla="*/ 201 w 1629692"/>
              <a:gd name="connsiteY4" fmla="*/ 3613412 h 3833507"/>
              <a:gd name="connsiteX5" fmla="*/ 649029 w 1629692"/>
              <a:gd name="connsiteY5" fmla="*/ 3599606 h 3833507"/>
              <a:gd name="connsiteX6" fmla="*/ 1629174 w 1629692"/>
              <a:gd name="connsiteY6" fmla="*/ 1777249 h 3833507"/>
              <a:gd name="connsiteX0" fmla="*/ 1684214 w 1684732"/>
              <a:gd name="connsiteY0" fmla="*/ 1777249 h 3710149"/>
              <a:gd name="connsiteX1" fmla="*/ 828314 w 1684732"/>
              <a:gd name="connsiteY1" fmla="*/ 106754 h 3710149"/>
              <a:gd name="connsiteX2" fmla="*/ 55241 w 1684732"/>
              <a:gd name="connsiteY2" fmla="*/ 341452 h 3710149"/>
              <a:gd name="connsiteX3" fmla="*/ 745484 w 1684732"/>
              <a:gd name="connsiteY3" fmla="*/ 1749637 h 3710149"/>
              <a:gd name="connsiteX4" fmla="*/ 21 w 1684732"/>
              <a:gd name="connsiteY4" fmla="*/ 3323492 h 3710149"/>
              <a:gd name="connsiteX5" fmla="*/ 704069 w 1684732"/>
              <a:gd name="connsiteY5" fmla="*/ 3599606 h 3710149"/>
              <a:gd name="connsiteX6" fmla="*/ 1684214 w 1684732"/>
              <a:gd name="connsiteY6" fmla="*/ 1777249 h 371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4732" h="3710149">
                <a:moveTo>
                  <a:pt x="1684214" y="1777249"/>
                </a:moveTo>
                <a:cubicBezTo>
                  <a:pt x="1704921" y="1195107"/>
                  <a:pt x="1099810" y="346054"/>
                  <a:pt x="828314" y="106754"/>
                </a:cubicBezTo>
                <a:cubicBezTo>
                  <a:pt x="556819" y="-132546"/>
                  <a:pt x="69046" y="67638"/>
                  <a:pt x="55241" y="341452"/>
                </a:cubicBezTo>
                <a:cubicBezTo>
                  <a:pt x="41436" y="615266"/>
                  <a:pt x="754687" y="1252630"/>
                  <a:pt x="745484" y="1749637"/>
                </a:cubicBezTo>
                <a:cubicBezTo>
                  <a:pt x="736281" y="2246644"/>
                  <a:pt x="-4581" y="3024368"/>
                  <a:pt x="21" y="3323492"/>
                </a:cubicBezTo>
                <a:cubicBezTo>
                  <a:pt x="4622" y="3622616"/>
                  <a:pt x="423370" y="3857313"/>
                  <a:pt x="704069" y="3599606"/>
                </a:cubicBezTo>
                <a:cubicBezTo>
                  <a:pt x="984768" y="3341899"/>
                  <a:pt x="1663507" y="2359391"/>
                  <a:pt x="1684214" y="1777249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25" name="Group 55"/>
          <p:cNvGrpSpPr/>
          <p:nvPr/>
        </p:nvGrpSpPr>
        <p:grpSpPr>
          <a:xfrm>
            <a:off x="3105844" y="1680643"/>
            <a:ext cx="3755425" cy="3851794"/>
            <a:chOff x="2420044" y="1979296"/>
            <a:chExt cx="3755425" cy="3851794"/>
          </a:xfrm>
        </p:grpSpPr>
        <p:sp>
          <p:nvSpPr>
            <p:cNvPr id="55" name="Cross 54"/>
            <p:cNvSpPr/>
            <p:nvPr/>
          </p:nvSpPr>
          <p:spPr bwMode="auto">
            <a:xfrm rot="2844760">
              <a:off x="2371860" y="2027480"/>
              <a:ext cx="3851794" cy="3755425"/>
            </a:xfrm>
            <a:custGeom>
              <a:avLst/>
              <a:gdLst>
                <a:gd name="connsiteX0" fmla="*/ 0 w 3661903"/>
                <a:gd name="connsiteY0" fmla="*/ 1387986 h 3577376"/>
                <a:gd name="connsiteX1" fmla="*/ 1387986 w 3661903"/>
                <a:gd name="connsiteY1" fmla="*/ 1387986 h 3577376"/>
                <a:gd name="connsiteX2" fmla="*/ 1387986 w 3661903"/>
                <a:gd name="connsiteY2" fmla="*/ 0 h 3577376"/>
                <a:gd name="connsiteX3" fmla="*/ 2273917 w 3661903"/>
                <a:gd name="connsiteY3" fmla="*/ 0 h 3577376"/>
                <a:gd name="connsiteX4" fmla="*/ 2273917 w 3661903"/>
                <a:gd name="connsiteY4" fmla="*/ 1387986 h 3577376"/>
                <a:gd name="connsiteX5" fmla="*/ 3661903 w 3661903"/>
                <a:gd name="connsiteY5" fmla="*/ 1387986 h 3577376"/>
                <a:gd name="connsiteX6" fmla="*/ 3661903 w 3661903"/>
                <a:gd name="connsiteY6" fmla="*/ 2189390 h 3577376"/>
                <a:gd name="connsiteX7" fmla="*/ 2273917 w 3661903"/>
                <a:gd name="connsiteY7" fmla="*/ 2189390 h 3577376"/>
                <a:gd name="connsiteX8" fmla="*/ 2273917 w 3661903"/>
                <a:gd name="connsiteY8" fmla="*/ 3577376 h 3577376"/>
                <a:gd name="connsiteX9" fmla="*/ 1387986 w 3661903"/>
                <a:gd name="connsiteY9" fmla="*/ 3577376 h 3577376"/>
                <a:gd name="connsiteX10" fmla="*/ 1387986 w 3661903"/>
                <a:gd name="connsiteY10" fmla="*/ 2189390 h 3577376"/>
                <a:gd name="connsiteX11" fmla="*/ 0 w 3661903"/>
                <a:gd name="connsiteY11" fmla="*/ 2189390 h 3577376"/>
                <a:gd name="connsiteX12" fmla="*/ 0 w 3661903"/>
                <a:gd name="connsiteY12" fmla="*/ 1387986 h 3577376"/>
                <a:gd name="connsiteX0" fmla="*/ 0 w 3661903"/>
                <a:gd name="connsiteY0" fmla="*/ 1387986 h 3577376"/>
                <a:gd name="connsiteX1" fmla="*/ 1387986 w 3661903"/>
                <a:gd name="connsiteY1" fmla="*/ 1387986 h 3577376"/>
                <a:gd name="connsiteX2" fmla="*/ 754440 w 3661903"/>
                <a:gd name="connsiteY2" fmla="*/ 36444 h 3577376"/>
                <a:gd name="connsiteX3" fmla="*/ 2273917 w 3661903"/>
                <a:gd name="connsiteY3" fmla="*/ 0 h 3577376"/>
                <a:gd name="connsiteX4" fmla="*/ 2273917 w 3661903"/>
                <a:gd name="connsiteY4" fmla="*/ 1387986 h 3577376"/>
                <a:gd name="connsiteX5" fmla="*/ 3661903 w 3661903"/>
                <a:gd name="connsiteY5" fmla="*/ 1387986 h 3577376"/>
                <a:gd name="connsiteX6" fmla="*/ 3661903 w 3661903"/>
                <a:gd name="connsiteY6" fmla="*/ 2189390 h 3577376"/>
                <a:gd name="connsiteX7" fmla="*/ 2273917 w 3661903"/>
                <a:gd name="connsiteY7" fmla="*/ 2189390 h 3577376"/>
                <a:gd name="connsiteX8" fmla="*/ 2273917 w 3661903"/>
                <a:gd name="connsiteY8" fmla="*/ 3577376 h 3577376"/>
                <a:gd name="connsiteX9" fmla="*/ 1387986 w 3661903"/>
                <a:gd name="connsiteY9" fmla="*/ 3577376 h 3577376"/>
                <a:gd name="connsiteX10" fmla="*/ 1387986 w 3661903"/>
                <a:gd name="connsiteY10" fmla="*/ 2189390 h 3577376"/>
                <a:gd name="connsiteX11" fmla="*/ 0 w 3661903"/>
                <a:gd name="connsiteY11" fmla="*/ 2189390 h 3577376"/>
                <a:gd name="connsiteX12" fmla="*/ 0 w 3661903"/>
                <a:gd name="connsiteY12" fmla="*/ 1387986 h 3577376"/>
                <a:gd name="connsiteX0" fmla="*/ 0 w 3661903"/>
                <a:gd name="connsiteY0" fmla="*/ 1390554 h 3579944"/>
                <a:gd name="connsiteX1" fmla="*/ 1387986 w 3661903"/>
                <a:gd name="connsiteY1" fmla="*/ 1390554 h 3579944"/>
                <a:gd name="connsiteX2" fmla="*/ 754440 w 3661903"/>
                <a:gd name="connsiteY2" fmla="*/ 39012 h 3579944"/>
                <a:gd name="connsiteX3" fmla="*/ 1638727 w 3661903"/>
                <a:gd name="connsiteY3" fmla="*/ 0 h 3579944"/>
                <a:gd name="connsiteX4" fmla="*/ 2273917 w 3661903"/>
                <a:gd name="connsiteY4" fmla="*/ 1390554 h 3579944"/>
                <a:gd name="connsiteX5" fmla="*/ 3661903 w 3661903"/>
                <a:gd name="connsiteY5" fmla="*/ 1390554 h 3579944"/>
                <a:gd name="connsiteX6" fmla="*/ 3661903 w 3661903"/>
                <a:gd name="connsiteY6" fmla="*/ 2191958 h 3579944"/>
                <a:gd name="connsiteX7" fmla="*/ 2273917 w 3661903"/>
                <a:gd name="connsiteY7" fmla="*/ 2191958 h 3579944"/>
                <a:gd name="connsiteX8" fmla="*/ 2273917 w 3661903"/>
                <a:gd name="connsiteY8" fmla="*/ 3579944 h 3579944"/>
                <a:gd name="connsiteX9" fmla="*/ 1387986 w 3661903"/>
                <a:gd name="connsiteY9" fmla="*/ 3579944 h 3579944"/>
                <a:gd name="connsiteX10" fmla="*/ 1387986 w 3661903"/>
                <a:gd name="connsiteY10" fmla="*/ 2191958 h 3579944"/>
                <a:gd name="connsiteX11" fmla="*/ 0 w 3661903"/>
                <a:gd name="connsiteY11" fmla="*/ 2191958 h 3579944"/>
                <a:gd name="connsiteX12" fmla="*/ 0 w 3661903"/>
                <a:gd name="connsiteY12" fmla="*/ 1390554 h 3579944"/>
                <a:gd name="connsiteX0" fmla="*/ 0 w 3734110"/>
                <a:gd name="connsiteY0" fmla="*/ 1390554 h 3579944"/>
                <a:gd name="connsiteX1" fmla="*/ 1387986 w 3734110"/>
                <a:gd name="connsiteY1" fmla="*/ 1390554 h 3579944"/>
                <a:gd name="connsiteX2" fmla="*/ 754440 w 3734110"/>
                <a:gd name="connsiteY2" fmla="*/ 39012 h 3579944"/>
                <a:gd name="connsiteX3" fmla="*/ 1638727 w 3734110"/>
                <a:gd name="connsiteY3" fmla="*/ 0 h 3579944"/>
                <a:gd name="connsiteX4" fmla="*/ 2273917 w 3734110"/>
                <a:gd name="connsiteY4" fmla="*/ 1390554 h 3579944"/>
                <a:gd name="connsiteX5" fmla="*/ 3661903 w 3734110"/>
                <a:gd name="connsiteY5" fmla="*/ 1390554 h 3579944"/>
                <a:gd name="connsiteX6" fmla="*/ 3734110 w 3734110"/>
                <a:gd name="connsiteY6" fmla="*/ 2745835 h 3579944"/>
                <a:gd name="connsiteX7" fmla="*/ 2273917 w 3734110"/>
                <a:gd name="connsiteY7" fmla="*/ 2191958 h 3579944"/>
                <a:gd name="connsiteX8" fmla="*/ 2273917 w 3734110"/>
                <a:gd name="connsiteY8" fmla="*/ 3579944 h 3579944"/>
                <a:gd name="connsiteX9" fmla="*/ 1387986 w 3734110"/>
                <a:gd name="connsiteY9" fmla="*/ 3579944 h 3579944"/>
                <a:gd name="connsiteX10" fmla="*/ 1387986 w 3734110"/>
                <a:gd name="connsiteY10" fmla="*/ 2191958 h 3579944"/>
                <a:gd name="connsiteX11" fmla="*/ 0 w 3734110"/>
                <a:gd name="connsiteY11" fmla="*/ 2191958 h 3579944"/>
                <a:gd name="connsiteX12" fmla="*/ 0 w 3734110"/>
                <a:gd name="connsiteY12" fmla="*/ 1390554 h 3579944"/>
                <a:gd name="connsiteX0" fmla="*/ 0 w 3840983"/>
                <a:gd name="connsiteY0" fmla="*/ 1390554 h 3579944"/>
                <a:gd name="connsiteX1" fmla="*/ 1387986 w 3840983"/>
                <a:gd name="connsiteY1" fmla="*/ 1390554 h 3579944"/>
                <a:gd name="connsiteX2" fmla="*/ 754440 w 3840983"/>
                <a:gd name="connsiteY2" fmla="*/ 39012 h 3579944"/>
                <a:gd name="connsiteX3" fmla="*/ 1638727 w 3840983"/>
                <a:gd name="connsiteY3" fmla="*/ 0 h 3579944"/>
                <a:gd name="connsiteX4" fmla="*/ 2273917 w 3840983"/>
                <a:gd name="connsiteY4" fmla="*/ 1390554 h 3579944"/>
                <a:gd name="connsiteX5" fmla="*/ 3840983 w 3840983"/>
                <a:gd name="connsiteY5" fmla="*/ 1930162 h 3579944"/>
                <a:gd name="connsiteX6" fmla="*/ 3734110 w 3840983"/>
                <a:gd name="connsiteY6" fmla="*/ 2745835 h 3579944"/>
                <a:gd name="connsiteX7" fmla="*/ 2273917 w 3840983"/>
                <a:gd name="connsiteY7" fmla="*/ 2191958 h 3579944"/>
                <a:gd name="connsiteX8" fmla="*/ 2273917 w 3840983"/>
                <a:gd name="connsiteY8" fmla="*/ 3579944 h 3579944"/>
                <a:gd name="connsiteX9" fmla="*/ 1387986 w 3840983"/>
                <a:gd name="connsiteY9" fmla="*/ 3579944 h 3579944"/>
                <a:gd name="connsiteX10" fmla="*/ 1387986 w 3840983"/>
                <a:gd name="connsiteY10" fmla="*/ 2191958 h 3579944"/>
                <a:gd name="connsiteX11" fmla="*/ 0 w 3840983"/>
                <a:gd name="connsiteY11" fmla="*/ 2191958 h 3579944"/>
                <a:gd name="connsiteX12" fmla="*/ 0 w 3840983"/>
                <a:gd name="connsiteY12" fmla="*/ 1390554 h 3579944"/>
                <a:gd name="connsiteX0" fmla="*/ 0 w 3840983"/>
                <a:gd name="connsiteY0" fmla="*/ 1390554 h 3791847"/>
                <a:gd name="connsiteX1" fmla="*/ 1387986 w 3840983"/>
                <a:gd name="connsiteY1" fmla="*/ 1390554 h 3791847"/>
                <a:gd name="connsiteX2" fmla="*/ 754440 w 3840983"/>
                <a:gd name="connsiteY2" fmla="*/ 39012 h 3791847"/>
                <a:gd name="connsiteX3" fmla="*/ 1638727 w 3840983"/>
                <a:gd name="connsiteY3" fmla="*/ 0 h 3791847"/>
                <a:gd name="connsiteX4" fmla="*/ 2273917 w 3840983"/>
                <a:gd name="connsiteY4" fmla="*/ 1390554 h 3791847"/>
                <a:gd name="connsiteX5" fmla="*/ 3840983 w 3840983"/>
                <a:gd name="connsiteY5" fmla="*/ 1930162 h 3791847"/>
                <a:gd name="connsiteX6" fmla="*/ 3734110 w 3840983"/>
                <a:gd name="connsiteY6" fmla="*/ 2745835 h 3791847"/>
                <a:gd name="connsiteX7" fmla="*/ 2273917 w 3840983"/>
                <a:gd name="connsiteY7" fmla="*/ 2191958 h 3791847"/>
                <a:gd name="connsiteX8" fmla="*/ 2810458 w 3840983"/>
                <a:gd name="connsiteY8" fmla="*/ 3791847 h 3791847"/>
                <a:gd name="connsiteX9" fmla="*/ 1387986 w 3840983"/>
                <a:gd name="connsiteY9" fmla="*/ 3579944 h 3791847"/>
                <a:gd name="connsiteX10" fmla="*/ 1387986 w 3840983"/>
                <a:gd name="connsiteY10" fmla="*/ 2191958 h 3791847"/>
                <a:gd name="connsiteX11" fmla="*/ 0 w 3840983"/>
                <a:gd name="connsiteY11" fmla="*/ 2191958 h 3791847"/>
                <a:gd name="connsiteX12" fmla="*/ 0 w 3840983"/>
                <a:gd name="connsiteY12" fmla="*/ 1390554 h 3791847"/>
                <a:gd name="connsiteX0" fmla="*/ 0 w 3840983"/>
                <a:gd name="connsiteY0" fmla="*/ 1390554 h 3791847"/>
                <a:gd name="connsiteX1" fmla="*/ 1387986 w 3840983"/>
                <a:gd name="connsiteY1" fmla="*/ 1390554 h 3791847"/>
                <a:gd name="connsiteX2" fmla="*/ 754440 w 3840983"/>
                <a:gd name="connsiteY2" fmla="*/ 39012 h 3791847"/>
                <a:gd name="connsiteX3" fmla="*/ 1638727 w 3840983"/>
                <a:gd name="connsiteY3" fmla="*/ 0 h 3791847"/>
                <a:gd name="connsiteX4" fmla="*/ 2273917 w 3840983"/>
                <a:gd name="connsiteY4" fmla="*/ 1390554 h 3791847"/>
                <a:gd name="connsiteX5" fmla="*/ 3840983 w 3840983"/>
                <a:gd name="connsiteY5" fmla="*/ 1930162 h 3791847"/>
                <a:gd name="connsiteX6" fmla="*/ 3734110 w 3840983"/>
                <a:gd name="connsiteY6" fmla="*/ 2745835 h 3791847"/>
                <a:gd name="connsiteX7" fmla="*/ 2273917 w 3840983"/>
                <a:gd name="connsiteY7" fmla="*/ 2191958 h 3791847"/>
                <a:gd name="connsiteX8" fmla="*/ 2810458 w 3840983"/>
                <a:gd name="connsiteY8" fmla="*/ 3791847 h 3791847"/>
                <a:gd name="connsiteX9" fmla="*/ 2028112 w 3840983"/>
                <a:gd name="connsiteY9" fmla="*/ 3699551 h 3791847"/>
                <a:gd name="connsiteX10" fmla="*/ 1387986 w 3840983"/>
                <a:gd name="connsiteY10" fmla="*/ 2191958 h 3791847"/>
                <a:gd name="connsiteX11" fmla="*/ 0 w 3840983"/>
                <a:gd name="connsiteY11" fmla="*/ 2191958 h 3791847"/>
                <a:gd name="connsiteX12" fmla="*/ 0 w 3840983"/>
                <a:gd name="connsiteY12" fmla="*/ 1390554 h 3791847"/>
                <a:gd name="connsiteX0" fmla="*/ 0 w 3909077"/>
                <a:gd name="connsiteY0" fmla="*/ 934209 h 3791847"/>
                <a:gd name="connsiteX1" fmla="*/ 1456080 w 3909077"/>
                <a:gd name="connsiteY1" fmla="*/ 1390554 h 3791847"/>
                <a:gd name="connsiteX2" fmla="*/ 822534 w 3909077"/>
                <a:gd name="connsiteY2" fmla="*/ 39012 h 3791847"/>
                <a:gd name="connsiteX3" fmla="*/ 1706821 w 3909077"/>
                <a:gd name="connsiteY3" fmla="*/ 0 h 3791847"/>
                <a:gd name="connsiteX4" fmla="*/ 2342011 w 3909077"/>
                <a:gd name="connsiteY4" fmla="*/ 1390554 h 3791847"/>
                <a:gd name="connsiteX5" fmla="*/ 3909077 w 3909077"/>
                <a:gd name="connsiteY5" fmla="*/ 1930162 h 3791847"/>
                <a:gd name="connsiteX6" fmla="*/ 3802204 w 3909077"/>
                <a:gd name="connsiteY6" fmla="*/ 2745835 h 3791847"/>
                <a:gd name="connsiteX7" fmla="*/ 2342011 w 3909077"/>
                <a:gd name="connsiteY7" fmla="*/ 2191958 h 3791847"/>
                <a:gd name="connsiteX8" fmla="*/ 2878552 w 3909077"/>
                <a:gd name="connsiteY8" fmla="*/ 3791847 h 3791847"/>
                <a:gd name="connsiteX9" fmla="*/ 2096206 w 3909077"/>
                <a:gd name="connsiteY9" fmla="*/ 3699551 h 3791847"/>
                <a:gd name="connsiteX10" fmla="*/ 1456080 w 3909077"/>
                <a:gd name="connsiteY10" fmla="*/ 2191958 h 3791847"/>
                <a:gd name="connsiteX11" fmla="*/ 68094 w 3909077"/>
                <a:gd name="connsiteY11" fmla="*/ 2191958 h 3791847"/>
                <a:gd name="connsiteX12" fmla="*/ 0 w 3909077"/>
                <a:gd name="connsiteY12" fmla="*/ 934209 h 3791847"/>
                <a:gd name="connsiteX0" fmla="*/ 45066 w 3954143"/>
                <a:gd name="connsiteY0" fmla="*/ 934209 h 3791847"/>
                <a:gd name="connsiteX1" fmla="*/ 1501146 w 3954143"/>
                <a:gd name="connsiteY1" fmla="*/ 1390554 h 3791847"/>
                <a:gd name="connsiteX2" fmla="*/ 867600 w 3954143"/>
                <a:gd name="connsiteY2" fmla="*/ 39012 h 3791847"/>
                <a:gd name="connsiteX3" fmla="*/ 1751887 w 3954143"/>
                <a:gd name="connsiteY3" fmla="*/ 0 h 3791847"/>
                <a:gd name="connsiteX4" fmla="*/ 2387077 w 3954143"/>
                <a:gd name="connsiteY4" fmla="*/ 1390554 h 3791847"/>
                <a:gd name="connsiteX5" fmla="*/ 3954143 w 3954143"/>
                <a:gd name="connsiteY5" fmla="*/ 1930162 h 3791847"/>
                <a:gd name="connsiteX6" fmla="*/ 3847270 w 3954143"/>
                <a:gd name="connsiteY6" fmla="*/ 2745835 h 3791847"/>
                <a:gd name="connsiteX7" fmla="*/ 2387077 w 3954143"/>
                <a:gd name="connsiteY7" fmla="*/ 2191958 h 3791847"/>
                <a:gd name="connsiteX8" fmla="*/ 2923618 w 3954143"/>
                <a:gd name="connsiteY8" fmla="*/ 3791847 h 3791847"/>
                <a:gd name="connsiteX9" fmla="*/ 2141272 w 3954143"/>
                <a:gd name="connsiteY9" fmla="*/ 3699551 h 3791847"/>
                <a:gd name="connsiteX10" fmla="*/ 1501146 w 3954143"/>
                <a:gd name="connsiteY10" fmla="*/ 2191958 h 3791847"/>
                <a:gd name="connsiteX11" fmla="*/ 0 w 3954143"/>
                <a:gd name="connsiteY11" fmla="*/ 1825446 h 3791847"/>
                <a:gd name="connsiteX12" fmla="*/ 45066 w 3954143"/>
                <a:gd name="connsiteY12" fmla="*/ 934209 h 3791847"/>
                <a:gd name="connsiteX0" fmla="*/ 45066 w 3954143"/>
                <a:gd name="connsiteY0" fmla="*/ 934209 h 3699551"/>
                <a:gd name="connsiteX1" fmla="*/ 1501146 w 3954143"/>
                <a:gd name="connsiteY1" fmla="*/ 1390554 h 3699551"/>
                <a:gd name="connsiteX2" fmla="*/ 867600 w 3954143"/>
                <a:gd name="connsiteY2" fmla="*/ 39012 h 3699551"/>
                <a:gd name="connsiteX3" fmla="*/ 1751887 w 3954143"/>
                <a:gd name="connsiteY3" fmla="*/ 0 h 3699551"/>
                <a:gd name="connsiteX4" fmla="*/ 2387077 w 3954143"/>
                <a:gd name="connsiteY4" fmla="*/ 1390554 h 3699551"/>
                <a:gd name="connsiteX5" fmla="*/ 3954143 w 3954143"/>
                <a:gd name="connsiteY5" fmla="*/ 1930162 h 3699551"/>
                <a:gd name="connsiteX6" fmla="*/ 3847270 w 3954143"/>
                <a:gd name="connsiteY6" fmla="*/ 2745835 h 3699551"/>
                <a:gd name="connsiteX7" fmla="*/ 2387077 w 3954143"/>
                <a:gd name="connsiteY7" fmla="*/ 2191958 h 3699551"/>
                <a:gd name="connsiteX8" fmla="*/ 2987368 w 3954143"/>
                <a:gd name="connsiteY8" fmla="*/ 3681688 h 3699551"/>
                <a:gd name="connsiteX9" fmla="*/ 2141272 w 3954143"/>
                <a:gd name="connsiteY9" fmla="*/ 3699551 h 3699551"/>
                <a:gd name="connsiteX10" fmla="*/ 1501146 w 3954143"/>
                <a:gd name="connsiteY10" fmla="*/ 2191958 h 3699551"/>
                <a:gd name="connsiteX11" fmla="*/ 0 w 3954143"/>
                <a:gd name="connsiteY11" fmla="*/ 1825446 h 3699551"/>
                <a:gd name="connsiteX12" fmla="*/ 45066 w 3954143"/>
                <a:gd name="connsiteY12" fmla="*/ 934209 h 3699551"/>
                <a:gd name="connsiteX0" fmla="*/ 45066 w 3954143"/>
                <a:gd name="connsiteY0" fmla="*/ 934209 h 3878153"/>
                <a:gd name="connsiteX1" fmla="*/ 1501146 w 3954143"/>
                <a:gd name="connsiteY1" fmla="*/ 1390554 h 3878153"/>
                <a:gd name="connsiteX2" fmla="*/ 867600 w 3954143"/>
                <a:gd name="connsiteY2" fmla="*/ 39012 h 3878153"/>
                <a:gd name="connsiteX3" fmla="*/ 1751887 w 3954143"/>
                <a:gd name="connsiteY3" fmla="*/ 0 h 3878153"/>
                <a:gd name="connsiteX4" fmla="*/ 2387077 w 3954143"/>
                <a:gd name="connsiteY4" fmla="*/ 1390554 h 3878153"/>
                <a:gd name="connsiteX5" fmla="*/ 3954143 w 3954143"/>
                <a:gd name="connsiteY5" fmla="*/ 1930162 h 3878153"/>
                <a:gd name="connsiteX6" fmla="*/ 3847270 w 3954143"/>
                <a:gd name="connsiteY6" fmla="*/ 2745835 h 3878153"/>
                <a:gd name="connsiteX7" fmla="*/ 2387077 w 3954143"/>
                <a:gd name="connsiteY7" fmla="*/ 2191958 h 3878153"/>
                <a:gd name="connsiteX8" fmla="*/ 2987368 w 3954143"/>
                <a:gd name="connsiteY8" fmla="*/ 3681688 h 3878153"/>
                <a:gd name="connsiteX9" fmla="*/ 2141272 w 3954143"/>
                <a:gd name="connsiteY9" fmla="*/ 3699551 h 3878153"/>
                <a:gd name="connsiteX10" fmla="*/ 1501146 w 3954143"/>
                <a:gd name="connsiteY10" fmla="*/ 2191958 h 3878153"/>
                <a:gd name="connsiteX11" fmla="*/ 0 w 3954143"/>
                <a:gd name="connsiteY11" fmla="*/ 1825446 h 3878153"/>
                <a:gd name="connsiteX12" fmla="*/ 45066 w 3954143"/>
                <a:gd name="connsiteY12" fmla="*/ 934209 h 3878153"/>
                <a:gd name="connsiteX0" fmla="*/ 45066 w 3954143"/>
                <a:gd name="connsiteY0" fmla="*/ 934209 h 3982941"/>
                <a:gd name="connsiteX1" fmla="*/ 1501146 w 3954143"/>
                <a:gd name="connsiteY1" fmla="*/ 1390554 h 3982941"/>
                <a:gd name="connsiteX2" fmla="*/ 867600 w 3954143"/>
                <a:gd name="connsiteY2" fmla="*/ 39012 h 3982941"/>
                <a:gd name="connsiteX3" fmla="*/ 1751887 w 3954143"/>
                <a:gd name="connsiteY3" fmla="*/ 0 h 3982941"/>
                <a:gd name="connsiteX4" fmla="*/ 2387077 w 3954143"/>
                <a:gd name="connsiteY4" fmla="*/ 1390554 h 3982941"/>
                <a:gd name="connsiteX5" fmla="*/ 3954143 w 3954143"/>
                <a:gd name="connsiteY5" fmla="*/ 1930162 h 3982941"/>
                <a:gd name="connsiteX6" fmla="*/ 3847270 w 3954143"/>
                <a:gd name="connsiteY6" fmla="*/ 2745835 h 3982941"/>
                <a:gd name="connsiteX7" fmla="*/ 2387077 w 3954143"/>
                <a:gd name="connsiteY7" fmla="*/ 2191958 h 3982941"/>
                <a:gd name="connsiteX8" fmla="*/ 2987368 w 3954143"/>
                <a:gd name="connsiteY8" fmla="*/ 3681688 h 3982941"/>
                <a:gd name="connsiteX9" fmla="*/ 2141272 w 3954143"/>
                <a:gd name="connsiteY9" fmla="*/ 3699551 h 3982941"/>
                <a:gd name="connsiteX10" fmla="*/ 1501146 w 3954143"/>
                <a:gd name="connsiteY10" fmla="*/ 2191958 h 3982941"/>
                <a:gd name="connsiteX11" fmla="*/ 0 w 3954143"/>
                <a:gd name="connsiteY11" fmla="*/ 1825446 h 3982941"/>
                <a:gd name="connsiteX12" fmla="*/ 45066 w 3954143"/>
                <a:gd name="connsiteY12" fmla="*/ 934209 h 3982941"/>
                <a:gd name="connsiteX0" fmla="*/ 208653 w 4117730"/>
                <a:gd name="connsiteY0" fmla="*/ 934209 h 3982941"/>
                <a:gd name="connsiteX1" fmla="*/ 1664733 w 4117730"/>
                <a:gd name="connsiteY1" fmla="*/ 1390554 h 3982941"/>
                <a:gd name="connsiteX2" fmla="*/ 1031187 w 4117730"/>
                <a:gd name="connsiteY2" fmla="*/ 39012 h 3982941"/>
                <a:gd name="connsiteX3" fmla="*/ 1915474 w 4117730"/>
                <a:gd name="connsiteY3" fmla="*/ 0 h 3982941"/>
                <a:gd name="connsiteX4" fmla="*/ 2550664 w 4117730"/>
                <a:gd name="connsiteY4" fmla="*/ 1390554 h 3982941"/>
                <a:gd name="connsiteX5" fmla="*/ 4117730 w 4117730"/>
                <a:gd name="connsiteY5" fmla="*/ 1930162 h 3982941"/>
                <a:gd name="connsiteX6" fmla="*/ 4010857 w 4117730"/>
                <a:gd name="connsiteY6" fmla="*/ 2745835 h 3982941"/>
                <a:gd name="connsiteX7" fmla="*/ 2550664 w 4117730"/>
                <a:gd name="connsiteY7" fmla="*/ 2191958 h 3982941"/>
                <a:gd name="connsiteX8" fmla="*/ 3150955 w 4117730"/>
                <a:gd name="connsiteY8" fmla="*/ 3681688 h 3982941"/>
                <a:gd name="connsiteX9" fmla="*/ 2304859 w 4117730"/>
                <a:gd name="connsiteY9" fmla="*/ 3699551 h 3982941"/>
                <a:gd name="connsiteX10" fmla="*/ 1664733 w 4117730"/>
                <a:gd name="connsiteY10" fmla="*/ 2191958 h 3982941"/>
                <a:gd name="connsiteX11" fmla="*/ 163587 w 4117730"/>
                <a:gd name="connsiteY11" fmla="*/ 1825446 h 3982941"/>
                <a:gd name="connsiteX12" fmla="*/ 208653 w 4117730"/>
                <a:gd name="connsiteY12" fmla="*/ 934209 h 3982941"/>
                <a:gd name="connsiteX0" fmla="*/ 208653 w 4117730"/>
                <a:gd name="connsiteY0" fmla="*/ 934209 h 3982941"/>
                <a:gd name="connsiteX1" fmla="*/ 1664733 w 4117730"/>
                <a:gd name="connsiteY1" fmla="*/ 1390554 h 3982941"/>
                <a:gd name="connsiteX2" fmla="*/ 1031187 w 4117730"/>
                <a:gd name="connsiteY2" fmla="*/ 39012 h 3982941"/>
                <a:gd name="connsiteX3" fmla="*/ 1915474 w 4117730"/>
                <a:gd name="connsiteY3" fmla="*/ 0 h 3982941"/>
                <a:gd name="connsiteX4" fmla="*/ 2550664 w 4117730"/>
                <a:gd name="connsiteY4" fmla="*/ 1390554 h 3982941"/>
                <a:gd name="connsiteX5" fmla="*/ 4117730 w 4117730"/>
                <a:gd name="connsiteY5" fmla="*/ 1930162 h 3982941"/>
                <a:gd name="connsiteX6" fmla="*/ 4010857 w 4117730"/>
                <a:gd name="connsiteY6" fmla="*/ 2745835 h 3982941"/>
                <a:gd name="connsiteX7" fmla="*/ 2550664 w 4117730"/>
                <a:gd name="connsiteY7" fmla="*/ 2191958 h 3982941"/>
                <a:gd name="connsiteX8" fmla="*/ 3150955 w 4117730"/>
                <a:gd name="connsiteY8" fmla="*/ 3681688 h 3982941"/>
                <a:gd name="connsiteX9" fmla="*/ 2304859 w 4117730"/>
                <a:gd name="connsiteY9" fmla="*/ 3699551 h 3982941"/>
                <a:gd name="connsiteX10" fmla="*/ 1664733 w 4117730"/>
                <a:gd name="connsiteY10" fmla="*/ 2191958 h 3982941"/>
                <a:gd name="connsiteX11" fmla="*/ 163587 w 4117730"/>
                <a:gd name="connsiteY11" fmla="*/ 1825446 h 3982941"/>
                <a:gd name="connsiteX12" fmla="*/ 208653 w 4117730"/>
                <a:gd name="connsiteY12" fmla="*/ 934209 h 3982941"/>
                <a:gd name="connsiteX0" fmla="*/ 208653 w 4117730"/>
                <a:gd name="connsiteY0" fmla="*/ 1171034 h 4219766"/>
                <a:gd name="connsiteX1" fmla="*/ 1664733 w 4117730"/>
                <a:gd name="connsiteY1" fmla="*/ 1627379 h 4219766"/>
                <a:gd name="connsiteX2" fmla="*/ 1031187 w 4117730"/>
                <a:gd name="connsiteY2" fmla="*/ 275837 h 4219766"/>
                <a:gd name="connsiteX3" fmla="*/ 1915474 w 4117730"/>
                <a:gd name="connsiteY3" fmla="*/ 236825 h 4219766"/>
                <a:gd name="connsiteX4" fmla="*/ 2550664 w 4117730"/>
                <a:gd name="connsiteY4" fmla="*/ 1627379 h 4219766"/>
                <a:gd name="connsiteX5" fmla="*/ 4117730 w 4117730"/>
                <a:gd name="connsiteY5" fmla="*/ 2166987 h 4219766"/>
                <a:gd name="connsiteX6" fmla="*/ 4010857 w 4117730"/>
                <a:gd name="connsiteY6" fmla="*/ 2982660 h 4219766"/>
                <a:gd name="connsiteX7" fmla="*/ 2550664 w 4117730"/>
                <a:gd name="connsiteY7" fmla="*/ 2428783 h 4219766"/>
                <a:gd name="connsiteX8" fmla="*/ 3150955 w 4117730"/>
                <a:gd name="connsiteY8" fmla="*/ 3918513 h 4219766"/>
                <a:gd name="connsiteX9" fmla="*/ 2304859 w 4117730"/>
                <a:gd name="connsiteY9" fmla="*/ 3936376 h 4219766"/>
                <a:gd name="connsiteX10" fmla="*/ 1664733 w 4117730"/>
                <a:gd name="connsiteY10" fmla="*/ 2428783 h 4219766"/>
                <a:gd name="connsiteX11" fmla="*/ 163587 w 4117730"/>
                <a:gd name="connsiteY11" fmla="*/ 2062271 h 4219766"/>
                <a:gd name="connsiteX12" fmla="*/ 208653 w 4117730"/>
                <a:gd name="connsiteY12" fmla="*/ 1171034 h 4219766"/>
                <a:gd name="connsiteX0" fmla="*/ 208653 w 4117730"/>
                <a:gd name="connsiteY0" fmla="*/ 1187463 h 4236195"/>
                <a:gd name="connsiteX1" fmla="*/ 1664733 w 4117730"/>
                <a:gd name="connsiteY1" fmla="*/ 1643808 h 4236195"/>
                <a:gd name="connsiteX2" fmla="*/ 1031187 w 4117730"/>
                <a:gd name="connsiteY2" fmla="*/ 292266 h 4236195"/>
                <a:gd name="connsiteX3" fmla="*/ 1915474 w 4117730"/>
                <a:gd name="connsiteY3" fmla="*/ 253254 h 4236195"/>
                <a:gd name="connsiteX4" fmla="*/ 2550664 w 4117730"/>
                <a:gd name="connsiteY4" fmla="*/ 1643808 h 4236195"/>
                <a:gd name="connsiteX5" fmla="*/ 4117730 w 4117730"/>
                <a:gd name="connsiteY5" fmla="*/ 2183416 h 4236195"/>
                <a:gd name="connsiteX6" fmla="*/ 4010857 w 4117730"/>
                <a:gd name="connsiteY6" fmla="*/ 2999089 h 4236195"/>
                <a:gd name="connsiteX7" fmla="*/ 2550664 w 4117730"/>
                <a:gd name="connsiteY7" fmla="*/ 2445212 h 4236195"/>
                <a:gd name="connsiteX8" fmla="*/ 3150955 w 4117730"/>
                <a:gd name="connsiteY8" fmla="*/ 3934942 h 4236195"/>
                <a:gd name="connsiteX9" fmla="*/ 2304859 w 4117730"/>
                <a:gd name="connsiteY9" fmla="*/ 3952805 h 4236195"/>
                <a:gd name="connsiteX10" fmla="*/ 1664733 w 4117730"/>
                <a:gd name="connsiteY10" fmla="*/ 2445212 h 4236195"/>
                <a:gd name="connsiteX11" fmla="*/ 163587 w 4117730"/>
                <a:gd name="connsiteY11" fmla="*/ 2078700 h 4236195"/>
                <a:gd name="connsiteX12" fmla="*/ 208653 w 4117730"/>
                <a:gd name="connsiteY12" fmla="*/ 1187463 h 4236195"/>
                <a:gd name="connsiteX0" fmla="*/ 208653 w 4260490"/>
                <a:gd name="connsiteY0" fmla="*/ 1187463 h 4236195"/>
                <a:gd name="connsiteX1" fmla="*/ 1664733 w 4260490"/>
                <a:gd name="connsiteY1" fmla="*/ 1643808 h 4236195"/>
                <a:gd name="connsiteX2" fmla="*/ 1031187 w 4260490"/>
                <a:gd name="connsiteY2" fmla="*/ 292266 h 4236195"/>
                <a:gd name="connsiteX3" fmla="*/ 1915474 w 4260490"/>
                <a:gd name="connsiteY3" fmla="*/ 253254 h 4236195"/>
                <a:gd name="connsiteX4" fmla="*/ 2550664 w 4260490"/>
                <a:gd name="connsiteY4" fmla="*/ 1643808 h 4236195"/>
                <a:gd name="connsiteX5" fmla="*/ 4117730 w 4260490"/>
                <a:gd name="connsiteY5" fmla="*/ 2183416 h 4236195"/>
                <a:gd name="connsiteX6" fmla="*/ 4010857 w 4260490"/>
                <a:gd name="connsiteY6" fmla="*/ 2999089 h 4236195"/>
                <a:gd name="connsiteX7" fmla="*/ 2550664 w 4260490"/>
                <a:gd name="connsiteY7" fmla="*/ 2445212 h 4236195"/>
                <a:gd name="connsiteX8" fmla="*/ 3150955 w 4260490"/>
                <a:gd name="connsiteY8" fmla="*/ 3934942 h 4236195"/>
                <a:gd name="connsiteX9" fmla="*/ 2304859 w 4260490"/>
                <a:gd name="connsiteY9" fmla="*/ 3952805 h 4236195"/>
                <a:gd name="connsiteX10" fmla="*/ 1664733 w 4260490"/>
                <a:gd name="connsiteY10" fmla="*/ 2445212 h 4236195"/>
                <a:gd name="connsiteX11" fmla="*/ 163587 w 4260490"/>
                <a:gd name="connsiteY11" fmla="*/ 2078700 h 4236195"/>
                <a:gd name="connsiteX12" fmla="*/ 208653 w 4260490"/>
                <a:gd name="connsiteY12" fmla="*/ 1187463 h 4236195"/>
                <a:gd name="connsiteX0" fmla="*/ 208653 w 4338191"/>
                <a:gd name="connsiteY0" fmla="*/ 1187463 h 4236195"/>
                <a:gd name="connsiteX1" fmla="*/ 1664733 w 4338191"/>
                <a:gd name="connsiteY1" fmla="*/ 1643808 h 4236195"/>
                <a:gd name="connsiteX2" fmla="*/ 1031187 w 4338191"/>
                <a:gd name="connsiteY2" fmla="*/ 292266 h 4236195"/>
                <a:gd name="connsiteX3" fmla="*/ 1915474 w 4338191"/>
                <a:gd name="connsiteY3" fmla="*/ 253254 h 4236195"/>
                <a:gd name="connsiteX4" fmla="*/ 2550664 w 4338191"/>
                <a:gd name="connsiteY4" fmla="*/ 1643808 h 4236195"/>
                <a:gd name="connsiteX5" fmla="*/ 4117730 w 4338191"/>
                <a:gd name="connsiteY5" fmla="*/ 2183416 h 4236195"/>
                <a:gd name="connsiteX6" fmla="*/ 4010857 w 4338191"/>
                <a:gd name="connsiteY6" fmla="*/ 2999089 h 4236195"/>
                <a:gd name="connsiteX7" fmla="*/ 2550664 w 4338191"/>
                <a:gd name="connsiteY7" fmla="*/ 2445212 h 4236195"/>
                <a:gd name="connsiteX8" fmla="*/ 3150955 w 4338191"/>
                <a:gd name="connsiteY8" fmla="*/ 3934942 h 4236195"/>
                <a:gd name="connsiteX9" fmla="*/ 2304859 w 4338191"/>
                <a:gd name="connsiteY9" fmla="*/ 3952805 h 4236195"/>
                <a:gd name="connsiteX10" fmla="*/ 1664733 w 4338191"/>
                <a:gd name="connsiteY10" fmla="*/ 2445212 h 4236195"/>
                <a:gd name="connsiteX11" fmla="*/ 163587 w 4338191"/>
                <a:gd name="connsiteY11" fmla="*/ 2078700 h 4236195"/>
                <a:gd name="connsiteX12" fmla="*/ 208653 w 4338191"/>
                <a:gd name="connsiteY12" fmla="*/ 1187463 h 4236195"/>
                <a:gd name="connsiteX0" fmla="*/ 208653 w 4180264"/>
                <a:gd name="connsiteY0" fmla="*/ 1187463 h 4236195"/>
                <a:gd name="connsiteX1" fmla="*/ 1664733 w 4180264"/>
                <a:gd name="connsiteY1" fmla="*/ 1643808 h 4236195"/>
                <a:gd name="connsiteX2" fmla="*/ 1031187 w 4180264"/>
                <a:gd name="connsiteY2" fmla="*/ 292266 h 4236195"/>
                <a:gd name="connsiteX3" fmla="*/ 1915474 w 4180264"/>
                <a:gd name="connsiteY3" fmla="*/ 253254 h 4236195"/>
                <a:gd name="connsiteX4" fmla="*/ 2550664 w 4180264"/>
                <a:gd name="connsiteY4" fmla="*/ 1643808 h 4236195"/>
                <a:gd name="connsiteX5" fmla="*/ 4117730 w 4180264"/>
                <a:gd name="connsiteY5" fmla="*/ 2183416 h 4236195"/>
                <a:gd name="connsiteX6" fmla="*/ 3604808 w 4180264"/>
                <a:gd name="connsiteY6" fmla="*/ 2869627 h 4236195"/>
                <a:gd name="connsiteX7" fmla="*/ 2550664 w 4180264"/>
                <a:gd name="connsiteY7" fmla="*/ 2445212 h 4236195"/>
                <a:gd name="connsiteX8" fmla="*/ 3150955 w 4180264"/>
                <a:gd name="connsiteY8" fmla="*/ 3934942 h 4236195"/>
                <a:gd name="connsiteX9" fmla="*/ 2304859 w 4180264"/>
                <a:gd name="connsiteY9" fmla="*/ 3952805 h 4236195"/>
                <a:gd name="connsiteX10" fmla="*/ 1664733 w 4180264"/>
                <a:gd name="connsiteY10" fmla="*/ 2445212 h 4236195"/>
                <a:gd name="connsiteX11" fmla="*/ 163587 w 4180264"/>
                <a:gd name="connsiteY11" fmla="*/ 2078700 h 4236195"/>
                <a:gd name="connsiteX12" fmla="*/ 208653 w 4180264"/>
                <a:gd name="connsiteY12" fmla="*/ 1187463 h 4236195"/>
                <a:gd name="connsiteX0" fmla="*/ 208653 w 4046922"/>
                <a:gd name="connsiteY0" fmla="*/ 1187463 h 4236195"/>
                <a:gd name="connsiteX1" fmla="*/ 1664733 w 4046922"/>
                <a:gd name="connsiteY1" fmla="*/ 1643808 h 4236195"/>
                <a:gd name="connsiteX2" fmla="*/ 1031187 w 4046922"/>
                <a:gd name="connsiteY2" fmla="*/ 292266 h 4236195"/>
                <a:gd name="connsiteX3" fmla="*/ 1915474 w 4046922"/>
                <a:gd name="connsiteY3" fmla="*/ 253254 h 4236195"/>
                <a:gd name="connsiteX4" fmla="*/ 2550664 w 4046922"/>
                <a:gd name="connsiteY4" fmla="*/ 1643808 h 4236195"/>
                <a:gd name="connsiteX5" fmla="*/ 3997107 w 4046922"/>
                <a:gd name="connsiteY5" fmla="*/ 2335052 h 4236195"/>
                <a:gd name="connsiteX6" fmla="*/ 3604808 w 4046922"/>
                <a:gd name="connsiteY6" fmla="*/ 2869627 h 4236195"/>
                <a:gd name="connsiteX7" fmla="*/ 2550664 w 4046922"/>
                <a:gd name="connsiteY7" fmla="*/ 2445212 h 4236195"/>
                <a:gd name="connsiteX8" fmla="*/ 3150955 w 4046922"/>
                <a:gd name="connsiteY8" fmla="*/ 3934942 h 4236195"/>
                <a:gd name="connsiteX9" fmla="*/ 2304859 w 4046922"/>
                <a:gd name="connsiteY9" fmla="*/ 3952805 h 4236195"/>
                <a:gd name="connsiteX10" fmla="*/ 1664733 w 4046922"/>
                <a:gd name="connsiteY10" fmla="*/ 2445212 h 4236195"/>
                <a:gd name="connsiteX11" fmla="*/ 163587 w 4046922"/>
                <a:gd name="connsiteY11" fmla="*/ 2078700 h 4236195"/>
                <a:gd name="connsiteX12" fmla="*/ 208653 w 4046922"/>
                <a:gd name="connsiteY12" fmla="*/ 1187463 h 4236195"/>
                <a:gd name="connsiteX0" fmla="*/ 208653 w 4075431"/>
                <a:gd name="connsiteY0" fmla="*/ 1187463 h 4236195"/>
                <a:gd name="connsiteX1" fmla="*/ 1664733 w 4075431"/>
                <a:gd name="connsiteY1" fmla="*/ 1643808 h 4236195"/>
                <a:gd name="connsiteX2" fmla="*/ 1031187 w 4075431"/>
                <a:gd name="connsiteY2" fmla="*/ 292266 h 4236195"/>
                <a:gd name="connsiteX3" fmla="*/ 1915474 w 4075431"/>
                <a:gd name="connsiteY3" fmla="*/ 253254 h 4236195"/>
                <a:gd name="connsiteX4" fmla="*/ 2550664 w 4075431"/>
                <a:gd name="connsiteY4" fmla="*/ 1643808 h 4236195"/>
                <a:gd name="connsiteX5" fmla="*/ 3997107 w 4075431"/>
                <a:gd name="connsiteY5" fmla="*/ 2335052 h 4236195"/>
                <a:gd name="connsiteX6" fmla="*/ 3741352 w 4075431"/>
                <a:gd name="connsiteY6" fmla="*/ 2863878 h 4236195"/>
                <a:gd name="connsiteX7" fmla="*/ 2550664 w 4075431"/>
                <a:gd name="connsiteY7" fmla="*/ 2445212 h 4236195"/>
                <a:gd name="connsiteX8" fmla="*/ 3150955 w 4075431"/>
                <a:gd name="connsiteY8" fmla="*/ 3934942 h 4236195"/>
                <a:gd name="connsiteX9" fmla="*/ 2304859 w 4075431"/>
                <a:gd name="connsiteY9" fmla="*/ 3952805 h 4236195"/>
                <a:gd name="connsiteX10" fmla="*/ 1664733 w 4075431"/>
                <a:gd name="connsiteY10" fmla="*/ 2445212 h 4236195"/>
                <a:gd name="connsiteX11" fmla="*/ 163587 w 4075431"/>
                <a:gd name="connsiteY11" fmla="*/ 2078700 h 4236195"/>
                <a:gd name="connsiteX12" fmla="*/ 208653 w 4075431"/>
                <a:gd name="connsiteY12" fmla="*/ 1187463 h 4236195"/>
                <a:gd name="connsiteX0" fmla="*/ 208653 w 4025397"/>
                <a:gd name="connsiteY0" fmla="*/ 1187463 h 4236195"/>
                <a:gd name="connsiteX1" fmla="*/ 1664733 w 4025397"/>
                <a:gd name="connsiteY1" fmla="*/ 1643808 h 4236195"/>
                <a:gd name="connsiteX2" fmla="*/ 1031187 w 4025397"/>
                <a:gd name="connsiteY2" fmla="*/ 292266 h 4236195"/>
                <a:gd name="connsiteX3" fmla="*/ 1915474 w 4025397"/>
                <a:gd name="connsiteY3" fmla="*/ 253254 h 4236195"/>
                <a:gd name="connsiteX4" fmla="*/ 2550664 w 4025397"/>
                <a:gd name="connsiteY4" fmla="*/ 1643808 h 4236195"/>
                <a:gd name="connsiteX5" fmla="*/ 3936120 w 4025397"/>
                <a:gd name="connsiteY5" fmla="*/ 2278996 h 4236195"/>
                <a:gd name="connsiteX6" fmla="*/ 3741352 w 4025397"/>
                <a:gd name="connsiteY6" fmla="*/ 2863878 h 4236195"/>
                <a:gd name="connsiteX7" fmla="*/ 2550664 w 4025397"/>
                <a:gd name="connsiteY7" fmla="*/ 2445212 h 4236195"/>
                <a:gd name="connsiteX8" fmla="*/ 3150955 w 4025397"/>
                <a:gd name="connsiteY8" fmla="*/ 3934942 h 4236195"/>
                <a:gd name="connsiteX9" fmla="*/ 2304859 w 4025397"/>
                <a:gd name="connsiteY9" fmla="*/ 3952805 h 4236195"/>
                <a:gd name="connsiteX10" fmla="*/ 1664733 w 4025397"/>
                <a:gd name="connsiteY10" fmla="*/ 2445212 h 4236195"/>
                <a:gd name="connsiteX11" fmla="*/ 163587 w 4025397"/>
                <a:gd name="connsiteY11" fmla="*/ 2078700 h 4236195"/>
                <a:gd name="connsiteX12" fmla="*/ 208653 w 4025397"/>
                <a:gd name="connsiteY12" fmla="*/ 1187463 h 4236195"/>
                <a:gd name="connsiteX0" fmla="*/ 208653 w 4025397"/>
                <a:gd name="connsiteY0" fmla="*/ 1187463 h 4055216"/>
                <a:gd name="connsiteX1" fmla="*/ 1664733 w 4025397"/>
                <a:gd name="connsiteY1" fmla="*/ 1643808 h 4055216"/>
                <a:gd name="connsiteX2" fmla="*/ 1031187 w 4025397"/>
                <a:gd name="connsiteY2" fmla="*/ 292266 h 4055216"/>
                <a:gd name="connsiteX3" fmla="*/ 1915474 w 4025397"/>
                <a:gd name="connsiteY3" fmla="*/ 253254 h 4055216"/>
                <a:gd name="connsiteX4" fmla="*/ 2550664 w 4025397"/>
                <a:gd name="connsiteY4" fmla="*/ 1643808 h 4055216"/>
                <a:gd name="connsiteX5" fmla="*/ 3936120 w 4025397"/>
                <a:gd name="connsiteY5" fmla="*/ 2278996 h 4055216"/>
                <a:gd name="connsiteX6" fmla="*/ 3741352 w 4025397"/>
                <a:gd name="connsiteY6" fmla="*/ 2863878 h 4055216"/>
                <a:gd name="connsiteX7" fmla="*/ 2550664 w 4025397"/>
                <a:gd name="connsiteY7" fmla="*/ 2445212 h 4055216"/>
                <a:gd name="connsiteX8" fmla="*/ 2957831 w 4025397"/>
                <a:gd name="connsiteY8" fmla="*/ 3757434 h 4055216"/>
                <a:gd name="connsiteX9" fmla="*/ 2304859 w 4025397"/>
                <a:gd name="connsiteY9" fmla="*/ 3952805 h 4055216"/>
                <a:gd name="connsiteX10" fmla="*/ 1664733 w 4025397"/>
                <a:gd name="connsiteY10" fmla="*/ 2445212 h 4055216"/>
                <a:gd name="connsiteX11" fmla="*/ 163587 w 4025397"/>
                <a:gd name="connsiteY11" fmla="*/ 2078700 h 4055216"/>
                <a:gd name="connsiteX12" fmla="*/ 208653 w 4025397"/>
                <a:gd name="connsiteY12" fmla="*/ 1187463 h 4055216"/>
                <a:gd name="connsiteX0" fmla="*/ 208653 w 4025397"/>
                <a:gd name="connsiteY0" fmla="*/ 1187463 h 4024023"/>
                <a:gd name="connsiteX1" fmla="*/ 1664733 w 4025397"/>
                <a:gd name="connsiteY1" fmla="*/ 1643808 h 4024023"/>
                <a:gd name="connsiteX2" fmla="*/ 1031187 w 4025397"/>
                <a:gd name="connsiteY2" fmla="*/ 292266 h 4024023"/>
                <a:gd name="connsiteX3" fmla="*/ 1915474 w 4025397"/>
                <a:gd name="connsiteY3" fmla="*/ 253254 h 4024023"/>
                <a:gd name="connsiteX4" fmla="*/ 2550664 w 4025397"/>
                <a:gd name="connsiteY4" fmla="*/ 1643808 h 4024023"/>
                <a:gd name="connsiteX5" fmla="*/ 3936120 w 4025397"/>
                <a:gd name="connsiteY5" fmla="*/ 2278996 h 4024023"/>
                <a:gd name="connsiteX6" fmla="*/ 3741352 w 4025397"/>
                <a:gd name="connsiteY6" fmla="*/ 2863878 h 4024023"/>
                <a:gd name="connsiteX7" fmla="*/ 2550664 w 4025397"/>
                <a:gd name="connsiteY7" fmla="*/ 2445212 h 4024023"/>
                <a:gd name="connsiteX8" fmla="*/ 2957831 w 4025397"/>
                <a:gd name="connsiteY8" fmla="*/ 3757434 h 4024023"/>
                <a:gd name="connsiteX9" fmla="*/ 2342227 w 4025397"/>
                <a:gd name="connsiteY9" fmla="*/ 3912149 h 4024023"/>
                <a:gd name="connsiteX10" fmla="*/ 1664733 w 4025397"/>
                <a:gd name="connsiteY10" fmla="*/ 2445212 h 4024023"/>
                <a:gd name="connsiteX11" fmla="*/ 163587 w 4025397"/>
                <a:gd name="connsiteY11" fmla="*/ 2078700 h 4024023"/>
                <a:gd name="connsiteX12" fmla="*/ 208653 w 4025397"/>
                <a:gd name="connsiteY12" fmla="*/ 1187463 h 4024023"/>
                <a:gd name="connsiteX0" fmla="*/ 312504 w 3956452"/>
                <a:gd name="connsiteY0" fmla="*/ 1346286 h 4024023"/>
                <a:gd name="connsiteX1" fmla="*/ 1595788 w 3956452"/>
                <a:gd name="connsiteY1" fmla="*/ 1643808 h 4024023"/>
                <a:gd name="connsiteX2" fmla="*/ 962242 w 3956452"/>
                <a:gd name="connsiteY2" fmla="*/ 292266 h 4024023"/>
                <a:gd name="connsiteX3" fmla="*/ 1846529 w 3956452"/>
                <a:gd name="connsiteY3" fmla="*/ 253254 h 4024023"/>
                <a:gd name="connsiteX4" fmla="*/ 2481719 w 3956452"/>
                <a:gd name="connsiteY4" fmla="*/ 1643808 h 4024023"/>
                <a:gd name="connsiteX5" fmla="*/ 3867175 w 3956452"/>
                <a:gd name="connsiteY5" fmla="*/ 2278996 h 4024023"/>
                <a:gd name="connsiteX6" fmla="*/ 3672407 w 3956452"/>
                <a:gd name="connsiteY6" fmla="*/ 2863878 h 4024023"/>
                <a:gd name="connsiteX7" fmla="*/ 2481719 w 3956452"/>
                <a:gd name="connsiteY7" fmla="*/ 2445212 h 4024023"/>
                <a:gd name="connsiteX8" fmla="*/ 2888886 w 3956452"/>
                <a:gd name="connsiteY8" fmla="*/ 3757434 h 4024023"/>
                <a:gd name="connsiteX9" fmla="*/ 2273282 w 3956452"/>
                <a:gd name="connsiteY9" fmla="*/ 3912149 h 4024023"/>
                <a:gd name="connsiteX10" fmla="*/ 1595788 w 3956452"/>
                <a:gd name="connsiteY10" fmla="*/ 2445212 h 4024023"/>
                <a:gd name="connsiteX11" fmla="*/ 94642 w 3956452"/>
                <a:gd name="connsiteY11" fmla="*/ 2078700 h 4024023"/>
                <a:gd name="connsiteX12" fmla="*/ 312504 w 3956452"/>
                <a:gd name="connsiteY12" fmla="*/ 1346286 h 4024023"/>
                <a:gd name="connsiteX0" fmla="*/ 207846 w 3851794"/>
                <a:gd name="connsiteY0" fmla="*/ 1346286 h 4024023"/>
                <a:gd name="connsiteX1" fmla="*/ 1491130 w 3851794"/>
                <a:gd name="connsiteY1" fmla="*/ 1643808 h 4024023"/>
                <a:gd name="connsiteX2" fmla="*/ 857584 w 3851794"/>
                <a:gd name="connsiteY2" fmla="*/ 292266 h 4024023"/>
                <a:gd name="connsiteX3" fmla="*/ 1741871 w 3851794"/>
                <a:gd name="connsiteY3" fmla="*/ 253254 h 4024023"/>
                <a:gd name="connsiteX4" fmla="*/ 2377061 w 3851794"/>
                <a:gd name="connsiteY4" fmla="*/ 1643808 h 4024023"/>
                <a:gd name="connsiteX5" fmla="*/ 3762517 w 3851794"/>
                <a:gd name="connsiteY5" fmla="*/ 2278996 h 4024023"/>
                <a:gd name="connsiteX6" fmla="*/ 3567749 w 3851794"/>
                <a:gd name="connsiteY6" fmla="*/ 2863878 h 4024023"/>
                <a:gd name="connsiteX7" fmla="*/ 2377061 w 3851794"/>
                <a:gd name="connsiteY7" fmla="*/ 2445212 h 4024023"/>
                <a:gd name="connsiteX8" fmla="*/ 2784228 w 3851794"/>
                <a:gd name="connsiteY8" fmla="*/ 3757434 h 4024023"/>
                <a:gd name="connsiteX9" fmla="*/ 2168624 w 3851794"/>
                <a:gd name="connsiteY9" fmla="*/ 3912149 h 4024023"/>
                <a:gd name="connsiteX10" fmla="*/ 1491130 w 3851794"/>
                <a:gd name="connsiteY10" fmla="*/ 2445212 h 4024023"/>
                <a:gd name="connsiteX11" fmla="*/ 130936 w 3851794"/>
                <a:gd name="connsiteY11" fmla="*/ 1945750 h 4024023"/>
                <a:gd name="connsiteX12" fmla="*/ 207846 w 3851794"/>
                <a:gd name="connsiteY12" fmla="*/ 1346286 h 4024023"/>
                <a:gd name="connsiteX0" fmla="*/ 207846 w 3851794"/>
                <a:gd name="connsiteY0" fmla="*/ 1158781 h 3836518"/>
                <a:gd name="connsiteX1" fmla="*/ 1491130 w 3851794"/>
                <a:gd name="connsiteY1" fmla="*/ 1456303 h 3836518"/>
                <a:gd name="connsiteX2" fmla="*/ 1043834 w 3851794"/>
                <a:gd name="connsiteY2" fmla="*/ 350952 h 3836518"/>
                <a:gd name="connsiteX3" fmla="*/ 1741871 w 3851794"/>
                <a:gd name="connsiteY3" fmla="*/ 65749 h 3836518"/>
                <a:gd name="connsiteX4" fmla="*/ 2377061 w 3851794"/>
                <a:gd name="connsiteY4" fmla="*/ 1456303 h 3836518"/>
                <a:gd name="connsiteX5" fmla="*/ 3762517 w 3851794"/>
                <a:gd name="connsiteY5" fmla="*/ 2091491 h 3836518"/>
                <a:gd name="connsiteX6" fmla="*/ 3567749 w 3851794"/>
                <a:gd name="connsiteY6" fmla="*/ 2676373 h 3836518"/>
                <a:gd name="connsiteX7" fmla="*/ 2377061 w 3851794"/>
                <a:gd name="connsiteY7" fmla="*/ 2257707 h 3836518"/>
                <a:gd name="connsiteX8" fmla="*/ 2784228 w 3851794"/>
                <a:gd name="connsiteY8" fmla="*/ 3569929 h 3836518"/>
                <a:gd name="connsiteX9" fmla="*/ 2168624 w 3851794"/>
                <a:gd name="connsiteY9" fmla="*/ 3724644 h 3836518"/>
                <a:gd name="connsiteX10" fmla="*/ 1491130 w 3851794"/>
                <a:gd name="connsiteY10" fmla="*/ 2257707 h 3836518"/>
                <a:gd name="connsiteX11" fmla="*/ 130936 w 3851794"/>
                <a:gd name="connsiteY11" fmla="*/ 1758245 h 3836518"/>
                <a:gd name="connsiteX12" fmla="*/ 207846 w 3851794"/>
                <a:gd name="connsiteY12" fmla="*/ 1158781 h 3836518"/>
                <a:gd name="connsiteX0" fmla="*/ 207846 w 3851794"/>
                <a:gd name="connsiteY0" fmla="*/ 1099866 h 3777603"/>
                <a:gd name="connsiteX1" fmla="*/ 1491130 w 3851794"/>
                <a:gd name="connsiteY1" fmla="*/ 1397388 h 3777603"/>
                <a:gd name="connsiteX2" fmla="*/ 1043834 w 3851794"/>
                <a:gd name="connsiteY2" fmla="*/ 292037 h 3777603"/>
                <a:gd name="connsiteX3" fmla="*/ 1715490 w 3851794"/>
                <a:gd name="connsiteY3" fmla="*/ 76337 h 3777603"/>
                <a:gd name="connsiteX4" fmla="*/ 2377061 w 3851794"/>
                <a:gd name="connsiteY4" fmla="*/ 1397388 h 3777603"/>
                <a:gd name="connsiteX5" fmla="*/ 3762517 w 3851794"/>
                <a:gd name="connsiteY5" fmla="*/ 2032576 h 3777603"/>
                <a:gd name="connsiteX6" fmla="*/ 3567749 w 3851794"/>
                <a:gd name="connsiteY6" fmla="*/ 2617458 h 3777603"/>
                <a:gd name="connsiteX7" fmla="*/ 2377061 w 3851794"/>
                <a:gd name="connsiteY7" fmla="*/ 2198792 h 3777603"/>
                <a:gd name="connsiteX8" fmla="*/ 2784228 w 3851794"/>
                <a:gd name="connsiteY8" fmla="*/ 3511014 h 3777603"/>
                <a:gd name="connsiteX9" fmla="*/ 2168624 w 3851794"/>
                <a:gd name="connsiteY9" fmla="*/ 3665729 h 3777603"/>
                <a:gd name="connsiteX10" fmla="*/ 1491130 w 3851794"/>
                <a:gd name="connsiteY10" fmla="*/ 2198792 h 3777603"/>
                <a:gd name="connsiteX11" fmla="*/ 130936 w 3851794"/>
                <a:gd name="connsiteY11" fmla="*/ 1699330 h 3777603"/>
                <a:gd name="connsiteX12" fmla="*/ 207846 w 3851794"/>
                <a:gd name="connsiteY12" fmla="*/ 1099866 h 3777603"/>
                <a:gd name="connsiteX0" fmla="*/ 207846 w 3851794"/>
                <a:gd name="connsiteY0" fmla="*/ 1109323 h 3787060"/>
                <a:gd name="connsiteX1" fmla="*/ 1491130 w 3851794"/>
                <a:gd name="connsiteY1" fmla="*/ 1406845 h 3787060"/>
                <a:gd name="connsiteX2" fmla="*/ 1110872 w 3851794"/>
                <a:gd name="connsiteY2" fmla="*/ 269359 h 3787060"/>
                <a:gd name="connsiteX3" fmla="*/ 1715490 w 3851794"/>
                <a:gd name="connsiteY3" fmla="*/ 85794 h 3787060"/>
                <a:gd name="connsiteX4" fmla="*/ 2377061 w 3851794"/>
                <a:gd name="connsiteY4" fmla="*/ 1406845 h 3787060"/>
                <a:gd name="connsiteX5" fmla="*/ 3762517 w 3851794"/>
                <a:gd name="connsiteY5" fmla="*/ 2042033 h 3787060"/>
                <a:gd name="connsiteX6" fmla="*/ 3567749 w 3851794"/>
                <a:gd name="connsiteY6" fmla="*/ 2626915 h 3787060"/>
                <a:gd name="connsiteX7" fmla="*/ 2377061 w 3851794"/>
                <a:gd name="connsiteY7" fmla="*/ 2208249 h 3787060"/>
                <a:gd name="connsiteX8" fmla="*/ 2784228 w 3851794"/>
                <a:gd name="connsiteY8" fmla="*/ 3520471 h 3787060"/>
                <a:gd name="connsiteX9" fmla="*/ 2168624 w 3851794"/>
                <a:gd name="connsiteY9" fmla="*/ 3675186 h 3787060"/>
                <a:gd name="connsiteX10" fmla="*/ 1491130 w 3851794"/>
                <a:gd name="connsiteY10" fmla="*/ 2208249 h 3787060"/>
                <a:gd name="connsiteX11" fmla="*/ 130936 w 3851794"/>
                <a:gd name="connsiteY11" fmla="*/ 1708787 h 3787060"/>
                <a:gd name="connsiteX12" fmla="*/ 207846 w 3851794"/>
                <a:gd name="connsiteY12" fmla="*/ 1109323 h 3787060"/>
                <a:gd name="connsiteX0" fmla="*/ 207846 w 3851794"/>
                <a:gd name="connsiteY0" fmla="*/ 1077688 h 3755425"/>
                <a:gd name="connsiteX1" fmla="*/ 1491130 w 3851794"/>
                <a:gd name="connsiteY1" fmla="*/ 1375210 h 3755425"/>
                <a:gd name="connsiteX2" fmla="*/ 1110872 w 3851794"/>
                <a:gd name="connsiteY2" fmla="*/ 237724 h 3755425"/>
                <a:gd name="connsiteX3" fmla="*/ 1678122 w 3851794"/>
                <a:gd name="connsiteY3" fmla="*/ 94814 h 3755425"/>
                <a:gd name="connsiteX4" fmla="*/ 2377061 w 3851794"/>
                <a:gd name="connsiteY4" fmla="*/ 1375210 h 3755425"/>
                <a:gd name="connsiteX5" fmla="*/ 3762517 w 3851794"/>
                <a:gd name="connsiteY5" fmla="*/ 2010398 h 3755425"/>
                <a:gd name="connsiteX6" fmla="*/ 3567749 w 3851794"/>
                <a:gd name="connsiteY6" fmla="*/ 2595280 h 3755425"/>
                <a:gd name="connsiteX7" fmla="*/ 2377061 w 3851794"/>
                <a:gd name="connsiteY7" fmla="*/ 2176614 h 3755425"/>
                <a:gd name="connsiteX8" fmla="*/ 2784228 w 3851794"/>
                <a:gd name="connsiteY8" fmla="*/ 3488836 h 3755425"/>
                <a:gd name="connsiteX9" fmla="*/ 2168624 w 3851794"/>
                <a:gd name="connsiteY9" fmla="*/ 3643551 h 3755425"/>
                <a:gd name="connsiteX10" fmla="*/ 1491130 w 3851794"/>
                <a:gd name="connsiteY10" fmla="*/ 2176614 h 3755425"/>
                <a:gd name="connsiteX11" fmla="*/ 130936 w 3851794"/>
                <a:gd name="connsiteY11" fmla="*/ 1677152 h 3755425"/>
                <a:gd name="connsiteX12" fmla="*/ 207846 w 3851794"/>
                <a:gd name="connsiteY12" fmla="*/ 1077688 h 375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51794" h="3755425">
                  <a:moveTo>
                    <a:pt x="207846" y="1077688"/>
                  </a:moveTo>
                  <a:cubicBezTo>
                    <a:pt x="434545" y="1027364"/>
                    <a:pt x="1354041" y="1524409"/>
                    <a:pt x="1491130" y="1375210"/>
                  </a:cubicBezTo>
                  <a:cubicBezTo>
                    <a:pt x="1342031" y="1006760"/>
                    <a:pt x="1079707" y="451123"/>
                    <a:pt x="1110872" y="237724"/>
                  </a:cubicBezTo>
                  <a:cubicBezTo>
                    <a:pt x="1142037" y="24325"/>
                    <a:pt x="1467091" y="-94767"/>
                    <a:pt x="1678122" y="94814"/>
                  </a:cubicBezTo>
                  <a:cubicBezTo>
                    <a:pt x="1889154" y="284395"/>
                    <a:pt x="2165331" y="911692"/>
                    <a:pt x="2377061" y="1375210"/>
                  </a:cubicBezTo>
                  <a:cubicBezTo>
                    <a:pt x="2744104" y="1696904"/>
                    <a:pt x="3564069" y="1807053"/>
                    <a:pt x="3762517" y="2010398"/>
                  </a:cubicBezTo>
                  <a:cubicBezTo>
                    <a:pt x="3960965" y="2213743"/>
                    <a:pt x="3798658" y="2567577"/>
                    <a:pt x="3567749" y="2595280"/>
                  </a:cubicBezTo>
                  <a:cubicBezTo>
                    <a:pt x="3336840" y="2622983"/>
                    <a:pt x="2728442" y="2318086"/>
                    <a:pt x="2377061" y="2176614"/>
                  </a:cubicBezTo>
                  <a:cubicBezTo>
                    <a:pt x="2233744" y="2332590"/>
                    <a:pt x="2818968" y="3244347"/>
                    <a:pt x="2784228" y="3488836"/>
                  </a:cubicBezTo>
                  <a:cubicBezTo>
                    <a:pt x="2749489" y="3733326"/>
                    <a:pt x="2384140" y="3862255"/>
                    <a:pt x="2168624" y="3643551"/>
                  </a:cubicBezTo>
                  <a:cubicBezTo>
                    <a:pt x="1953108" y="3424847"/>
                    <a:pt x="1704505" y="2679145"/>
                    <a:pt x="1491130" y="2176614"/>
                  </a:cubicBezTo>
                  <a:cubicBezTo>
                    <a:pt x="1134251" y="1864263"/>
                    <a:pt x="344817" y="1860306"/>
                    <a:pt x="130936" y="1677152"/>
                  </a:cubicBezTo>
                  <a:cubicBezTo>
                    <a:pt x="-82945" y="1493998"/>
                    <a:pt x="-18853" y="1128012"/>
                    <a:pt x="207846" y="107768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4038600" y="3505200"/>
              <a:ext cx="685800" cy="685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46" name="Oval 45"/>
          <p:cNvSpPr/>
          <p:nvPr/>
        </p:nvSpPr>
        <p:spPr bwMode="auto">
          <a:xfrm>
            <a:off x="3886200" y="4654347"/>
            <a:ext cx="685800" cy="685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962400" y="1834947"/>
            <a:ext cx="685800" cy="685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172200" y="3206547"/>
            <a:ext cx="685800" cy="685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GraphLab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b="1" dirty="0" err="1" smtClean="0"/>
              <a:t>Serializable</a:t>
            </a:r>
            <a:endParaRPr lang="en-US" b="1" dirty="0"/>
          </a:p>
        </p:txBody>
      </p:sp>
      <p:cxnSp>
        <p:nvCxnSpPr>
          <p:cNvPr id="4" name="Straight Arrow Connector 3"/>
          <p:cNvCxnSpPr>
            <a:stCxn id="10" idx="6"/>
            <a:endCxn id="11" idx="2"/>
          </p:cNvCxnSpPr>
          <p:nvPr/>
        </p:nvCxnSpPr>
        <p:spPr bwMode="auto">
          <a:xfrm>
            <a:off x="2993626" y="2172104"/>
            <a:ext cx="1093615" cy="158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5" name="Straight Arrow Connector 4"/>
          <p:cNvCxnSpPr>
            <a:stCxn id="11" idx="6"/>
            <a:endCxn id="12" idx="2"/>
          </p:cNvCxnSpPr>
          <p:nvPr/>
        </p:nvCxnSpPr>
        <p:spPr bwMode="auto">
          <a:xfrm>
            <a:off x="4479727" y="2172104"/>
            <a:ext cx="1093614" cy="158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6" name="Straight Arrow Connector 5"/>
          <p:cNvCxnSpPr>
            <a:stCxn id="16" idx="7"/>
            <a:endCxn id="11" idx="3"/>
          </p:cNvCxnSpPr>
          <p:nvPr/>
        </p:nvCxnSpPr>
        <p:spPr bwMode="auto">
          <a:xfrm rot="5400000" flipH="1" flipV="1">
            <a:off x="3353026" y="2644104"/>
            <a:ext cx="1124928" cy="45845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7" name="Straight Arrow Connector 6"/>
          <p:cNvCxnSpPr>
            <a:stCxn id="18" idx="1"/>
            <a:endCxn id="12" idx="5"/>
          </p:cNvCxnSpPr>
          <p:nvPr/>
        </p:nvCxnSpPr>
        <p:spPr bwMode="auto">
          <a:xfrm rot="16200000" flipV="1">
            <a:off x="5582177" y="2637041"/>
            <a:ext cx="1124928" cy="472583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8" name="Straight Arrow Connector 7"/>
          <p:cNvCxnSpPr>
            <a:stCxn id="17" idx="7"/>
            <a:endCxn id="12" idx="3"/>
          </p:cNvCxnSpPr>
          <p:nvPr/>
        </p:nvCxnSpPr>
        <p:spPr bwMode="auto">
          <a:xfrm rot="5400000" flipH="1" flipV="1">
            <a:off x="4839126" y="2644105"/>
            <a:ext cx="1124928" cy="458457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9" name="Straight Arrow Connector 8"/>
          <p:cNvCxnSpPr>
            <a:stCxn id="17" idx="1"/>
            <a:endCxn id="11" idx="5"/>
          </p:cNvCxnSpPr>
          <p:nvPr/>
        </p:nvCxnSpPr>
        <p:spPr bwMode="auto">
          <a:xfrm rot="16200000" flipV="1">
            <a:off x="4096077" y="2637041"/>
            <a:ext cx="1124928" cy="472583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sp>
        <p:nvSpPr>
          <p:cNvPr id="10" name="Oval 4"/>
          <p:cNvSpPr/>
          <p:nvPr/>
        </p:nvSpPr>
        <p:spPr bwMode="auto">
          <a:xfrm>
            <a:off x="2601140" y="1975861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087241" y="1975861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573341" y="1975861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3" name="Oval 4"/>
          <p:cNvSpPr/>
          <p:nvPr/>
        </p:nvSpPr>
        <p:spPr bwMode="auto">
          <a:xfrm>
            <a:off x="2601140" y="4795261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087241" y="4795261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573341" y="4795261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6" name="Oval 4"/>
          <p:cNvSpPr/>
          <p:nvPr/>
        </p:nvSpPr>
        <p:spPr bwMode="auto">
          <a:xfrm>
            <a:off x="3351253" y="3378319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837354" y="3378319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323454" y="3378319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cxnSp>
        <p:nvCxnSpPr>
          <p:cNvPr id="19" name="Straight Arrow Connector 18"/>
          <p:cNvCxnSpPr>
            <a:stCxn id="13" idx="6"/>
            <a:endCxn id="14" idx="2"/>
          </p:cNvCxnSpPr>
          <p:nvPr/>
        </p:nvCxnSpPr>
        <p:spPr bwMode="auto">
          <a:xfrm>
            <a:off x="2993626" y="4991504"/>
            <a:ext cx="1093615" cy="158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0" name="Straight Arrow Connector 19"/>
          <p:cNvCxnSpPr>
            <a:stCxn id="14" idx="6"/>
            <a:endCxn id="15" idx="2"/>
          </p:cNvCxnSpPr>
          <p:nvPr/>
        </p:nvCxnSpPr>
        <p:spPr bwMode="auto">
          <a:xfrm>
            <a:off x="4479727" y="4991504"/>
            <a:ext cx="1093614" cy="158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1" name="Straight Arrow Connector 20"/>
          <p:cNvCxnSpPr>
            <a:stCxn id="14" idx="1"/>
            <a:endCxn id="16" idx="5"/>
          </p:cNvCxnSpPr>
          <p:nvPr/>
        </p:nvCxnSpPr>
        <p:spPr bwMode="auto">
          <a:xfrm rot="16200000" flipV="1">
            <a:off x="3345784" y="4053804"/>
            <a:ext cx="1139412" cy="45845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2" name="Straight Arrow Connector 21"/>
          <p:cNvCxnSpPr>
            <a:stCxn id="15" idx="7"/>
            <a:endCxn id="18" idx="3"/>
          </p:cNvCxnSpPr>
          <p:nvPr/>
        </p:nvCxnSpPr>
        <p:spPr bwMode="auto">
          <a:xfrm rot="5400000" flipH="1" flipV="1">
            <a:off x="5574934" y="4046742"/>
            <a:ext cx="1139412" cy="472583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3" name="Straight Arrow Connector 22"/>
          <p:cNvCxnSpPr>
            <a:stCxn id="15" idx="1"/>
            <a:endCxn id="17" idx="5"/>
          </p:cNvCxnSpPr>
          <p:nvPr/>
        </p:nvCxnSpPr>
        <p:spPr bwMode="auto">
          <a:xfrm rot="16200000" flipV="1">
            <a:off x="4831885" y="4053804"/>
            <a:ext cx="1139412" cy="458457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4" name="Straight Arrow Connector 23"/>
          <p:cNvCxnSpPr>
            <a:stCxn id="14" idx="7"/>
            <a:endCxn id="17" idx="3"/>
          </p:cNvCxnSpPr>
          <p:nvPr/>
        </p:nvCxnSpPr>
        <p:spPr bwMode="auto">
          <a:xfrm rot="5400000" flipH="1" flipV="1">
            <a:off x="4088834" y="4046742"/>
            <a:ext cx="1139412" cy="472583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57200" y="5761037"/>
            <a:ext cx="8229600" cy="944563"/>
          </a:xfrm>
        </p:spPr>
        <p:txBody>
          <a:bodyPr>
            <a:normAutofit/>
          </a:bodyPr>
          <a:lstStyle/>
          <a:p>
            <a:r>
              <a:rPr lang="en-US" dirty="0" smtClean="0"/>
              <a:t>Automatically ensures </a:t>
            </a:r>
            <a:r>
              <a:rPr lang="en-US" b="1" dirty="0" err="1" smtClean="0"/>
              <a:t>serializable</a:t>
            </a:r>
            <a:r>
              <a:rPr lang="en-US" dirty="0" smtClean="0"/>
              <a:t> executions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114800" y="1987347"/>
            <a:ext cx="1143000" cy="3124200"/>
            <a:chOff x="4114800" y="1754504"/>
            <a:chExt cx="1143000" cy="3124200"/>
          </a:xfrm>
        </p:grpSpPr>
        <p:sp>
          <p:nvSpPr>
            <p:cNvPr id="57" name="Explosion 2 56"/>
            <p:cNvSpPr/>
            <p:nvPr/>
          </p:nvSpPr>
          <p:spPr bwMode="auto">
            <a:xfrm>
              <a:off x="4114800" y="1754504"/>
              <a:ext cx="381000" cy="304800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60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9" name="Explosion 2 58"/>
            <p:cNvSpPr/>
            <p:nvPr/>
          </p:nvSpPr>
          <p:spPr bwMode="auto">
            <a:xfrm>
              <a:off x="4114800" y="4573904"/>
              <a:ext cx="381000" cy="304800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60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1" name="Explosion 2 40"/>
            <p:cNvSpPr/>
            <p:nvPr/>
          </p:nvSpPr>
          <p:spPr bwMode="auto">
            <a:xfrm>
              <a:off x="4876800" y="3200400"/>
              <a:ext cx="381000" cy="304800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60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3904287">
              <a:off x="4245166" y="236294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Conflict</a:t>
              </a:r>
            </a:p>
            <a:p>
              <a:pPr algn="ctr"/>
              <a:r>
                <a:rPr lang="en-US" dirty="0" smtClean="0"/>
                <a:t>Edge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 rot="17570613">
              <a:off x="4212657" y="365139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Conflict</a:t>
              </a:r>
            </a:p>
            <a:p>
              <a:pPr algn="ctr"/>
              <a:r>
                <a:rPr lang="en-US" dirty="0" smtClean="0"/>
                <a:t>Edge</a:t>
              </a:r>
              <a:endParaRPr lang="en-US" dirty="0"/>
            </a:p>
          </p:txBody>
        </p: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5"/>
    </mc:Choice>
    <mc:Fallback xmlns="">
      <p:transition xmlns:p14="http://schemas.microsoft.com/office/powerpoint/2010/main" spd="slow" advTm="192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 bwMode="auto">
          <a:xfrm>
            <a:off x="3589522" y="6182583"/>
            <a:ext cx="4640078" cy="158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Serializable</a:t>
            </a:r>
            <a:r>
              <a:rPr lang="en-US" dirty="0" smtClean="0"/>
              <a:t> Execution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2438" y="137880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For </a:t>
            </a:r>
            <a:r>
              <a:rPr lang="en-US" sz="2400" b="1" dirty="0" smtClean="0">
                <a:solidFill>
                  <a:prstClr val="black"/>
                </a:solidFill>
              </a:rPr>
              <a:t>each parallel execution</a:t>
            </a:r>
            <a:r>
              <a:rPr lang="en-US" sz="2400" dirty="0" smtClean="0">
                <a:solidFill>
                  <a:prstClr val="black"/>
                </a:solidFill>
              </a:rPr>
              <a:t>, there exists a </a:t>
            </a:r>
            <a:r>
              <a:rPr lang="en-US" sz="2400" b="1" dirty="0" smtClean="0">
                <a:solidFill>
                  <a:prstClr val="black"/>
                </a:solidFill>
              </a:rPr>
              <a:t>sequential execution </a:t>
            </a:r>
            <a:r>
              <a:rPr lang="en-US" sz="2400" dirty="0" smtClean="0">
                <a:solidFill>
                  <a:prstClr val="black"/>
                </a:solidFill>
              </a:rPr>
              <a:t>of vertex-programs which produces the same result. 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611020" y="5078534"/>
            <a:ext cx="4618580" cy="158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611020" y="4180910"/>
            <a:ext cx="4618580" cy="158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Rounded Rectangle 7"/>
          <p:cNvSpPr/>
          <p:nvPr/>
        </p:nvSpPr>
        <p:spPr bwMode="auto">
          <a:xfrm>
            <a:off x="2017785" y="3789363"/>
            <a:ext cx="1452675" cy="7317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CPU 1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051983" y="4720541"/>
            <a:ext cx="1452675" cy="7317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CPU 2</a:t>
            </a:r>
          </a:p>
        </p:txBody>
      </p:sp>
      <p:sp>
        <p:nvSpPr>
          <p:cNvPr id="10" name="Oval 4"/>
          <p:cNvSpPr/>
          <p:nvPr/>
        </p:nvSpPr>
        <p:spPr bwMode="auto">
          <a:xfrm>
            <a:off x="5433473" y="3976218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970595" y="4900734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2" name="Oval 4"/>
          <p:cNvSpPr/>
          <p:nvPr/>
        </p:nvSpPr>
        <p:spPr bwMode="auto">
          <a:xfrm>
            <a:off x="4635400" y="4900734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3" name="Oval 4"/>
          <p:cNvSpPr/>
          <p:nvPr/>
        </p:nvSpPr>
        <p:spPr bwMode="auto">
          <a:xfrm>
            <a:off x="5933994" y="4900734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4" name="Oval 4"/>
          <p:cNvSpPr/>
          <p:nvPr/>
        </p:nvSpPr>
        <p:spPr bwMode="auto">
          <a:xfrm>
            <a:off x="5933994" y="3976218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5" name="Oval 4"/>
          <p:cNvSpPr/>
          <p:nvPr/>
        </p:nvSpPr>
        <p:spPr bwMode="auto">
          <a:xfrm>
            <a:off x="3970595" y="3976218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051983" y="5836806"/>
            <a:ext cx="1452675" cy="7317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Single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CPU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3457" y="4349929"/>
            <a:ext cx="114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</a:rPr>
              <a:t>Parallel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708" y="5925706"/>
            <a:ext cx="1543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</a:rPr>
              <a:t>Sequential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7385" y="3769668"/>
            <a:ext cx="778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time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495800" y="2514600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23" name="Oval 4"/>
          <p:cNvSpPr/>
          <p:nvPr/>
        </p:nvSpPr>
        <p:spPr bwMode="auto">
          <a:xfrm>
            <a:off x="6096000" y="2514600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24" name="Oval 4"/>
          <p:cNvSpPr/>
          <p:nvPr/>
        </p:nvSpPr>
        <p:spPr bwMode="auto">
          <a:xfrm>
            <a:off x="3048000" y="2514600"/>
            <a:ext cx="373711" cy="37371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421711" y="2701455"/>
            <a:ext cx="107408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10800000">
            <a:off x="4869512" y="2701455"/>
            <a:ext cx="122648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" name="Group 39"/>
          <p:cNvGrpSpPr/>
          <p:nvPr/>
        </p:nvGrpSpPr>
        <p:grpSpPr>
          <a:xfrm>
            <a:off x="3971925" y="3979069"/>
            <a:ext cx="2337110" cy="1298227"/>
            <a:chOff x="4122995" y="4128618"/>
            <a:chExt cx="2337110" cy="1298227"/>
          </a:xfrm>
        </p:grpSpPr>
        <p:sp>
          <p:nvSpPr>
            <p:cNvPr id="34" name="Oval 4"/>
            <p:cNvSpPr/>
            <p:nvPr/>
          </p:nvSpPr>
          <p:spPr bwMode="auto">
            <a:xfrm>
              <a:off x="5585873" y="4128618"/>
              <a:ext cx="373711" cy="37371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122995" y="5053134"/>
              <a:ext cx="373711" cy="37371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endParaRPr>
            </a:p>
          </p:txBody>
        </p:sp>
        <p:sp>
          <p:nvSpPr>
            <p:cNvPr id="36" name="Oval 4"/>
            <p:cNvSpPr/>
            <p:nvPr/>
          </p:nvSpPr>
          <p:spPr bwMode="auto">
            <a:xfrm>
              <a:off x="4787800" y="5053134"/>
              <a:ext cx="373711" cy="37371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endParaRPr>
            </a:p>
          </p:txBody>
        </p:sp>
        <p:sp>
          <p:nvSpPr>
            <p:cNvPr id="37" name="Oval 4"/>
            <p:cNvSpPr/>
            <p:nvPr/>
          </p:nvSpPr>
          <p:spPr bwMode="auto">
            <a:xfrm>
              <a:off x="6086394" y="5053134"/>
              <a:ext cx="373711" cy="37371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endParaRPr>
            </a:p>
          </p:txBody>
        </p:sp>
        <p:sp>
          <p:nvSpPr>
            <p:cNvPr id="38" name="Oval 4"/>
            <p:cNvSpPr/>
            <p:nvPr/>
          </p:nvSpPr>
          <p:spPr bwMode="auto">
            <a:xfrm>
              <a:off x="6086394" y="4128618"/>
              <a:ext cx="373711" cy="37371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endParaRPr>
            </a:p>
          </p:txBody>
        </p:sp>
        <p:sp>
          <p:nvSpPr>
            <p:cNvPr id="39" name="Oval 4"/>
            <p:cNvSpPr/>
            <p:nvPr/>
          </p:nvSpPr>
          <p:spPr bwMode="auto">
            <a:xfrm>
              <a:off x="4122995" y="4128618"/>
              <a:ext cx="373711" cy="37371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endParaRPr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3581400" y="3657600"/>
            <a:ext cx="5356040" cy="2779146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6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6"/>
    </mc:Choice>
    <mc:Fallback xmlns="">
      <p:transition xmlns:p14="http://schemas.microsoft.com/office/powerpoint/2010/main" spd="slow" advTm="241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03195 0.2916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146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4479 0.157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79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03316 0.15694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78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2361 0.291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146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4948 0.29167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4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9879 0.15671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0" y="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0" grpId="0"/>
      <p:bldP spid="2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GraphLab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4332"/>
            <a:ext cx="8229600" cy="470514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Implemented as a C++ API</a:t>
            </a:r>
          </a:p>
          <a:p>
            <a:pPr lvl="1"/>
            <a:r>
              <a:rPr lang="en-US" dirty="0" smtClean="0"/>
              <a:t>Widely downloaded open-source project</a:t>
            </a:r>
          </a:p>
          <a:p>
            <a:endParaRPr lang="en-US" b="1" dirty="0" smtClean="0"/>
          </a:p>
          <a:p>
            <a:r>
              <a:rPr lang="en-US" b="1" dirty="0" smtClean="0"/>
              <a:t>Multicore</a:t>
            </a:r>
            <a:r>
              <a:rPr lang="en-US" dirty="0" smtClean="0"/>
              <a:t> and </a:t>
            </a:r>
            <a:r>
              <a:rPr lang="en-US" b="1" dirty="0" smtClean="0"/>
              <a:t>distributed</a:t>
            </a:r>
            <a:r>
              <a:rPr lang="en-US" dirty="0" smtClean="0"/>
              <a:t> versions:</a:t>
            </a:r>
          </a:p>
          <a:p>
            <a:pPr lvl="1"/>
            <a:r>
              <a:rPr lang="en-US" b="1" dirty="0"/>
              <a:t>Hide </a:t>
            </a:r>
            <a:r>
              <a:rPr lang="en-US" b="1" dirty="0" smtClean="0"/>
              <a:t>Latency:</a:t>
            </a:r>
            <a:r>
              <a:rPr lang="en-US" dirty="0" smtClean="0"/>
              <a:t> Pipelined </a:t>
            </a:r>
            <a:r>
              <a:rPr lang="en-US" dirty="0"/>
              <a:t>locking</a:t>
            </a:r>
            <a:endParaRPr lang="en-US" dirty="0" smtClean="0"/>
          </a:p>
          <a:p>
            <a:pPr lvl="1"/>
            <a:r>
              <a:rPr lang="en-US" b="1" dirty="0"/>
              <a:t>Fault </a:t>
            </a:r>
            <a:r>
              <a:rPr lang="en-US" b="1" dirty="0" smtClean="0"/>
              <a:t>Tolerance: </a:t>
            </a:r>
            <a:r>
              <a:rPr lang="en-US" dirty="0" err="1" smtClean="0"/>
              <a:t>Chandy-Lamport</a:t>
            </a:r>
            <a:r>
              <a:rPr lang="en-US" dirty="0" smtClean="0"/>
              <a:t> Snapshot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Tested on a wide range of ML algorithms</a:t>
            </a:r>
          </a:p>
          <a:p>
            <a:pPr lvl="1"/>
            <a:r>
              <a:rPr lang="en-US" dirty="0" smtClean="0"/>
              <a:t>ALS, BP, Gibbs, Lasso, </a:t>
            </a:r>
            <a:r>
              <a:rPr lang="en-US" dirty="0" err="1" smtClean="0"/>
              <a:t>CoEM</a:t>
            </a:r>
            <a:r>
              <a:rPr lang="en-US" dirty="0" smtClean="0"/>
              <a:t>, SVM, LDA,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59"/>
    </mc:Choice>
    <mc:Fallback xmlns="">
      <p:transition xmlns:p14="http://schemas.microsoft.com/office/powerpoint/2010/main" spd="slow" advTm="512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GraphLab</a:t>
            </a:r>
            <a:r>
              <a:rPr lang="en-US" dirty="0" smtClean="0"/>
              <a:t> vs. </a:t>
            </a:r>
            <a:r>
              <a:rPr lang="en-US" dirty="0" err="1" smtClean="0"/>
              <a:t>Pregel</a:t>
            </a:r>
            <a:r>
              <a:rPr lang="en-US" dirty="0" smtClean="0"/>
              <a:t> (BSP)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294437"/>
            <a:ext cx="8229600" cy="487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PageRank (25M Vertices, 355M Edges)</a:t>
            </a:r>
          </a:p>
        </p:txBody>
      </p:sp>
      <p:grpSp>
        <p:nvGrpSpPr>
          <p:cNvPr id="11" name="Group 17"/>
          <p:cNvGrpSpPr/>
          <p:nvPr/>
        </p:nvGrpSpPr>
        <p:grpSpPr>
          <a:xfrm>
            <a:off x="457200" y="3886200"/>
            <a:ext cx="8305800" cy="2514600"/>
            <a:chOff x="457200" y="4343400"/>
            <a:chExt cx="8305800" cy="2514600"/>
          </a:xfrm>
        </p:grpSpPr>
        <p:graphicFrame>
          <p:nvGraphicFramePr>
            <p:cNvPr id="7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56607532"/>
                </p:ext>
              </p:extLst>
            </p:nvPr>
          </p:nvGraphicFramePr>
          <p:xfrm>
            <a:off x="457200" y="4343400"/>
            <a:ext cx="8305800" cy="2514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2895600" y="4415135"/>
              <a:ext cx="3228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504D"/>
                  </a:solidFill>
                  <a:latin typeface="Calibri"/>
                </a:rPr>
                <a:t>51% </a:t>
              </a:r>
              <a:r>
                <a:rPr lang="en-US" sz="2400" dirty="0">
                  <a:solidFill>
                    <a:srgbClr val="C0504D"/>
                  </a:solidFill>
                  <a:latin typeface="Calibri"/>
                </a:rPr>
                <a:t>u</a:t>
              </a:r>
              <a:r>
                <a:rPr lang="en-US" sz="2400" dirty="0" smtClean="0">
                  <a:solidFill>
                    <a:srgbClr val="C0504D"/>
                  </a:solidFill>
                  <a:latin typeface="Calibri"/>
                </a:rPr>
                <a:t>pdated only</a:t>
              </a:r>
              <a:r>
                <a:rPr lang="en-US" sz="2400" b="1" dirty="0" smtClean="0">
                  <a:solidFill>
                    <a:srgbClr val="C0504D"/>
                  </a:solidFill>
                  <a:latin typeface="Calibri"/>
                </a:rPr>
                <a:t> once!</a:t>
              </a:r>
              <a:endParaRPr lang="en-US" sz="2400" b="1" dirty="0">
                <a:solidFill>
                  <a:srgbClr val="C0504D"/>
                </a:solidFill>
                <a:latin typeface="Calibri"/>
              </a:endParaRPr>
            </a:p>
          </p:txBody>
        </p:sp>
        <p:cxnSp>
          <p:nvCxnSpPr>
            <p:cNvPr id="10" name="Straight Arrow Connector 9"/>
            <p:cNvCxnSpPr>
              <a:stCxn id="4" idx="1"/>
              <a:endCxn id="8" idx="6"/>
            </p:cNvCxnSpPr>
            <p:nvPr/>
          </p:nvCxnSpPr>
          <p:spPr bwMode="auto">
            <a:xfrm flipH="1">
              <a:off x="2409235" y="4645968"/>
              <a:ext cx="486365" cy="4033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 bwMode="auto">
            <a:xfrm>
              <a:off x="2180635" y="4572000"/>
              <a:ext cx="228600" cy="228600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prstClr val="black"/>
                </a:solidFill>
                <a:latin typeface="Tahoma" pitchFamily="-64" charset="0"/>
              </a:endParaRPr>
            </a:p>
          </p:txBody>
        </p:sp>
      </p:grpSp>
      <p:pic>
        <p:nvPicPr>
          <p:cNvPr id="19" name="Picture 18" descr="Pictur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0013" y="990600"/>
            <a:ext cx="4583813" cy="28892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201" y="920735"/>
            <a:ext cx="5041012" cy="2889265"/>
            <a:chOff x="76201" y="920735"/>
            <a:chExt cx="5041012" cy="2889265"/>
          </a:xfrm>
        </p:grpSpPr>
        <p:pic>
          <p:nvPicPr>
            <p:cNvPr id="18" name="Picture 17" descr="Picture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" y="920735"/>
              <a:ext cx="4583813" cy="2889265"/>
            </a:xfrm>
            <a:prstGeom prst="rect">
              <a:avLst/>
            </a:prstGeom>
          </p:spPr>
        </p:pic>
        <p:sp>
          <p:nvSpPr>
            <p:cNvPr id="9" name="Left Arrow 8"/>
            <p:cNvSpPr/>
            <p:nvPr/>
          </p:nvSpPr>
          <p:spPr>
            <a:xfrm rot="16200000">
              <a:off x="-228599" y="1828800"/>
              <a:ext cx="1371600" cy="762000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Better</a:t>
              </a:r>
              <a:endParaRPr lang="en-US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37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35"/>
    </mc:Choice>
    <mc:Fallback xmlns="">
      <p:transition xmlns:p14="http://schemas.microsoft.com/office/powerpoint/2010/main" spd="slow" advTm="595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1043297" y="1323067"/>
            <a:ext cx="6652904" cy="5458733"/>
            <a:chOff x="1043297" y="983010"/>
            <a:chExt cx="6652904" cy="5458733"/>
          </a:xfrm>
        </p:grpSpPr>
        <p:graphicFrame>
          <p:nvGraphicFramePr>
            <p:cNvPr id="19" name="Content Placeholder 4"/>
            <p:cNvGraphicFramePr>
              <a:graphicFrameLocks/>
            </p:cNvGraphicFramePr>
            <p:nvPr/>
          </p:nvGraphicFramePr>
          <p:xfrm>
            <a:off x="1043297" y="983010"/>
            <a:ext cx="6592308" cy="5458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4" name="Group 66"/>
            <p:cNvGrpSpPr/>
            <p:nvPr/>
          </p:nvGrpSpPr>
          <p:grpSpPr>
            <a:xfrm>
              <a:off x="1245672" y="1218717"/>
              <a:ext cx="507104" cy="1524483"/>
              <a:chOff x="3415729" y="3307239"/>
              <a:chExt cx="340762" cy="1029466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 rot="5400000" flipH="1" flipV="1">
                <a:off x="3285507" y="3776873"/>
                <a:ext cx="940617" cy="135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>
              <a:xfrm rot="16200000">
                <a:off x="3037977" y="3690079"/>
                <a:ext cx="1024378" cy="26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Better</a:t>
                </a: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000503" y="1904425"/>
              <a:ext cx="2327272" cy="369332"/>
              <a:chOff x="4952573" y="3496688"/>
              <a:chExt cx="1925633" cy="369332"/>
            </a:xfrm>
          </p:grpSpPr>
          <p:sp>
            <p:nvSpPr>
              <p:cNvPr id="31" name="TextBox 4"/>
              <p:cNvSpPr txBox="1"/>
              <p:nvPr/>
            </p:nvSpPr>
            <p:spPr>
              <a:xfrm>
                <a:off x="4952573" y="3496688"/>
                <a:ext cx="1018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Calibri"/>
                  </a:rPr>
                  <a:t>Optimal</a:t>
                </a:r>
                <a:endParaRPr lang="en-US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32" name="Straight Arrow Connector 5"/>
              <p:cNvCxnSpPr/>
              <p:nvPr/>
            </p:nvCxnSpPr>
            <p:spPr bwMode="auto">
              <a:xfrm>
                <a:off x="5971478" y="3656519"/>
                <a:ext cx="906728" cy="115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5410197" y="3048000"/>
              <a:ext cx="2286000" cy="674132"/>
              <a:chOff x="4889525" y="3191888"/>
              <a:chExt cx="1891486" cy="67413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204773" y="3496688"/>
                <a:ext cx="15762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prstClr val="black"/>
                    </a:solidFill>
                    <a:latin typeface="Calibri"/>
                  </a:rPr>
                  <a:t>GraphLab</a:t>
                </a:r>
                <a:r>
                  <a:rPr lang="en-US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Calibri"/>
                  </a:rPr>
                  <a:t>CoEM</a:t>
                </a:r>
                <a:endParaRPr lang="en-US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30" name="Straight Arrow Connector 29"/>
              <p:cNvCxnSpPr>
                <a:stCxn id="29" idx="1"/>
              </p:cNvCxnSpPr>
              <p:nvPr/>
            </p:nvCxnSpPr>
            <p:spPr bwMode="auto">
              <a:xfrm rot="10800000">
                <a:off x="4889525" y="3191888"/>
                <a:ext cx="315248" cy="489466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7953375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Never Ending Learner Project (</a:t>
            </a:r>
            <a:r>
              <a:rPr lang="en-US" dirty="0" err="1" smtClean="0"/>
              <a:t>CoEM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838200" y="1239277"/>
            <a:ext cx="7575318" cy="5341590"/>
          </a:xfrm>
          <a:prstGeom prst="rect">
            <a:avLst/>
          </a:prstGeom>
          <a:solidFill>
            <a:srgbClr val="FFFFFF">
              <a:alpha val="75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066800" y="3227163"/>
          <a:ext cx="7362360" cy="73310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54120"/>
                <a:gridCol w="2454120"/>
                <a:gridCol w="2454120"/>
              </a:tblGrid>
              <a:tr h="733104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GraphLab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 Cores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30 min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 bwMode="auto">
          <a:xfrm>
            <a:off x="3494790" y="3983478"/>
            <a:ext cx="4921018" cy="52273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grpSp>
        <p:nvGrpSpPr>
          <p:cNvPr id="8" name="Group 23"/>
          <p:cNvGrpSpPr/>
          <p:nvPr/>
        </p:nvGrpSpPr>
        <p:grpSpPr>
          <a:xfrm>
            <a:off x="3507490" y="3983478"/>
            <a:ext cx="4671231" cy="461665"/>
            <a:chOff x="3352800" y="3846288"/>
            <a:chExt cx="4671231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6100157" y="3846288"/>
              <a:ext cx="1923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15x Faster!</a:t>
              </a:r>
              <a:endParaRPr lang="en-US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2800" y="3846288"/>
              <a:ext cx="2536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6x fewer CPUs!</a:t>
              </a:r>
              <a:endParaRPr lang="en-US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818343"/>
              </p:ext>
            </p:extLst>
          </p:nvPr>
        </p:nvGraphicFramePr>
        <p:xfrm>
          <a:off x="1066800" y="2506210"/>
          <a:ext cx="7362360" cy="73310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54120"/>
                <a:gridCol w="2454120"/>
                <a:gridCol w="2454120"/>
              </a:tblGrid>
              <a:tr h="733104">
                <a:tc>
                  <a:txBody>
                    <a:bodyPr/>
                    <a:lstStyle/>
                    <a:p>
                      <a:r>
                        <a:rPr lang="en-US" sz="2800" b="0" dirty="0" err="1" smtClean="0"/>
                        <a:t>Hadoop</a:t>
                      </a:r>
                      <a:r>
                        <a:rPr lang="en-US" sz="2800" b="0" dirty="0" smtClean="0"/>
                        <a:t> (BSP)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95</a:t>
                      </a:r>
                      <a:r>
                        <a:rPr lang="en-US" sz="2800" b="0" baseline="0" dirty="0" smtClean="0"/>
                        <a:t> Cores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7.5 hrs</a:t>
                      </a:r>
                      <a:endParaRPr lang="en-US" sz="2800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448179"/>
              </p:ext>
            </p:extLst>
          </p:nvPr>
        </p:nvGraphicFramePr>
        <p:xfrm>
          <a:off x="1066800" y="3940160"/>
          <a:ext cx="7362360" cy="94487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54120"/>
                <a:gridCol w="2454120"/>
                <a:gridCol w="2454120"/>
              </a:tblGrid>
              <a:tr h="733104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Distributed</a:t>
                      </a:r>
                    </a:p>
                    <a:p>
                      <a:r>
                        <a:rPr lang="en-US" sz="2800" b="1" dirty="0" err="1" smtClean="0"/>
                        <a:t>GraphLab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32 EC2 machines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80 </a:t>
                      </a:r>
                      <a:r>
                        <a:rPr lang="en-US" sz="2800" b="1" dirty="0" err="1" smtClean="0"/>
                        <a:t>secs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Rounded Rectangular Callout 35"/>
          <p:cNvSpPr/>
          <p:nvPr/>
        </p:nvSpPr>
        <p:spPr bwMode="auto">
          <a:xfrm>
            <a:off x="3962400" y="5007842"/>
            <a:ext cx="4848190" cy="707158"/>
          </a:xfrm>
          <a:prstGeom prst="wedgeRoundRectCallout">
            <a:avLst>
              <a:gd name="adj1" fmla="val -2460"/>
              <a:gd name="adj2" fmla="val -13374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Tahoma" pitchFamily="34" charset="0"/>
                <a:ea typeface="ＭＳ Ｐゴシック" pitchFamily="-111" charset="-128"/>
              </a:rPr>
              <a:t>0.3% of </a:t>
            </a:r>
            <a:r>
              <a:rPr lang="en-US" sz="3200" b="1" dirty="0" err="1" smtClean="0">
                <a:solidFill>
                  <a:srgbClr val="FFFFFF"/>
                </a:solidFill>
                <a:latin typeface="Tahoma" pitchFamily="34" charset="0"/>
                <a:ea typeface="ＭＳ Ｐゴシック" pitchFamily="-111" charset="-128"/>
              </a:rPr>
              <a:t>Hadoop</a:t>
            </a:r>
            <a:r>
              <a:rPr lang="en-US" sz="3200" b="1" dirty="0" smtClean="0">
                <a:solidFill>
                  <a:srgbClr val="FFFFFF"/>
                </a:solidFill>
                <a:latin typeface="Tahoma" pitchFamily="34" charset="0"/>
                <a:ea typeface="ＭＳ Ｐゴシック" pitchFamily="-111" charset="-128"/>
              </a:rPr>
              <a:t> time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5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2"/>
    </mc:Choice>
    <mc:Fallback xmlns="">
      <p:transition xmlns:p14="http://schemas.microsoft.com/office/powerpoint/2010/main" spd="slow" advTm="473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3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</a:t>
            </a:r>
            <a:r>
              <a:rPr lang="en-US" b="1" dirty="0" err="1" smtClean="0"/>
              <a:t>GraphLab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310"/>
            <a:ext cx="8229600" cy="497404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Generalizes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err="1" smtClean="0"/>
              <a:t>GrAD</a:t>
            </a:r>
            <a:r>
              <a:rPr lang="en-US" dirty="0" smtClean="0"/>
              <a:t> </a:t>
            </a:r>
            <a:r>
              <a:rPr lang="en-US" dirty="0"/>
              <a:t>Methodology</a:t>
            </a:r>
            <a:endParaRPr lang="en-US" dirty="0" smtClean="0"/>
          </a:p>
          <a:p>
            <a:pPr lvl="1"/>
            <a:r>
              <a:rPr lang="en-US" dirty="0"/>
              <a:t>ALS, BP, Gibbs, Lasso, </a:t>
            </a:r>
            <a:r>
              <a:rPr lang="en-US" dirty="0" err="1"/>
              <a:t>CoEM</a:t>
            </a:r>
            <a:r>
              <a:rPr lang="en-US" dirty="0"/>
              <a:t>, SVM, PageRank</a:t>
            </a:r>
            <a:r>
              <a:rPr lang="en-US" dirty="0" smtClean="0"/>
              <a:t>, LDA, …</a:t>
            </a:r>
          </a:p>
          <a:p>
            <a:r>
              <a:rPr lang="en-US" b="1" dirty="0" smtClean="0"/>
              <a:t>Simplifies</a:t>
            </a:r>
            <a:r>
              <a:rPr lang="en-US" dirty="0" smtClean="0"/>
              <a:t> the </a:t>
            </a:r>
            <a:r>
              <a:rPr lang="en-US" i="1" dirty="0" smtClean="0"/>
              <a:t>design</a:t>
            </a:r>
            <a:r>
              <a:rPr lang="en-US" dirty="0" smtClean="0"/>
              <a:t> and </a:t>
            </a:r>
            <a:r>
              <a:rPr lang="en-US" i="1" dirty="0" smtClean="0"/>
              <a:t>implementation</a:t>
            </a:r>
            <a:r>
              <a:rPr lang="en-US" dirty="0" smtClean="0"/>
              <a:t> of </a:t>
            </a:r>
            <a:r>
              <a:rPr lang="en-US" dirty="0" err="1" smtClean="0"/>
              <a:t>GrAD</a:t>
            </a:r>
            <a:r>
              <a:rPr lang="en-US" dirty="0" smtClean="0"/>
              <a:t> Algorithms</a:t>
            </a:r>
          </a:p>
          <a:p>
            <a:r>
              <a:rPr lang="en-US" dirty="0" smtClean="0"/>
              <a:t>Substantially outperforms existing systems</a:t>
            </a:r>
          </a:p>
          <a:p>
            <a:r>
              <a:rPr lang="en-US" dirty="0" smtClean="0"/>
              <a:t>Key Contributions:</a:t>
            </a:r>
          </a:p>
          <a:p>
            <a:pPr lvl="1"/>
            <a:r>
              <a:rPr lang="en-US" dirty="0" smtClean="0"/>
              <a:t>Formalized the graph-parallel setting</a:t>
            </a:r>
          </a:p>
          <a:p>
            <a:pPr lvl="1"/>
            <a:r>
              <a:rPr lang="en-US" dirty="0" smtClean="0"/>
              <a:t>Isolates computation from movement of data</a:t>
            </a:r>
          </a:p>
          <a:p>
            <a:pPr lvl="1"/>
            <a:r>
              <a:rPr lang="en-US" dirty="0" smtClean="0"/>
              <a:t>Strong </a:t>
            </a:r>
            <a:r>
              <a:rPr lang="en-US" dirty="0" err="1" smtClean="0"/>
              <a:t>serializability</a:t>
            </a:r>
            <a:r>
              <a:rPr lang="en-US" dirty="0" smtClean="0"/>
              <a:t> guarantees</a:t>
            </a:r>
          </a:p>
          <a:p>
            <a:pPr lvl="1"/>
            <a:r>
              <a:rPr lang="en-US" dirty="0" smtClean="0"/>
              <a:t>Evaluation on a wide range of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9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7"/>
    </mc:Choice>
    <mc:Fallback xmlns="">
      <p:transition xmlns:p14="http://schemas.microsoft.com/office/powerpoint/2010/main" spd="slow" advTm="307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8453" y="2657559"/>
            <a:ext cx="1085850" cy="1085850"/>
          </a:xfrm>
          <a:prstGeom prst="rect">
            <a:avLst/>
          </a:prstGeom>
          <a:noFill/>
        </p:spPr>
      </p:pic>
      <p:pic>
        <p:nvPicPr>
          <p:cNvPr id="130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195" y="2657559"/>
            <a:ext cx="1085850" cy="1085850"/>
          </a:xfrm>
          <a:prstGeom prst="rect">
            <a:avLst/>
          </a:prstGeom>
          <a:noFill/>
        </p:spPr>
      </p:pic>
      <p:sp>
        <p:nvSpPr>
          <p:cNvPr id="132" name="Cloud Callout 131"/>
          <p:cNvSpPr/>
          <p:nvPr/>
        </p:nvSpPr>
        <p:spPr>
          <a:xfrm>
            <a:off x="774204" y="1609809"/>
            <a:ext cx="2278341" cy="914400"/>
          </a:xfrm>
          <a:prstGeom prst="cloudCallout">
            <a:avLst>
              <a:gd name="adj1" fmla="val 31237"/>
              <a:gd name="adj2" fmla="val 721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/>
              <a:t>Liberal</a:t>
            </a:r>
            <a:endParaRPr lang="en-US" sz="2000" dirty="0"/>
          </a:p>
        </p:txBody>
      </p:sp>
      <p:sp>
        <p:nvSpPr>
          <p:cNvPr id="133" name="Cloud Callout 132"/>
          <p:cNvSpPr/>
          <p:nvPr/>
        </p:nvSpPr>
        <p:spPr>
          <a:xfrm>
            <a:off x="6077752" y="1609809"/>
            <a:ext cx="2278341" cy="914400"/>
          </a:xfrm>
          <a:prstGeom prst="cloudCallout">
            <a:avLst>
              <a:gd name="adj1" fmla="val -21152"/>
              <a:gd name="adj2" fmla="val 7226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/>
              <a:t>Conservative</a:t>
            </a:r>
            <a:endParaRPr lang="en-US" sz="2000" dirty="0"/>
          </a:p>
        </p:txBody>
      </p:sp>
      <p:grpSp>
        <p:nvGrpSpPr>
          <p:cNvPr id="88" name="Group 87"/>
          <p:cNvGrpSpPr/>
          <p:nvPr/>
        </p:nvGrpSpPr>
        <p:grpSpPr>
          <a:xfrm>
            <a:off x="6102181" y="3987179"/>
            <a:ext cx="719794" cy="1988996"/>
            <a:chOff x="6102181" y="3987179"/>
            <a:chExt cx="719794" cy="1988996"/>
          </a:xfrm>
        </p:grpSpPr>
        <p:sp>
          <p:nvSpPr>
            <p:cNvPr id="137" name="Folded Corner 136"/>
            <p:cNvSpPr/>
            <p:nvPr/>
          </p:nvSpPr>
          <p:spPr>
            <a:xfrm>
              <a:off x="6102181" y="3987179"/>
              <a:ext cx="719794" cy="381000"/>
            </a:xfrm>
            <a:prstGeom prst="foldedCorner">
              <a:avLst>
                <a:gd name="adj" fmla="val 3867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Post</a:t>
              </a:r>
              <a:endParaRPr lang="en-US" dirty="0"/>
            </a:p>
          </p:txBody>
        </p:sp>
        <p:sp>
          <p:nvSpPr>
            <p:cNvPr id="138" name="Folded Corner 137"/>
            <p:cNvSpPr/>
            <p:nvPr/>
          </p:nvSpPr>
          <p:spPr>
            <a:xfrm>
              <a:off x="6102181" y="4523178"/>
              <a:ext cx="719794" cy="381000"/>
            </a:xfrm>
            <a:prstGeom prst="foldedCorner">
              <a:avLst>
                <a:gd name="adj" fmla="val 3867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Post</a:t>
              </a:r>
              <a:endParaRPr lang="en-US" dirty="0"/>
            </a:p>
          </p:txBody>
        </p:sp>
        <p:sp>
          <p:nvSpPr>
            <p:cNvPr id="144" name="Folded Corner 143"/>
            <p:cNvSpPr/>
            <p:nvPr/>
          </p:nvSpPr>
          <p:spPr>
            <a:xfrm>
              <a:off x="6102181" y="5059177"/>
              <a:ext cx="719794" cy="381000"/>
            </a:xfrm>
            <a:prstGeom prst="foldedCorner">
              <a:avLst>
                <a:gd name="adj" fmla="val 3867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Post</a:t>
              </a:r>
              <a:endParaRPr lang="en-US" dirty="0"/>
            </a:p>
          </p:txBody>
        </p:sp>
        <p:sp>
          <p:nvSpPr>
            <p:cNvPr id="146" name="Folded Corner 145"/>
            <p:cNvSpPr/>
            <p:nvPr/>
          </p:nvSpPr>
          <p:spPr>
            <a:xfrm>
              <a:off x="6102181" y="5595175"/>
              <a:ext cx="719794" cy="381000"/>
            </a:xfrm>
            <a:prstGeom prst="foldedCorner">
              <a:avLst>
                <a:gd name="adj" fmla="val 3867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Post</a:t>
              </a:r>
              <a:endParaRPr lang="en-US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471077" y="3987179"/>
            <a:ext cx="719794" cy="1988996"/>
            <a:chOff x="2471077" y="3987179"/>
            <a:chExt cx="719794" cy="1988996"/>
          </a:xfrm>
        </p:grpSpPr>
        <p:sp>
          <p:nvSpPr>
            <p:cNvPr id="140" name="Folded Corner 139"/>
            <p:cNvSpPr/>
            <p:nvPr/>
          </p:nvSpPr>
          <p:spPr>
            <a:xfrm>
              <a:off x="2471077" y="3987179"/>
              <a:ext cx="719794" cy="381000"/>
            </a:xfrm>
            <a:prstGeom prst="foldedCorner">
              <a:avLst>
                <a:gd name="adj" fmla="val 3867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Post</a:t>
              </a:r>
              <a:endParaRPr lang="en-US" dirty="0"/>
            </a:p>
          </p:txBody>
        </p:sp>
        <p:sp>
          <p:nvSpPr>
            <p:cNvPr id="142" name="Folded Corner 141"/>
            <p:cNvSpPr/>
            <p:nvPr/>
          </p:nvSpPr>
          <p:spPr>
            <a:xfrm>
              <a:off x="2471077" y="4523178"/>
              <a:ext cx="719794" cy="381000"/>
            </a:xfrm>
            <a:prstGeom prst="foldedCorner">
              <a:avLst>
                <a:gd name="adj" fmla="val 3867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Post</a:t>
              </a:r>
              <a:endParaRPr lang="en-US" dirty="0"/>
            </a:p>
          </p:txBody>
        </p:sp>
        <p:sp>
          <p:nvSpPr>
            <p:cNvPr id="148" name="Folded Corner 147"/>
            <p:cNvSpPr/>
            <p:nvPr/>
          </p:nvSpPr>
          <p:spPr>
            <a:xfrm>
              <a:off x="2471077" y="5059177"/>
              <a:ext cx="719794" cy="381000"/>
            </a:xfrm>
            <a:prstGeom prst="foldedCorner">
              <a:avLst>
                <a:gd name="adj" fmla="val 3867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Post</a:t>
              </a:r>
              <a:endParaRPr lang="en-US" dirty="0"/>
            </a:p>
          </p:txBody>
        </p:sp>
        <p:sp>
          <p:nvSpPr>
            <p:cNvPr id="150" name="Folded Corner 149"/>
            <p:cNvSpPr/>
            <p:nvPr/>
          </p:nvSpPr>
          <p:spPr>
            <a:xfrm>
              <a:off x="2471077" y="5595175"/>
              <a:ext cx="719794" cy="381000"/>
            </a:xfrm>
            <a:prstGeom prst="foldedCorner">
              <a:avLst>
                <a:gd name="adj" fmla="val 3867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Post</a:t>
              </a:r>
              <a:endParaRPr lang="en-US" dirty="0"/>
            </a:p>
          </p:txBody>
        </p:sp>
      </p:grpSp>
      <p:sp>
        <p:nvSpPr>
          <p:cNvPr id="80" name="Title 7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Example:</a:t>
            </a:r>
            <a:r>
              <a:rPr lang="en-US" dirty="0" smtClean="0"/>
              <a:t> </a:t>
            </a:r>
            <a:r>
              <a:rPr lang="en-US" i="1" dirty="0" smtClean="0"/>
              <a:t>Estimate Political Bias</a:t>
            </a:r>
            <a:endParaRPr lang="en-US" i="1" dirty="0"/>
          </a:p>
        </p:txBody>
      </p:sp>
      <p:sp>
        <p:nvSpPr>
          <p:cNvPr id="154" name="Folded Corner 153"/>
          <p:cNvSpPr/>
          <p:nvPr/>
        </p:nvSpPr>
        <p:spPr>
          <a:xfrm>
            <a:off x="2471077" y="3987179"/>
            <a:ext cx="719794" cy="381000"/>
          </a:xfrm>
          <a:prstGeom prst="foldedCorner">
            <a:avLst>
              <a:gd name="adj" fmla="val 386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</a:t>
            </a:r>
            <a:endParaRPr lang="en-US" dirty="0"/>
          </a:p>
        </p:txBody>
      </p:sp>
      <p:sp>
        <p:nvSpPr>
          <p:cNvPr id="156" name="Folded Corner 155"/>
          <p:cNvSpPr/>
          <p:nvPr/>
        </p:nvSpPr>
        <p:spPr>
          <a:xfrm>
            <a:off x="2471077" y="5059177"/>
            <a:ext cx="719794" cy="381000"/>
          </a:xfrm>
          <a:prstGeom prst="foldedCorner">
            <a:avLst>
              <a:gd name="adj" fmla="val 386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</a:t>
            </a:r>
            <a:endParaRPr lang="en-US" dirty="0"/>
          </a:p>
        </p:txBody>
      </p:sp>
      <p:sp>
        <p:nvSpPr>
          <p:cNvPr id="158" name="Folded Corner 157"/>
          <p:cNvSpPr/>
          <p:nvPr/>
        </p:nvSpPr>
        <p:spPr>
          <a:xfrm>
            <a:off x="2471077" y="5595175"/>
            <a:ext cx="719794" cy="381000"/>
          </a:xfrm>
          <a:prstGeom prst="foldedCorner">
            <a:avLst>
              <a:gd name="adj" fmla="val 386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</a:t>
            </a:r>
            <a:endParaRPr lang="en-US" dirty="0"/>
          </a:p>
        </p:txBody>
      </p:sp>
      <p:sp>
        <p:nvSpPr>
          <p:cNvPr id="159" name="Folded Corner 158"/>
          <p:cNvSpPr/>
          <p:nvPr/>
        </p:nvSpPr>
        <p:spPr>
          <a:xfrm>
            <a:off x="6102181" y="3987179"/>
            <a:ext cx="719794" cy="381000"/>
          </a:xfrm>
          <a:prstGeom prst="foldedCorner">
            <a:avLst>
              <a:gd name="adj" fmla="val 3867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</a:t>
            </a:r>
            <a:endParaRPr lang="en-US" dirty="0"/>
          </a:p>
        </p:txBody>
      </p:sp>
      <p:sp>
        <p:nvSpPr>
          <p:cNvPr id="160" name="Folded Corner 159"/>
          <p:cNvSpPr/>
          <p:nvPr/>
        </p:nvSpPr>
        <p:spPr>
          <a:xfrm>
            <a:off x="6102181" y="4523178"/>
            <a:ext cx="719794" cy="381000"/>
          </a:xfrm>
          <a:prstGeom prst="foldedCorner">
            <a:avLst>
              <a:gd name="adj" fmla="val 3867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</a:t>
            </a:r>
            <a:endParaRPr lang="en-US" dirty="0"/>
          </a:p>
        </p:txBody>
      </p:sp>
      <p:sp>
        <p:nvSpPr>
          <p:cNvPr id="161" name="Folded Corner 160"/>
          <p:cNvSpPr/>
          <p:nvPr/>
        </p:nvSpPr>
        <p:spPr>
          <a:xfrm>
            <a:off x="6102181" y="5059177"/>
            <a:ext cx="719794" cy="381000"/>
          </a:xfrm>
          <a:prstGeom prst="foldedCorner">
            <a:avLst>
              <a:gd name="adj" fmla="val 3867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</a:t>
            </a:r>
            <a:endParaRPr lang="en-US" dirty="0"/>
          </a:p>
        </p:txBody>
      </p:sp>
      <p:pic>
        <p:nvPicPr>
          <p:cNvPr id="23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3112" y="2741928"/>
            <a:ext cx="457200" cy="457200"/>
          </a:xfrm>
          <a:prstGeom prst="rect">
            <a:avLst/>
          </a:prstGeom>
          <a:noFill/>
        </p:spPr>
      </p:pic>
      <p:pic>
        <p:nvPicPr>
          <p:cNvPr id="26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082" y="4259136"/>
            <a:ext cx="457200" cy="457200"/>
          </a:xfrm>
          <a:prstGeom prst="rect">
            <a:avLst/>
          </a:prstGeom>
          <a:noFill/>
        </p:spPr>
      </p:pic>
      <p:pic>
        <p:nvPicPr>
          <p:cNvPr id="28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60" y="5044040"/>
            <a:ext cx="457200" cy="457200"/>
          </a:xfrm>
          <a:prstGeom prst="rect">
            <a:avLst/>
          </a:prstGeom>
          <a:noFill/>
        </p:spPr>
      </p:pic>
      <p:pic>
        <p:nvPicPr>
          <p:cNvPr id="29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545" y="6072253"/>
            <a:ext cx="457200" cy="457200"/>
          </a:xfrm>
          <a:prstGeom prst="rect">
            <a:avLst/>
          </a:prstGeom>
          <a:noFill/>
        </p:spPr>
      </p:pic>
      <p:pic>
        <p:nvPicPr>
          <p:cNvPr id="30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3871" y="2147346"/>
            <a:ext cx="457200" cy="457200"/>
          </a:xfrm>
          <a:prstGeom prst="rect">
            <a:avLst/>
          </a:prstGeom>
          <a:noFill/>
        </p:spPr>
      </p:pic>
      <p:pic>
        <p:nvPicPr>
          <p:cNvPr id="34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3104" y="5027634"/>
            <a:ext cx="457200" cy="457200"/>
          </a:xfrm>
          <a:prstGeom prst="rect">
            <a:avLst/>
          </a:prstGeom>
          <a:noFill/>
        </p:spPr>
      </p:pic>
      <p:pic>
        <p:nvPicPr>
          <p:cNvPr id="35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1041" y="6183786"/>
            <a:ext cx="457200" cy="457200"/>
          </a:xfrm>
          <a:prstGeom prst="rect">
            <a:avLst/>
          </a:prstGeom>
          <a:noFill/>
        </p:spPr>
      </p:pic>
      <p:pic>
        <p:nvPicPr>
          <p:cNvPr id="36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548" y="6039123"/>
            <a:ext cx="457200" cy="457200"/>
          </a:xfrm>
          <a:prstGeom prst="rect">
            <a:avLst/>
          </a:prstGeom>
          <a:noFill/>
        </p:spPr>
      </p:pic>
      <p:pic>
        <p:nvPicPr>
          <p:cNvPr id="38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0835" y="4863307"/>
            <a:ext cx="457200" cy="457200"/>
          </a:xfrm>
          <a:prstGeom prst="rect">
            <a:avLst/>
          </a:prstGeom>
          <a:noFill/>
        </p:spPr>
      </p:pic>
      <p:pic>
        <p:nvPicPr>
          <p:cNvPr id="39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1903" y="5308762"/>
            <a:ext cx="457200" cy="457200"/>
          </a:xfrm>
          <a:prstGeom prst="rect">
            <a:avLst/>
          </a:prstGeom>
          <a:noFill/>
        </p:spPr>
      </p:pic>
      <p:pic>
        <p:nvPicPr>
          <p:cNvPr id="40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3594" y="4966792"/>
            <a:ext cx="457200" cy="457200"/>
          </a:xfrm>
          <a:prstGeom prst="rect">
            <a:avLst/>
          </a:prstGeom>
          <a:noFill/>
        </p:spPr>
      </p:pic>
      <p:pic>
        <p:nvPicPr>
          <p:cNvPr id="41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2319231"/>
            <a:ext cx="457200" cy="457200"/>
          </a:xfrm>
          <a:prstGeom prst="rect">
            <a:avLst/>
          </a:prstGeom>
          <a:noFill/>
        </p:spPr>
      </p:pic>
      <p:pic>
        <p:nvPicPr>
          <p:cNvPr id="42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5876" y="6197923"/>
            <a:ext cx="457200" cy="457200"/>
          </a:xfrm>
          <a:prstGeom prst="rect">
            <a:avLst/>
          </a:prstGeom>
          <a:noFill/>
        </p:spPr>
      </p:pic>
      <p:pic>
        <p:nvPicPr>
          <p:cNvPr id="43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2477" y="6300853"/>
            <a:ext cx="457200" cy="457200"/>
          </a:xfrm>
          <a:prstGeom prst="rect">
            <a:avLst/>
          </a:prstGeom>
          <a:noFill/>
        </p:spPr>
      </p:pic>
      <p:pic>
        <p:nvPicPr>
          <p:cNvPr id="60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904" y="1609809"/>
            <a:ext cx="457200" cy="457200"/>
          </a:xfrm>
          <a:prstGeom prst="rect">
            <a:avLst/>
          </a:prstGeom>
          <a:noFill/>
        </p:spPr>
      </p:pic>
      <p:pic>
        <p:nvPicPr>
          <p:cNvPr id="61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018" y="1591790"/>
            <a:ext cx="457200" cy="457200"/>
          </a:xfrm>
          <a:prstGeom prst="rect">
            <a:avLst/>
          </a:prstGeom>
          <a:noFill/>
        </p:spPr>
      </p:pic>
      <p:pic>
        <p:nvPicPr>
          <p:cNvPr id="62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0435" y="4394293"/>
            <a:ext cx="457200" cy="457200"/>
          </a:xfrm>
          <a:prstGeom prst="rect">
            <a:avLst/>
          </a:prstGeom>
          <a:noFill/>
        </p:spPr>
      </p:pic>
      <p:pic>
        <p:nvPicPr>
          <p:cNvPr id="63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2302" y="6033592"/>
            <a:ext cx="457200" cy="457200"/>
          </a:xfrm>
          <a:prstGeom prst="rect">
            <a:avLst/>
          </a:prstGeom>
          <a:noFill/>
        </p:spPr>
      </p:pic>
      <p:pic>
        <p:nvPicPr>
          <p:cNvPr id="64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4703" y="5945028"/>
            <a:ext cx="457200" cy="457200"/>
          </a:xfrm>
          <a:prstGeom prst="rect">
            <a:avLst/>
          </a:prstGeom>
          <a:noFill/>
        </p:spPr>
      </p:pic>
      <p:pic>
        <p:nvPicPr>
          <p:cNvPr id="65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0312" y="3405553"/>
            <a:ext cx="457200" cy="457200"/>
          </a:xfrm>
          <a:prstGeom prst="rect">
            <a:avLst/>
          </a:prstGeom>
          <a:noFill/>
        </p:spPr>
      </p:pic>
      <p:pic>
        <p:nvPicPr>
          <p:cNvPr id="66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88" y="2492616"/>
            <a:ext cx="457200" cy="457200"/>
          </a:xfrm>
          <a:prstGeom prst="rect">
            <a:avLst/>
          </a:prstGeom>
          <a:noFill/>
        </p:spPr>
      </p:pic>
      <p:pic>
        <p:nvPicPr>
          <p:cNvPr id="67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0748" y="3436581"/>
            <a:ext cx="457200" cy="457200"/>
          </a:xfrm>
          <a:prstGeom prst="rect">
            <a:avLst/>
          </a:prstGeom>
          <a:noFill/>
        </p:spPr>
      </p:pic>
      <p:pic>
        <p:nvPicPr>
          <p:cNvPr id="68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519" y="5998255"/>
            <a:ext cx="457200" cy="457200"/>
          </a:xfrm>
          <a:prstGeom prst="rect">
            <a:avLst/>
          </a:prstGeom>
          <a:noFill/>
        </p:spPr>
      </p:pic>
      <p:pic>
        <p:nvPicPr>
          <p:cNvPr id="69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246" y="5233269"/>
            <a:ext cx="457200" cy="457200"/>
          </a:xfrm>
          <a:prstGeom prst="rect">
            <a:avLst/>
          </a:prstGeom>
          <a:noFill/>
        </p:spPr>
      </p:pic>
      <p:pic>
        <p:nvPicPr>
          <p:cNvPr id="70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3682" y="5173798"/>
            <a:ext cx="457200" cy="457200"/>
          </a:xfrm>
          <a:prstGeom prst="rect">
            <a:avLst/>
          </a:prstGeom>
          <a:noFill/>
        </p:spPr>
      </p:pic>
      <p:pic>
        <p:nvPicPr>
          <p:cNvPr id="71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9293" y="5170647"/>
            <a:ext cx="457200" cy="457200"/>
          </a:xfrm>
          <a:prstGeom prst="rect">
            <a:avLst/>
          </a:prstGeom>
          <a:noFill/>
        </p:spPr>
      </p:pic>
      <p:pic>
        <p:nvPicPr>
          <p:cNvPr id="72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9003" y="2200359"/>
            <a:ext cx="457200" cy="457200"/>
          </a:xfrm>
          <a:prstGeom prst="rect">
            <a:avLst/>
          </a:prstGeom>
          <a:noFill/>
        </p:spPr>
      </p:pic>
      <p:pic>
        <p:nvPicPr>
          <p:cNvPr id="73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8604" y="2705983"/>
            <a:ext cx="457200" cy="457200"/>
          </a:xfrm>
          <a:prstGeom prst="rect">
            <a:avLst/>
          </a:prstGeom>
          <a:noFill/>
        </p:spPr>
      </p:pic>
      <p:pic>
        <p:nvPicPr>
          <p:cNvPr id="74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276" y="3436463"/>
            <a:ext cx="457200" cy="457200"/>
          </a:xfrm>
          <a:prstGeom prst="rect">
            <a:avLst/>
          </a:prstGeom>
          <a:noFill/>
        </p:spPr>
      </p:pic>
      <p:pic>
        <p:nvPicPr>
          <p:cNvPr id="75" name="Picture 2" descr="C:\Users\jegonzal\AppData\Local\Microsoft\Windows\Temporary Internet Files\Content.IE5\JIWITE16\MC90043393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2775" y="3710962"/>
            <a:ext cx="457200" cy="45720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774204" y="2776431"/>
            <a:ext cx="636676" cy="1147869"/>
            <a:chOff x="774204" y="2776431"/>
            <a:chExt cx="636676" cy="1147869"/>
          </a:xfrm>
        </p:grpSpPr>
        <p:pic>
          <p:nvPicPr>
            <p:cNvPr id="25" name="Picture 2" descr="C:\Users\jegonzal\AppData\Local\Microsoft\Windows\Temporary Internet Files\Content.IE5\JIWITE16\MC900433938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204" y="3151578"/>
              <a:ext cx="609600" cy="609600"/>
            </a:xfrm>
            <a:prstGeom prst="rect">
              <a:avLst/>
            </a:prstGeom>
            <a:noFill/>
          </p:spPr>
        </p:pic>
        <p:sp>
          <p:nvSpPr>
            <p:cNvPr id="44" name="Folded Corner 43"/>
            <p:cNvSpPr/>
            <p:nvPr/>
          </p:nvSpPr>
          <p:spPr>
            <a:xfrm>
              <a:off x="951084" y="3800483"/>
              <a:ext cx="239828" cy="123817"/>
            </a:xfrm>
            <a:prstGeom prst="foldedCorner">
              <a:avLst>
                <a:gd name="adj" fmla="val 38678"/>
              </a:avLst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/>
                <a:t>Post</a:t>
              </a:r>
              <a:endParaRPr lang="en-US" sz="700" dirty="0"/>
            </a:p>
          </p:txBody>
        </p:sp>
        <p:sp>
          <p:nvSpPr>
            <p:cNvPr id="76" name="Cloud Callout 75"/>
            <p:cNvSpPr/>
            <p:nvPr/>
          </p:nvSpPr>
          <p:spPr>
            <a:xfrm>
              <a:off x="970943" y="2776431"/>
              <a:ext cx="439937" cy="314241"/>
            </a:xfrm>
            <a:prstGeom prst="cloudCallout">
              <a:avLst>
                <a:gd name="adj1" fmla="val -21558"/>
                <a:gd name="adj2" fmla="val 7263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1051" y="3694695"/>
            <a:ext cx="690094" cy="1145458"/>
            <a:chOff x="221051" y="3694695"/>
            <a:chExt cx="690094" cy="1145458"/>
          </a:xfrm>
        </p:grpSpPr>
        <p:pic>
          <p:nvPicPr>
            <p:cNvPr id="27" name="Picture 2" descr="C:\Users\jegonzal\AppData\Local\Microsoft\Windows\Temporary Internet Files\Content.IE5\JIWITE16\MC900433938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1545" y="4063379"/>
              <a:ext cx="609600" cy="609600"/>
            </a:xfrm>
            <a:prstGeom prst="rect">
              <a:avLst/>
            </a:prstGeom>
            <a:noFill/>
          </p:spPr>
        </p:pic>
        <p:sp>
          <p:nvSpPr>
            <p:cNvPr id="47" name="Folded Corner 46"/>
            <p:cNvSpPr/>
            <p:nvPr/>
          </p:nvSpPr>
          <p:spPr>
            <a:xfrm>
              <a:off x="451217" y="4716336"/>
              <a:ext cx="239828" cy="123817"/>
            </a:xfrm>
            <a:prstGeom prst="foldedCorner">
              <a:avLst>
                <a:gd name="adj" fmla="val 3867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/>
                <a:t>Post</a:t>
              </a:r>
              <a:endParaRPr lang="en-US" sz="700" dirty="0"/>
            </a:p>
          </p:txBody>
        </p:sp>
        <p:sp>
          <p:nvSpPr>
            <p:cNvPr id="77" name="Cloud Callout 76"/>
            <p:cNvSpPr/>
            <p:nvPr/>
          </p:nvSpPr>
          <p:spPr>
            <a:xfrm>
              <a:off x="221051" y="3694695"/>
              <a:ext cx="439937" cy="314241"/>
            </a:xfrm>
            <a:prstGeom prst="cloudCallout">
              <a:avLst>
                <a:gd name="adj1" fmla="val 31158"/>
                <a:gd name="adj2" fmla="val 90208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88813" y="4594344"/>
            <a:ext cx="702998" cy="1101161"/>
            <a:chOff x="3635512" y="4024750"/>
            <a:chExt cx="702998" cy="1101161"/>
          </a:xfrm>
        </p:grpSpPr>
        <p:pic>
          <p:nvPicPr>
            <p:cNvPr id="32" name="Picture 2" descr="C:\Users\jegonzal\AppData\Local\Microsoft\Windows\Temporary Internet Files\Content.IE5\JIWITE16\MC900433938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512" y="4357708"/>
              <a:ext cx="609600" cy="609600"/>
            </a:xfrm>
            <a:prstGeom prst="rect">
              <a:avLst/>
            </a:prstGeom>
            <a:noFill/>
          </p:spPr>
        </p:pic>
        <p:sp>
          <p:nvSpPr>
            <p:cNvPr id="45" name="Folded Corner 44"/>
            <p:cNvSpPr/>
            <p:nvPr/>
          </p:nvSpPr>
          <p:spPr>
            <a:xfrm>
              <a:off x="3864561" y="5002094"/>
              <a:ext cx="239828" cy="123817"/>
            </a:xfrm>
            <a:prstGeom prst="foldedCorner">
              <a:avLst>
                <a:gd name="adj" fmla="val 38678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/>
                <a:t>Post</a:t>
              </a:r>
              <a:endParaRPr lang="en-US" sz="700" dirty="0"/>
            </a:p>
          </p:txBody>
        </p:sp>
        <p:sp>
          <p:nvSpPr>
            <p:cNvPr id="81" name="Cloud Callout 80"/>
            <p:cNvSpPr/>
            <p:nvPr/>
          </p:nvSpPr>
          <p:spPr>
            <a:xfrm>
              <a:off x="3898573" y="4024750"/>
              <a:ext cx="439937" cy="314241"/>
            </a:xfrm>
            <a:prstGeom prst="cloudCallout">
              <a:avLst>
                <a:gd name="adj1" fmla="val -21558"/>
                <a:gd name="adj2" fmla="val 7263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87463" y="3761178"/>
            <a:ext cx="618378" cy="1123341"/>
            <a:chOff x="4587463" y="3761178"/>
            <a:chExt cx="618378" cy="1123341"/>
          </a:xfrm>
        </p:grpSpPr>
        <p:pic>
          <p:nvPicPr>
            <p:cNvPr id="31" name="Picture 2" descr="C:\Users\jegonzal\AppData\Local\Microsoft\Windows\Temporary Internet Files\Content.IE5\JIWITE16\MC900433938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87463" y="4119366"/>
              <a:ext cx="609600" cy="609600"/>
            </a:xfrm>
            <a:prstGeom prst="rect">
              <a:avLst/>
            </a:prstGeom>
            <a:noFill/>
          </p:spPr>
        </p:pic>
        <p:sp>
          <p:nvSpPr>
            <p:cNvPr id="49" name="Folded Corner 48"/>
            <p:cNvSpPr/>
            <p:nvPr/>
          </p:nvSpPr>
          <p:spPr>
            <a:xfrm>
              <a:off x="4779861" y="4760702"/>
              <a:ext cx="239828" cy="123817"/>
            </a:xfrm>
            <a:prstGeom prst="foldedCorner">
              <a:avLst>
                <a:gd name="adj" fmla="val 38678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/>
                <a:t>Post</a:t>
              </a:r>
              <a:endParaRPr lang="en-US" sz="700" dirty="0"/>
            </a:p>
          </p:txBody>
        </p:sp>
        <p:sp>
          <p:nvSpPr>
            <p:cNvPr id="82" name="Cloud Callout 81"/>
            <p:cNvSpPr/>
            <p:nvPr/>
          </p:nvSpPr>
          <p:spPr>
            <a:xfrm>
              <a:off x="4765904" y="3761178"/>
              <a:ext cx="439937" cy="314241"/>
            </a:xfrm>
            <a:prstGeom prst="cloudCallout">
              <a:avLst>
                <a:gd name="adj1" fmla="val -21558"/>
                <a:gd name="adj2" fmla="val 7263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7332" y="2222445"/>
            <a:ext cx="691527" cy="1345989"/>
            <a:chOff x="4647332" y="2222445"/>
            <a:chExt cx="691527" cy="1345989"/>
          </a:xfrm>
        </p:grpSpPr>
        <p:pic>
          <p:nvPicPr>
            <p:cNvPr id="33" name="Picture 2" descr="C:\Users\jegonzal\AppData\Local\Microsoft\Windows\Temporary Internet Files\Content.IE5\JIWITE16\MC900433938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7332" y="2627983"/>
              <a:ext cx="609600" cy="609600"/>
            </a:xfrm>
            <a:prstGeom prst="rect">
              <a:avLst/>
            </a:prstGeom>
            <a:noFill/>
          </p:spPr>
        </p:pic>
        <p:sp>
          <p:nvSpPr>
            <p:cNvPr id="50" name="Folded Corner 49"/>
            <p:cNvSpPr/>
            <p:nvPr/>
          </p:nvSpPr>
          <p:spPr>
            <a:xfrm>
              <a:off x="4843906" y="3266233"/>
              <a:ext cx="239828" cy="123817"/>
            </a:xfrm>
            <a:prstGeom prst="foldedCorner">
              <a:avLst>
                <a:gd name="adj" fmla="val 38678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/>
                <a:t>Post</a:t>
              </a:r>
              <a:endParaRPr lang="en-US" sz="700" dirty="0"/>
            </a:p>
          </p:txBody>
        </p:sp>
        <p:sp>
          <p:nvSpPr>
            <p:cNvPr id="51" name="Folded Corner 50"/>
            <p:cNvSpPr/>
            <p:nvPr/>
          </p:nvSpPr>
          <p:spPr>
            <a:xfrm>
              <a:off x="4843906" y="3444617"/>
              <a:ext cx="239828" cy="123817"/>
            </a:xfrm>
            <a:prstGeom prst="foldedCorner">
              <a:avLst>
                <a:gd name="adj" fmla="val 38678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/>
                <a:t>Post</a:t>
              </a:r>
              <a:endParaRPr lang="en-US" sz="700" dirty="0"/>
            </a:p>
          </p:txBody>
        </p:sp>
        <p:sp>
          <p:nvSpPr>
            <p:cNvPr id="83" name="Cloud Callout 82"/>
            <p:cNvSpPr/>
            <p:nvPr/>
          </p:nvSpPr>
          <p:spPr>
            <a:xfrm>
              <a:off x="4898922" y="2222445"/>
              <a:ext cx="439937" cy="314241"/>
            </a:xfrm>
            <a:prstGeom prst="cloudCallout">
              <a:avLst>
                <a:gd name="adj1" fmla="val -21558"/>
                <a:gd name="adj2" fmla="val 72637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19503" y="2776431"/>
            <a:ext cx="685804" cy="1134746"/>
            <a:chOff x="7519503" y="2776431"/>
            <a:chExt cx="685804" cy="1134746"/>
          </a:xfrm>
        </p:grpSpPr>
        <p:pic>
          <p:nvPicPr>
            <p:cNvPr id="24" name="Picture 2" descr="C:\Users\jegonzal\AppData\Local\Microsoft\Windows\Temporary Internet Files\Content.IE5\JIWITE16\MC900433938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19503" y="3163183"/>
              <a:ext cx="609600" cy="609600"/>
            </a:xfrm>
            <a:prstGeom prst="rect">
              <a:avLst/>
            </a:prstGeom>
            <a:noFill/>
          </p:spPr>
        </p:pic>
        <p:sp>
          <p:nvSpPr>
            <p:cNvPr id="48" name="Folded Corner 47"/>
            <p:cNvSpPr/>
            <p:nvPr/>
          </p:nvSpPr>
          <p:spPr>
            <a:xfrm>
              <a:off x="7652486" y="3787360"/>
              <a:ext cx="239828" cy="123817"/>
            </a:xfrm>
            <a:prstGeom prst="foldedCorner">
              <a:avLst>
                <a:gd name="adj" fmla="val 38678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/>
                <a:t>Post</a:t>
              </a:r>
              <a:endParaRPr lang="en-US" sz="700" dirty="0"/>
            </a:p>
          </p:txBody>
        </p:sp>
        <p:sp>
          <p:nvSpPr>
            <p:cNvPr id="85" name="Cloud Callout 84"/>
            <p:cNvSpPr/>
            <p:nvPr/>
          </p:nvSpPr>
          <p:spPr>
            <a:xfrm>
              <a:off x="7765370" y="2776431"/>
              <a:ext cx="439937" cy="314241"/>
            </a:xfrm>
            <a:prstGeom prst="cloudCallout">
              <a:avLst>
                <a:gd name="adj1" fmla="val -21558"/>
                <a:gd name="adj2" fmla="val 7263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82000" y="3287496"/>
            <a:ext cx="609600" cy="1212942"/>
            <a:chOff x="8382000" y="3287496"/>
            <a:chExt cx="609600" cy="1212942"/>
          </a:xfrm>
        </p:grpSpPr>
        <p:pic>
          <p:nvPicPr>
            <p:cNvPr id="37" name="Picture 2" descr="C:\Users\jegonzal\AppData\Local\Microsoft\Windows\Temporary Internet Files\Content.IE5\JIWITE16\MC900433938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0" y="3725346"/>
              <a:ext cx="609600" cy="609600"/>
            </a:xfrm>
            <a:prstGeom prst="rect">
              <a:avLst/>
            </a:prstGeom>
            <a:noFill/>
          </p:spPr>
        </p:pic>
        <p:sp>
          <p:nvSpPr>
            <p:cNvPr id="46" name="Folded Corner 45"/>
            <p:cNvSpPr/>
            <p:nvPr/>
          </p:nvSpPr>
          <p:spPr>
            <a:xfrm>
              <a:off x="8566886" y="4376621"/>
              <a:ext cx="239828" cy="123817"/>
            </a:xfrm>
            <a:prstGeom prst="foldedCorner">
              <a:avLst>
                <a:gd name="adj" fmla="val 38678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/>
                <a:t>Post</a:t>
              </a:r>
              <a:endParaRPr lang="en-US" sz="700" dirty="0"/>
            </a:p>
          </p:txBody>
        </p:sp>
        <p:sp>
          <p:nvSpPr>
            <p:cNvPr id="87" name="Cloud Callout 86"/>
            <p:cNvSpPr/>
            <p:nvPr/>
          </p:nvSpPr>
          <p:spPr>
            <a:xfrm>
              <a:off x="8534403" y="3287496"/>
              <a:ext cx="439937" cy="314241"/>
            </a:xfrm>
            <a:prstGeom prst="cloudCallout">
              <a:avLst>
                <a:gd name="adj1" fmla="val -6496"/>
                <a:gd name="adj2" fmla="val 93723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11385" y="2200823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1792382" y="2437036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1794782" y="3153796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1469953" y="3983496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244074" y="4951812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943500" y="4753679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1700748" y="4899623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410459" y="5791509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1357267" y="5743876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347348" y="6020433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3588813" y="2437036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3504147" y="1325831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3553807" y="5903921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09134" y="5715247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574416" y="4851691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5333765" y="470650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5594761" y="592569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5362436" y="3147002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618902" y="1915472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4857056" y="1335711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4194160" y="1830193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 rot="10800000">
            <a:off x="4035366" y="3135959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7227874" y="4538147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7068888" y="3418827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7829783" y="407195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8633934" y="2036945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7787681" y="5036357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8492" y="565837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8111867" y="5751675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8597759" y="466215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62" name="Rectangle 261"/>
          <p:cNvSpPr/>
          <p:nvPr/>
        </p:nvSpPr>
        <p:spPr>
          <a:xfrm>
            <a:off x="-8836" y="1325831"/>
            <a:ext cx="9170450" cy="553216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410459" y="1830193"/>
            <a:ext cx="8324327" cy="4699260"/>
            <a:chOff x="410459" y="1830193"/>
            <a:chExt cx="8324327" cy="469926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10459" y="2741928"/>
              <a:ext cx="649715" cy="763364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1060174" y="2949816"/>
              <a:ext cx="850348" cy="555476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1060174" y="3505292"/>
              <a:ext cx="850348" cy="220054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1060174" y="3516334"/>
              <a:ext cx="533508" cy="984104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535703" y="3505292"/>
              <a:ext cx="524471" cy="889001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910522" y="2949816"/>
              <a:ext cx="789155" cy="337680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1910522" y="3266234"/>
              <a:ext cx="789155" cy="459112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1593682" y="3287496"/>
              <a:ext cx="1105995" cy="1212943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1822282" y="3287496"/>
              <a:ext cx="877395" cy="2118193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H="1">
              <a:off x="2699677" y="1830193"/>
              <a:ext cx="966758" cy="1457303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2699677" y="2949816"/>
              <a:ext cx="966758" cy="316418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 flipV="1">
              <a:off x="2699677" y="3287496"/>
              <a:ext cx="1494484" cy="407200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 flipV="1">
              <a:off x="2699677" y="3287496"/>
              <a:ext cx="1145759" cy="2021266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1060174" y="3523128"/>
              <a:ext cx="0" cy="1745828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410459" y="4394293"/>
              <a:ext cx="125244" cy="1011397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 flipV="1">
              <a:off x="535703" y="4394293"/>
              <a:ext cx="524471" cy="926851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1469954" y="4523178"/>
              <a:ext cx="123728" cy="1750076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535703" y="6273253"/>
              <a:ext cx="934250" cy="27601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469953" y="6273254"/>
              <a:ext cx="1001124" cy="256199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2699677" y="3287496"/>
              <a:ext cx="966758" cy="3208827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4326995" y="2406277"/>
              <a:ext cx="673768" cy="543539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H="1">
              <a:off x="2699677" y="2949816"/>
              <a:ext cx="2301086" cy="337680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4926493" y="3725346"/>
              <a:ext cx="569383" cy="797832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4926493" y="4523178"/>
              <a:ext cx="569383" cy="785584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V="1">
              <a:off x="4926493" y="3418827"/>
              <a:ext cx="1489768" cy="1119320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H="1" flipV="1">
              <a:off x="3851874" y="5308762"/>
              <a:ext cx="857260" cy="131415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V="1">
              <a:off x="4843906" y="5335648"/>
              <a:ext cx="651970" cy="959383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H="1">
              <a:off x="5724476" y="3444617"/>
              <a:ext cx="691785" cy="3051706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5000763" y="1830193"/>
              <a:ext cx="0" cy="1119623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5724476" y="2437036"/>
              <a:ext cx="691785" cy="968517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5000763" y="2949816"/>
              <a:ext cx="1415498" cy="469011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6416261" y="3418827"/>
              <a:ext cx="811613" cy="568352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6416261" y="3418827"/>
              <a:ext cx="1371420" cy="149608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V="1">
              <a:off x="7765370" y="2627983"/>
              <a:ext cx="969416" cy="943244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6416261" y="3405553"/>
              <a:ext cx="892231" cy="1768245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633934" y="4168162"/>
              <a:ext cx="100852" cy="1065108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7787681" y="3568434"/>
              <a:ext cx="104633" cy="1104545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7227874" y="3983496"/>
              <a:ext cx="664440" cy="1553406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7765370" y="3568434"/>
              <a:ext cx="868564" cy="599728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 flipV="1">
              <a:off x="6416261" y="3444617"/>
              <a:ext cx="1003714" cy="2753307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V="1">
              <a:off x="8205307" y="4168162"/>
              <a:ext cx="428627" cy="2182162"/>
            </a:xfrm>
            <a:prstGeom prst="line">
              <a:avLst/>
            </a:prstGeom>
            <a:ln w="25400">
              <a:headEnd type="oval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8" name="Group 347"/>
          <p:cNvGrpSpPr/>
          <p:nvPr/>
        </p:nvGrpSpPr>
        <p:grpSpPr>
          <a:xfrm>
            <a:off x="4675453" y="3420768"/>
            <a:ext cx="1740001" cy="3045903"/>
            <a:chOff x="4675453" y="3420768"/>
            <a:chExt cx="1740001" cy="3045903"/>
          </a:xfrm>
        </p:grpSpPr>
        <p:cxnSp>
          <p:nvCxnSpPr>
            <p:cNvPr id="286" name="Straight Connector 285"/>
            <p:cNvCxnSpPr/>
            <p:nvPr/>
          </p:nvCxnSpPr>
          <p:spPr>
            <a:xfrm flipV="1">
              <a:off x="4925686" y="3727287"/>
              <a:ext cx="569383" cy="797832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4925686" y="4525119"/>
              <a:ext cx="569383" cy="785584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V="1">
              <a:off x="4925686" y="3420768"/>
              <a:ext cx="1489768" cy="1119320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V="1">
              <a:off x="4843099" y="5337589"/>
              <a:ext cx="651970" cy="959383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19" name="Oval 318"/>
            <p:cNvSpPr/>
            <p:nvPr/>
          </p:nvSpPr>
          <p:spPr>
            <a:xfrm>
              <a:off x="4745858" y="4368179"/>
              <a:ext cx="327753" cy="32775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5326312" y="3553469"/>
              <a:ext cx="327753" cy="32775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5286055" y="5146826"/>
              <a:ext cx="327753" cy="32775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675453" y="6138918"/>
              <a:ext cx="327753" cy="32775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9" name="Group 348"/>
          <p:cNvGrpSpPr/>
          <p:nvPr/>
        </p:nvGrpSpPr>
        <p:grpSpPr>
          <a:xfrm>
            <a:off x="253497" y="1681464"/>
            <a:ext cx="4746459" cy="5029709"/>
            <a:chOff x="253497" y="1681464"/>
            <a:chExt cx="4746459" cy="5029709"/>
          </a:xfrm>
        </p:grpSpPr>
        <p:cxnSp>
          <p:nvCxnSpPr>
            <p:cNvPr id="264" name="Straight Connector 263"/>
            <p:cNvCxnSpPr/>
            <p:nvPr/>
          </p:nvCxnSpPr>
          <p:spPr>
            <a:xfrm>
              <a:off x="409652" y="2743869"/>
              <a:ext cx="649715" cy="763364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1059367" y="2951757"/>
              <a:ext cx="850348" cy="555476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1059367" y="3507233"/>
              <a:ext cx="850348" cy="220054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1059367" y="3518275"/>
              <a:ext cx="533508" cy="984104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534896" y="3507233"/>
              <a:ext cx="524471" cy="889001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1909715" y="2951757"/>
              <a:ext cx="789155" cy="337680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V="1">
              <a:off x="1909715" y="3268175"/>
              <a:ext cx="789155" cy="459112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V="1">
              <a:off x="1592875" y="3289437"/>
              <a:ext cx="1105995" cy="1212943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1821475" y="3289437"/>
              <a:ext cx="877395" cy="2118193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H="1">
              <a:off x="2698870" y="1832134"/>
              <a:ext cx="966758" cy="1457303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698870" y="2951757"/>
              <a:ext cx="966758" cy="316418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H="1" flipV="1">
              <a:off x="2698870" y="3289437"/>
              <a:ext cx="1494484" cy="407200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 flipV="1">
              <a:off x="2698870" y="3289437"/>
              <a:ext cx="1145759" cy="2021266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1059367" y="3525069"/>
              <a:ext cx="0" cy="1745828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409652" y="4396234"/>
              <a:ext cx="125244" cy="1011397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H="1" flipV="1">
              <a:off x="534896" y="4396234"/>
              <a:ext cx="524471" cy="926851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V="1">
              <a:off x="1469147" y="4525119"/>
              <a:ext cx="123728" cy="1750076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534896" y="6275194"/>
              <a:ext cx="934250" cy="27601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469146" y="6275195"/>
              <a:ext cx="1001124" cy="256199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2698870" y="3289437"/>
              <a:ext cx="966758" cy="3208827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H="1">
              <a:off x="2698870" y="2951757"/>
              <a:ext cx="2301086" cy="337680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flipH="1" flipV="1">
              <a:off x="3851067" y="5310703"/>
              <a:ext cx="857260" cy="131415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Oval 304"/>
            <p:cNvSpPr/>
            <p:nvPr/>
          </p:nvSpPr>
          <p:spPr>
            <a:xfrm>
              <a:off x="2471077" y="3024760"/>
              <a:ext cx="477532" cy="47753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531041" y="2771866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504147" y="1681464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032185" y="3535000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687997" y="5123011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545257" y="5257966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496770" y="6334387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1410880" y="4334397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1664624" y="5245523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1754227" y="2806368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1758378" y="3575555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262956" y="2579992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912141" y="3371111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363292" y="4277413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53497" y="5257966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895490" y="5112424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1321143" y="6127702"/>
              <a:ext cx="327753" cy="3277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343230" y="6136976"/>
              <a:ext cx="327753" cy="327753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2306393" y="6383420"/>
              <a:ext cx="327753" cy="327753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3" name="Group 352"/>
          <p:cNvGrpSpPr/>
          <p:nvPr/>
        </p:nvGrpSpPr>
        <p:grpSpPr>
          <a:xfrm>
            <a:off x="4999956" y="2231357"/>
            <a:ext cx="1415498" cy="1189411"/>
            <a:chOff x="4999956" y="2231357"/>
            <a:chExt cx="1415498" cy="1189411"/>
          </a:xfrm>
        </p:grpSpPr>
        <p:cxnSp>
          <p:nvCxnSpPr>
            <p:cNvPr id="294" name="Straight Connector 293"/>
            <p:cNvCxnSpPr/>
            <p:nvPr/>
          </p:nvCxnSpPr>
          <p:spPr>
            <a:xfrm>
              <a:off x="4999956" y="2951757"/>
              <a:ext cx="1415498" cy="469011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5723669" y="2438977"/>
              <a:ext cx="691785" cy="968517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7" name="Oval 306"/>
            <p:cNvSpPr/>
            <p:nvPr/>
          </p:nvSpPr>
          <p:spPr>
            <a:xfrm>
              <a:off x="5568356" y="2231357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5560845" y="3446558"/>
            <a:ext cx="854609" cy="3208110"/>
            <a:chOff x="5560845" y="3446558"/>
            <a:chExt cx="854609" cy="3208110"/>
          </a:xfrm>
        </p:grpSpPr>
        <p:cxnSp>
          <p:nvCxnSpPr>
            <p:cNvPr id="291" name="Straight Connector 290"/>
            <p:cNvCxnSpPr/>
            <p:nvPr/>
          </p:nvCxnSpPr>
          <p:spPr>
            <a:xfrm flipH="1">
              <a:off x="5723669" y="3446558"/>
              <a:ext cx="691785" cy="3051706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18" name="Oval 317"/>
            <p:cNvSpPr/>
            <p:nvPr/>
          </p:nvSpPr>
          <p:spPr>
            <a:xfrm>
              <a:off x="5560845" y="6326915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4163118" y="1693661"/>
            <a:ext cx="996415" cy="1421972"/>
            <a:chOff x="4163118" y="1693661"/>
            <a:chExt cx="996415" cy="1421972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4326188" y="2408218"/>
              <a:ext cx="673768" cy="543539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4999956" y="1832134"/>
              <a:ext cx="0" cy="1119623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23" name="Oval 322"/>
            <p:cNvSpPr/>
            <p:nvPr/>
          </p:nvSpPr>
          <p:spPr>
            <a:xfrm>
              <a:off x="4831780" y="2787880"/>
              <a:ext cx="327753" cy="32775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797533" y="1693661"/>
              <a:ext cx="327753" cy="32775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163118" y="2244341"/>
              <a:ext cx="327753" cy="32775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6177495" y="2455004"/>
            <a:ext cx="2746035" cy="4059196"/>
            <a:chOff x="6177495" y="2455004"/>
            <a:chExt cx="2746035" cy="4059196"/>
          </a:xfrm>
        </p:grpSpPr>
        <p:cxnSp>
          <p:nvCxnSpPr>
            <p:cNvPr id="295" name="Straight Connector 294"/>
            <p:cNvCxnSpPr/>
            <p:nvPr/>
          </p:nvCxnSpPr>
          <p:spPr>
            <a:xfrm>
              <a:off x="6415454" y="3420768"/>
              <a:ext cx="811613" cy="568352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6415454" y="3420768"/>
              <a:ext cx="1371420" cy="149608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flipV="1">
              <a:off x="7764563" y="2629924"/>
              <a:ext cx="969416" cy="943244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415454" y="3407494"/>
              <a:ext cx="892231" cy="1768245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8633127" y="4170103"/>
              <a:ext cx="100852" cy="1065108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7786874" y="3570375"/>
              <a:ext cx="104633" cy="1104545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7227067" y="3985437"/>
              <a:ext cx="664440" cy="1553406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7764563" y="3570375"/>
              <a:ext cx="868564" cy="599728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flipH="1" flipV="1">
              <a:off x="6415454" y="3446558"/>
              <a:ext cx="1003714" cy="2753307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8204500" y="4170103"/>
              <a:ext cx="428627" cy="2182162"/>
            </a:xfrm>
            <a:prstGeom prst="line">
              <a:avLst/>
            </a:prstGeom>
            <a:ln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6" name="Oval 305"/>
            <p:cNvSpPr/>
            <p:nvPr/>
          </p:nvSpPr>
          <p:spPr>
            <a:xfrm>
              <a:off x="6177495" y="3177160"/>
              <a:ext cx="477532" cy="47753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7586864" y="3433425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7065331" y="3819619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7727630" y="5362716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7144615" y="5015605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7266088" y="6040339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7747039" y="4513043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8595777" y="2455004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8471939" y="3983296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8570102" y="5096239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8055383" y="6186447"/>
              <a:ext cx="327753" cy="3277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E5EB-FB30-6D42-92F7-56862BADE3C7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4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90"/>
    </mc:Choice>
    <mc:Fallback xmlns="">
      <p:transition xmlns:p14="http://schemas.microsoft.com/office/powerpoint/2010/main" spd="slow" advTm="720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7" dur="2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0" dur="3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3"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9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2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54" grpId="0" animBg="1"/>
      <p:bldP spid="156" grpId="0" animBg="1"/>
      <p:bldP spid="158" grpId="0" animBg="1"/>
      <p:bldP spid="159" grpId="0" animBg="1"/>
      <p:bldP spid="160" grpId="0" animBg="1"/>
      <p:bldP spid="161" grpId="0" animBg="1"/>
      <p:bldP spid="17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26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839292"/>
            <a:ext cx="9296400" cy="1676400"/>
          </a:xfrm>
        </p:spPr>
        <p:txBody>
          <a:bodyPr/>
          <a:lstStyle/>
          <a:p>
            <a:r>
              <a:rPr lang="en-US" sz="4000" dirty="0" err="1" smtClean="0"/>
              <a:t>GraphLab</a:t>
            </a:r>
            <a:r>
              <a:rPr lang="en-US" sz="4000" dirty="0" smtClean="0"/>
              <a:t> provided exciting</a:t>
            </a:r>
            <a:br>
              <a:rPr lang="en-US" sz="4000" dirty="0" smtClean="0"/>
            </a:br>
            <a:r>
              <a:rPr lang="en-US" sz="4000" dirty="0" smtClean="0"/>
              <a:t>scaling performance</a:t>
            </a:r>
            <a:endParaRPr lang="en-US" sz="4000" dirty="0"/>
          </a:p>
        </p:txBody>
      </p:sp>
      <p:sp>
        <p:nvSpPr>
          <p:cNvPr id="5" name="Subtitle 4"/>
          <p:cNvSpPr txBox="1">
            <a:spLocks noGrp="1"/>
          </p:cNvSpPr>
          <p:nvPr>
            <p:ph type="subTitle" idx="1"/>
          </p:nvPr>
        </p:nvSpPr>
        <p:spPr>
          <a:xfrm>
            <a:off x="685800" y="3284465"/>
            <a:ext cx="92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But…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760328"/>
            <a:ext cx="140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Thus far…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685800" y="3822330"/>
            <a:ext cx="7772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sz="4000" b="1" dirty="0" smtClean="0">
                <a:solidFill>
                  <a:srgbClr val="1F497D"/>
                </a:solidFill>
                <a:latin typeface="Calibri"/>
              </a:rPr>
              <a:t>We </a:t>
            </a:r>
            <a:r>
              <a:rPr lang="en-US" sz="4000" b="1" dirty="0" err="1" smtClean="0">
                <a:solidFill>
                  <a:srgbClr val="1F497D"/>
                </a:solidFill>
                <a:latin typeface="Calibri"/>
              </a:rPr>
              <a:t>couldn</a:t>
            </a:r>
            <a:r>
              <a:rPr lang="fr-FR" sz="4000" b="1" dirty="0" smtClean="0">
                <a:solidFill>
                  <a:srgbClr val="1F497D"/>
                </a:solidFill>
                <a:latin typeface="Calibri"/>
              </a:rPr>
              <a:t>’</a:t>
            </a:r>
            <a:r>
              <a:rPr lang="en-US" sz="4000" b="1" dirty="0" smtClean="0">
                <a:solidFill>
                  <a:srgbClr val="1F497D"/>
                </a:solidFill>
                <a:latin typeface="Calibri"/>
              </a:rPr>
              <a:t>t scale up to </a:t>
            </a:r>
            <a:endParaRPr lang="en-US" sz="4000" b="1" dirty="0">
              <a:solidFill>
                <a:srgbClr val="1F497D"/>
              </a:solidFill>
              <a:latin typeface="Calibri"/>
            </a:endParaRPr>
          </a:p>
          <a:p>
            <a:r>
              <a:rPr lang="en-US" sz="4000" b="1" dirty="0" err="1" smtClean="0">
                <a:solidFill>
                  <a:srgbClr val="1F497D"/>
                </a:solidFill>
                <a:latin typeface="Calibri"/>
              </a:rPr>
              <a:t>Altavista</a:t>
            </a:r>
            <a:r>
              <a:rPr lang="en-US" sz="4000" b="1" dirty="0" smtClean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Calibri"/>
              </a:rPr>
              <a:t>Webgraph</a:t>
            </a:r>
            <a:r>
              <a:rPr lang="en-US" sz="40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4000" b="1" dirty="0" smtClean="0">
                <a:solidFill>
                  <a:srgbClr val="1F497D"/>
                </a:solidFill>
                <a:latin typeface="Calibri"/>
              </a:rPr>
              <a:t>from 2002</a:t>
            </a:r>
            <a:endParaRPr lang="en-US" sz="4000" b="1" dirty="0">
              <a:solidFill>
                <a:srgbClr val="1F497D"/>
              </a:solidFill>
              <a:latin typeface="Calibri"/>
            </a:endParaRPr>
          </a:p>
          <a:p>
            <a:r>
              <a:rPr lang="en-US" sz="4400" b="1" dirty="0">
                <a:solidFill>
                  <a:srgbClr val="1F497D"/>
                </a:solidFill>
                <a:latin typeface="Calibri"/>
              </a:rPr>
              <a:t>1.4B vertices, </a:t>
            </a:r>
            <a:r>
              <a:rPr lang="en-US" sz="4400" b="1" dirty="0" smtClean="0">
                <a:solidFill>
                  <a:srgbClr val="1F497D"/>
                </a:solidFill>
                <a:latin typeface="Calibri"/>
              </a:rPr>
              <a:t>6.6B </a:t>
            </a:r>
            <a:r>
              <a:rPr lang="en-US" sz="4400" b="1" dirty="0">
                <a:solidFill>
                  <a:srgbClr val="1F497D"/>
                </a:solidFill>
                <a:latin typeface="Calibri"/>
              </a:rPr>
              <a:t>edges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8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8"/>
    </mc:Choice>
    <mc:Fallback xmlns="">
      <p:transition xmlns:p14="http://schemas.microsoft.com/office/powerpoint/2010/main" spd="slow" advTm="132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/>
          <p:cNvSpPr/>
          <p:nvPr/>
        </p:nvSpPr>
        <p:spPr>
          <a:xfrm>
            <a:off x="304800" y="3048000"/>
            <a:ext cx="8534400" cy="762000"/>
          </a:xfrm>
          <a:prstGeom prst="cube">
            <a:avLst>
              <a:gd name="adj" fmla="val 4692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-64" charset="0"/>
              </a:rPr>
              <a:t>Parallel Hardware</a:t>
            </a:r>
            <a:endParaRPr lang="en-US" sz="2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ahoma" pitchFamily="-6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04800" y="6096000"/>
            <a:ext cx="9753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5162641"/>
            <a:ext cx="69342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i="1" dirty="0" smtClean="0"/>
              <a:t>Published Results</a:t>
            </a:r>
          </a:p>
          <a:p>
            <a:pPr algn="ctr"/>
            <a:r>
              <a:rPr lang="en-US" sz="2000" b="1" dirty="0" smtClean="0"/>
              <a:t>OSDI’12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39624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Joint Work With</a:t>
            </a:r>
          </a:p>
          <a:p>
            <a:pPr algn="ctr"/>
            <a:r>
              <a:rPr lang="en-US" sz="2000" b="1" i="1" dirty="0" err="1" smtClean="0"/>
              <a:t>Yucheng</a:t>
            </a:r>
            <a:r>
              <a:rPr lang="en-US" sz="2000" b="1" i="1" dirty="0" smtClean="0"/>
              <a:t> Low    </a:t>
            </a:r>
            <a:r>
              <a:rPr lang="en-US" sz="2000" b="1" i="1" dirty="0" err="1" smtClean="0"/>
              <a:t>Aapo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Kyrola</a:t>
            </a:r>
            <a:r>
              <a:rPr lang="en-US" sz="2000" b="1" i="1" dirty="0" smtClean="0"/>
              <a:t>     </a:t>
            </a:r>
            <a:r>
              <a:rPr lang="en-US" sz="2000" b="1" i="1" dirty="0" err="1" smtClean="0"/>
              <a:t>Haijie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Gu</a:t>
            </a:r>
            <a:r>
              <a:rPr lang="en-US" sz="2000" b="1" i="1" dirty="0" smtClean="0"/>
              <a:t>     Danny </a:t>
            </a:r>
            <a:r>
              <a:rPr lang="en-US" sz="2000" b="1" i="1" dirty="0" err="1" smtClean="0"/>
              <a:t>Bickson</a:t>
            </a:r>
            <a:r>
              <a:rPr lang="en-US" sz="2000" b="1" i="1" dirty="0" smtClean="0"/>
              <a:t>    </a:t>
            </a:r>
          </a:p>
          <a:p>
            <a:pPr algn="ctr"/>
            <a:r>
              <a:rPr lang="en-US" sz="2000" b="1" i="1" dirty="0" smtClean="0"/>
              <a:t>Carlos </a:t>
            </a:r>
            <a:r>
              <a:rPr lang="en-US" sz="2000" b="1" i="1" dirty="0" err="1" smtClean="0"/>
              <a:t>Guestrin</a:t>
            </a:r>
            <a:r>
              <a:rPr lang="en-US" sz="2000" b="1" i="1" dirty="0" smtClean="0"/>
              <a:t>        Joe </a:t>
            </a:r>
            <a:r>
              <a:rPr lang="en-US" sz="2000" b="1" i="1" dirty="0" err="1" smtClean="0"/>
              <a:t>Hellerstein</a:t>
            </a:r>
            <a:r>
              <a:rPr lang="en-US" sz="2000" b="1" i="1" dirty="0" smtClean="0"/>
              <a:t>       Guy </a:t>
            </a:r>
            <a:r>
              <a:rPr lang="en-US" sz="2000" b="1" i="1" dirty="0" err="1" smtClean="0"/>
              <a:t>Blelloch</a:t>
            </a:r>
            <a:r>
              <a:rPr lang="en-US" sz="2000" b="1" i="1" dirty="0" smtClean="0"/>
              <a:t>       David </a:t>
            </a:r>
            <a:r>
              <a:rPr lang="en-US" sz="2000" b="1" i="1" dirty="0" err="1" smtClean="0"/>
              <a:t>O’Hallaron</a:t>
            </a:r>
            <a:endParaRPr lang="en-US" sz="2000" b="1" i="1" dirty="0"/>
          </a:p>
        </p:txBody>
      </p:sp>
      <p:sp>
        <p:nvSpPr>
          <p:cNvPr id="14" name="Cube 13"/>
          <p:cNvSpPr/>
          <p:nvPr/>
        </p:nvSpPr>
        <p:spPr>
          <a:xfrm>
            <a:off x="304800" y="1921701"/>
            <a:ext cx="8534400" cy="1337355"/>
          </a:xfrm>
          <a:prstGeom prst="cube">
            <a:avLst>
              <a:gd name="adj" fmla="val 2877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Tahoma" pitchFamily="-64" charset="0"/>
              </a:rPr>
              <a:t>GraphLab</a:t>
            </a:r>
            <a:r>
              <a:rPr lang="en-US" sz="4000" b="1" dirty="0" smtClean="0">
                <a:solidFill>
                  <a:schemeClr val="bg1"/>
                </a:solidFill>
                <a:latin typeface="Tahoma" pitchFamily="-6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Tahoma" pitchFamily="-64" charset="0"/>
              </a:rPr>
              <a:t>&amp; </a:t>
            </a:r>
            <a:r>
              <a:rPr lang="en-US" sz="4000" b="1" u="sng" dirty="0" smtClean="0">
                <a:solidFill>
                  <a:schemeClr val="bg1"/>
                </a:solidFill>
                <a:latin typeface="Tahoma" pitchFamily="-64" charset="0"/>
              </a:rPr>
              <a:t>PowerGraph</a:t>
            </a:r>
          </a:p>
        </p:txBody>
      </p:sp>
      <p:sp>
        <p:nvSpPr>
          <p:cNvPr id="7" name="Cube 6"/>
          <p:cNvSpPr/>
          <p:nvPr/>
        </p:nvSpPr>
        <p:spPr>
          <a:xfrm>
            <a:off x="304800" y="609600"/>
            <a:ext cx="8534400" cy="1524000"/>
          </a:xfrm>
          <a:prstGeom prst="cube">
            <a:avLst>
              <a:gd name="adj" fmla="val 247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ahoma" pitchFamily="-64" charset="0"/>
              </a:rPr>
              <a:t>Parallel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ahoma" pitchFamily="-64" charset="0"/>
              </a:rPr>
              <a:t> Algorithms for Probabilistic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ahoma" pitchFamily="-64" charset="0"/>
              </a:rPr>
              <a:t>Inference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-304800" y="0"/>
            <a:ext cx="9677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"/>
    </mc:Choice>
    <mc:Fallback xmlns="">
      <p:transition xmlns:p14="http://schemas.microsoft.com/office/powerpoint/2010/main" spd="slow" advTm="55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33400" y="1143000"/>
            <a:ext cx="8153400" cy="22098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Natural</a:t>
            </a:r>
            <a:r>
              <a:rPr lang="en-US" sz="5400" b="1" dirty="0"/>
              <a:t> </a:t>
            </a:r>
            <a:r>
              <a:rPr lang="en-US" sz="5400" b="1" dirty="0" smtClean="0"/>
              <a:t>Graphs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>
                <a:solidFill>
                  <a:srgbClr val="7F7F7F"/>
                </a:solidFill>
              </a:rPr>
              <a:t>Graphs derived from natural phenomena</a:t>
            </a:r>
            <a:endParaRPr lang="en-US" sz="4800" dirty="0">
              <a:solidFill>
                <a:srgbClr val="7F7F7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600" y="4381411"/>
            <a:ext cx="8077200" cy="1104989"/>
            <a:chOff x="609600" y="1371600"/>
            <a:chExt cx="8077200" cy="11049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466894"/>
              <a:ext cx="914400" cy="914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7369" t="15965" r="15965" b="17369"/>
            <a:stretch/>
          </p:blipFill>
          <p:spPr>
            <a:xfrm>
              <a:off x="1600200" y="1416094"/>
              <a:ext cx="1016000" cy="1016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2700" y="1397044"/>
              <a:ext cx="1054100" cy="1054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800000">
              <a:off x="2484923" y="1371600"/>
              <a:ext cx="1154310" cy="11049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l="8304" t="5439" r="8655" b="5672"/>
            <a:stretch/>
          </p:blipFill>
          <p:spPr>
            <a:xfrm>
              <a:off x="4953000" y="1434697"/>
              <a:ext cx="914400" cy="97879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8400" y="1466894"/>
              <a:ext cx="914400" cy="914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57600" y="1390694"/>
              <a:ext cx="1068507" cy="106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53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"/>
    </mc:Choice>
    <mc:Fallback xmlns="">
      <p:transition xmlns:p14="http://schemas.microsoft.com/office/powerpoint/2010/main" spd="slow" advTm="54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Properties of Natural Graphs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" y="5326559"/>
            <a:ext cx="73588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2"/>
                </a:solidFill>
              </a:rPr>
              <a:t>Power-Law Degree Distribution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0600" y="4343400"/>
            <a:ext cx="2191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Regular Mesh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848256" y="1524000"/>
            <a:ext cx="5143344" cy="3342620"/>
            <a:chOff x="3848256" y="1524000"/>
            <a:chExt cx="5143344" cy="3342620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8256" y="1524000"/>
              <a:ext cx="5143344" cy="25908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257800" y="4343400"/>
              <a:ext cx="23089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Natural Graph</a:t>
              </a:r>
              <a:endParaRPr lang="en-US" sz="2800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67834" y="1981200"/>
            <a:ext cx="2362200" cy="1981200"/>
            <a:chOff x="867834" y="1981200"/>
            <a:chExt cx="2362200" cy="1981200"/>
          </a:xfrm>
        </p:grpSpPr>
        <p:cxnSp>
          <p:nvCxnSpPr>
            <p:cNvPr id="6" name="Straight Connector 5"/>
            <p:cNvCxnSpPr>
              <a:stCxn id="12" idx="4"/>
              <a:endCxn id="22" idx="0"/>
            </p:cNvCxnSpPr>
            <p:nvPr/>
          </p:nvCxnSpPr>
          <p:spPr>
            <a:xfrm>
              <a:off x="982134" y="2209800"/>
              <a:ext cx="0" cy="15240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" name="Straight Connector 6"/>
            <p:cNvCxnSpPr>
              <a:stCxn id="13" idx="4"/>
              <a:endCxn id="23" idx="0"/>
            </p:cNvCxnSpPr>
            <p:nvPr/>
          </p:nvCxnSpPr>
          <p:spPr>
            <a:xfrm>
              <a:off x="1693333" y="2209800"/>
              <a:ext cx="0" cy="15240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" name="Straight Connector 7"/>
            <p:cNvCxnSpPr>
              <a:stCxn id="14" idx="4"/>
              <a:endCxn id="24" idx="0"/>
            </p:cNvCxnSpPr>
            <p:nvPr/>
          </p:nvCxnSpPr>
          <p:spPr>
            <a:xfrm>
              <a:off x="2429933" y="2209800"/>
              <a:ext cx="0" cy="15240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" name="Straight Connector 8"/>
            <p:cNvCxnSpPr>
              <a:stCxn id="15" idx="4"/>
              <a:endCxn id="25" idx="0"/>
            </p:cNvCxnSpPr>
            <p:nvPr/>
          </p:nvCxnSpPr>
          <p:spPr>
            <a:xfrm>
              <a:off x="3115733" y="2209800"/>
              <a:ext cx="0" cy="15240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>
              <a:stCxn id="12" idx="6"/>
              <a:endCxn id="15" idx="2"/>
            </p:cNvCxnSpPr>
            <p:nvPr/>
          </p:nvCxnSpPr>
          <p:spPr>
            <a:xfrm rot="5400000" flipV="1">
              <a:off x="2048933" y="1143000"/>
              <a:ext cx="0" cy="1904999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867834" y="19812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79033" y="19812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15633" y="19812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001433" y="19812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7" idx="6"/>
              <a:endCxn id="20" idx="2"/>
            </p:cNvCxnSpPr>
            <p:nvPr/>
          </p:nvCxnSpPr>
          <p:spPr>
            <a:xfrm rot="5400000" flipV="1">
              <a:off x="2048933" y="2362200"/>
              <a:ext cx="0" cy="1904999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867834" y="3200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579033" y="3200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315633" y="3200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001433" y="3200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22" idx="6"/>
              <a:endCxn id="25" idx="2"/>
            </p:cNvCxnSpPr>
            <p:nvPr/>
          </p:nvCxnSpPr>
          <p:spPr>
            <a:xfrm rot="5400000" flipV="1">
              <a:off x="2048933" y="2895600"/>
              <a:ext cx="0" cy="1904999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867834" y="37338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579033" y="37338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315633" y="37338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001433" y="37338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7" idx="6"/>
              <a:endCxn id="40" idx="2"/>
            </p:cNvCxnSpPr>
            <p:nvPr/>
          </p:nvCxnSpPr>
          <p:spPr>
            <a:xfrm rot="5400000" flipV="1">
              <a:off x="2048934" y="1752600"/>
              <a:ext cx="0" cy="1904999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867835" y="25908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579034" y="25908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315634" y="25908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001434" y="25908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94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0"/>
    </mc:Choice>
    <mc:Fallback xmlns="">
      <p:transition xmlns:p14="http://schemas.microsoft.com/office/powerpoint/2010/main" spd="slow" advTm="106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Power-Law Degree Distribution</a:t>
            </a:r>
            <a:endParaRPr lang="en-US" dirty="0"/>
          </a:p>
        </p:txBody>
      </p:sp>
      <p:pic>
        <p:nvPicPr>
          <p:cNvPr id="14" name="Picture 13" descr="yahoodeg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95400"/>
            <a:ext cx="7696200" cy="535764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76800" y="2667000"/>
            <a:ext cx="4038600" cy="3803804"/>
            <a:chOff x="4648200" y="2667000"/>
            <a:chExt cx="4038600" cy="3803804"/>
          </a:xfrm>
        </p:grpSpPr>
        <p:sp>
          <p:nvSpPr>
            <p:cNvPr id="18" name="TextBox 17"/>
            <p:cNvSpPr txBox="1"/>
            <p:nvPr/>
          </p:nvSpPr>
          <p:spPr>
            <a:xfrm>
              <a:off x="4648200" y="2667000"/>
              <a:ext cx="4038600" cy="138499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smtClean="0">
                  <a:solidFill>
                    <a:prstClr val="black"/>
                  </a:solidFill>
                  <a:latin typeface="Calibri"/>
                </a:rPr>
                <a:t>Top 1% of vertices are adjacent to</a:t>
              </a:r>
            </a:p>
            <a:p>
              <a:pPr algn="ctr" defTabSz="914400"/>
              <a:r>
                <a:rPr lang="en-US" sz="2800" b="1" dirty="0" smtClean="0">
                  <a:solidFill>
                    <a:prstClr val="black"/>
                  </a:solidFill>
                  <a:latin typeface="Calibri"/>
                </a:rPr>
                <a:t>50% 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of the edges!</a:t>
              </a: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715000" y="5562600"/>
              <a:ext cx="1752600" cy="908204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cxnSp>
          <p:nvCxnSpPr>
            <p:cNvPr id="20" name="Straight Arrow Connector 19"/>
            <p:cNvCxnSpPr>
              <a:stCxn id="18" idx="2"/>
              <a:endCxn id="19" idx="0"/>
            </p:cNvCxnSpPr>
            <p:nvPr/>
          </p:nvCxnSpPr>
          <p:spPr bwMode="auto">
            <a:xfrm flipH="1">
              <a:off x="6591300" y="4051995"/>
              <a:ext cx="76200" cy="15106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4800600" y="2514600"/>
            <a:ext cx="4191000" cy="1524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High-Degree </a:t>
            </a:r>
          </a:p>
          <a:p>
            <a:pPr algn="ctr"/>
            <a:r>
              <a:rPr lang="en-US" sz="3600" dirty="0" smtClean="0"/>
              <a:t>Vertices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793332" y="3486659"/>
            <a:ext cx="302428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Number of Vertices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60048" y="5334000"/>
            <a:ext cx="2801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AltaVista </a:t>
            </a:r>
            <a:r>
              <a:rPr lang="en-US" sz="2000" dirty="0" err="1" smtClean="0">
                <a:solidFill>
                  <a:schemeClr val="tx2"/>
                </a:solidFill>
              </a:rPr>
              <a:t>WebGraph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1.4B Vertices, 6.6B Edges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6096000"/>
            <a:ext cx="1385916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Degree</a:t>
            </a:r>
            <a:endParaRPr lang="en-US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409700" y="1447800"/>
            <a:ext cx="5905500" cy="954107"/>
            <a:chOff x="6286500" y="5105400"/>
            <a:chExt cx="5905500" cy="954107"/>
          </a:xfrm>
        </p:grpSpPr>
        <p:sp>
          <p:nvSpPr>
            <p:cNvPr id="26" name="TextBox 25"/>
            <p:cNvSpPr txBox="1"/>
            <p:nvPr/>
          </p:nvSpPr>
          <p:spPr>
            <a:xfrm>
              <a:off x="8153400" y="5105400"/>
              <a:ext cx="4038600" cy="954107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smtClean="0">
                  <a:solidFill>
                    <a:prstClr val="black"/>
                  </a:solidFill>
                  <a:latin typeface="Calibri"/>
                </a:rPr>
                <a:t>More than 10</a:t>
              </a:r>
              <a:r>
                <a:rPr lang="en-US" sz="2800" b="1" baseline="30000" dirty="0" smtClean="0">
                  <a:solidFill>
                    <a:prstClr val="black"/>
                  </a:solidFill>
                  <a:latin typeface="Calibri"/>
                </a:rPr>
                <a:t>8</a:t>
              </a:r>
              <a:r>
                <a:rPr lang="en-US" sz="2800" b="1" dirty="0" smtClean="0">
                  <a:solidFill>
                    <a:prstClr val="black"/>
                  </a:solidFill>
                  <a:latin typeface="Calibri"/>
                </a:rPr>
                <a:t> vertices </a:t>
              </a:r>
              <a:br>
                <a:rPr lang="en-US" sz="2800" b="1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2800" b="1" dirty="0" smtClean="0">
                  <a:solidFill>
                    <a:prstClr val="black"/>
                  </a:solidFill>
                  <a:latin typeface="Calibri"/>
                </a:rPr>
                <a:t>have one neighbor.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286500" y="5715000"/>
              <a:ext cx="304800" cy="304800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cxnSp>
          <p:nvCxnSpPr>
            <p:cNvPr id="28" name="Straight Arrow Connector 27"/>
            <p:cNvCxnSpPr>
              <a:stCxn id="26" idx="1"/>
              <a:endCxn id="27" idx="6"/>
            </p:cNvCxnSpPr>
            <p:nvPr/>
          </p:nvCxnSpPr>
          <p:spPr bwMode="auto">
            <a:xfrm flipH="1">
              <a:off x="6591300" y="5582454"/>
              <a:ext cx="1562100" cy="28494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286000" y="1963485"/>
            <a:ext cx="2743200" cy="3799140"/>
            <a:chOff x="2286000" y="1963485"/>
            <a:chExt cx="2743200" cy="379914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286000" y="2590800"/>
              <a:ext cx="2743200" cy="3171825"/>
            </a:xfrm>
            <a:prstGeom prst="line">
              <a:avLst/>
            </a:prstGeom>
            <a:ln w="76200" cmpd="sng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2870751">
              <a:off x="2256455" y="2880243"/>
              <a:ext cx="23567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-Slope  = </a:t>
              </a:r>
              <a:r>
                <a:rPr lang="el-GR" sz="2800" b="1" dirty="0" smtClean="0"/>
                <a:t>α</a:t>
              </a:r>
              <a:r>
                <a:rPr lang="en-US" sz="2800" dirty="0" smtClean="0"/>
                <a:t> </a:t>
              </a:r>
              <a:r>
                <a:rPr lang="en-US" sz="2800" i="1" dirty="0" smtClean="0">
                  <a:latin typeface="Times" pitchFamily="18" charset="0"/>
                  <a:cs typeface="Times" pitchFamily="18" charset="0"/>
                </a:rPr>
                <a:t>≈ 2</a:t>
              </a:r>
              <a:r>
                <a:rPr lang="en-US" sz="2800" dirty="0" smtClean="0"/>
                <a:t> </a:t>
              </a:r>
              <a:endParaRPr lang="en-US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9658960"/>
      </p:ext>
    </p:extLst>
  </p:cSld>
  <p:clrMapOvr>
    <a:masterClrMapping/>
  </p:clrMapOvr>
  <p:transition xmlns:p14="http://schemas.microsoft.com/office/powerpoint/2010/main" advTm="249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Power-Law Degree Distribution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362200" y="2362200"/>
            <a:ext cx="4602759" cy="3810000"/>
            <a:chOff x="553628" y="3651862"/>
            <a:chExt cx="1769669" cy="1464869"/>
          </a:xfrm>
        </p:grpSpPr>
        <p:cxnSp>
          <p:nvCxnSpPr>
            <p:cNvPr id="21" name="Straight Connector 20"/>
            <p:cNvCxnSpPr>
              <a:stCxn id="37" idx="5"/>
              <a:endCxn id="33" idx="1"/>
            </p:cNvCxnSpPr>
            <p:nvPr/>
          </p:nvCxnSpPr>
          <p:spPr>
            <a:xfrm>
              <a:off x="1037382" y="4029553"/>
              <a:ext cx="274911" cy="229156"/>
            </a:xfrm>
            <a:prstGeom prst="line">
              <a:avLst/>
            </a:prstGeom>
            <a:ln w="7620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33" idx="7"/>
              <a:endCxn id="41" idx="3"/>
            </p:cNvCxnSpPr>
            <p:nvPr/>
          </p:nvCxnSpPr>
          <p:spPr>
            <a:xfrm flipV="1">
              <a:off x="1581701" y="4029553"/>
              <a:ext cx="295302" cy="229156"/>
            </a:xfrm>
            <a:prstGeom prst="line">
              <a:avLst/>
            </a:prstGeom>
            <a:ln w="7620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34" idx="4"/>
              <a:endCxn id="33" idx="0"/>
            </p:cNvCxnSpPr>
            <p:nvPr/>
          </p:nvCxnSpPr>
          <p:spPr>
            <a:xfrm flipH="1">
              <a:off x="1446997" y="3873507"/>
              <a:ext cx="1" cy="329406"/>
            </a:xfrm>
            <a:prstGeom prst="line">
              <a:avLst/>
            </a:prstGeom>
            <a:ln w="7620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33" idx="6"/>
              <a:endCxn id="40" idx="2"/>
            </p:cNvCxnSpPr>
            <p:nvPr/>
          </p:nvCxnSpPr>
          <p:spPr>
            <a:xfrm>
              <a:off x="1637497" y="4393413"/>
              <a:ext cx="464155" cy="1"/>
            </a:xfrm>
            <a:prstGeom prst="line">
              <a:avLst/>
            </a:prstGeom>
            <a:ln w="7620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6" idx="6"/>
              <a:endCxn id="33" idx="2"/>
            </p:cNvCxnSpPr>
            <p:nvPr/>
          </p:nvCxnSpPr>
          <p:spPr>
            <a:xfrm flipV="1">
              <a:off x="775273" y="4393413"/>
              <a:ext cx="481224" cy="1"/>
            </a:xfrm>
            <a:prstGeom prst="line">
              <a:avLst/>
            </a:prstGeom>
            <a:ln w="7620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33" idx="4"/>
              <a:endCxn id="35" idx="0"/>
            </p:cNvCxnSpPr>
            <p:nvPr/>
          </p:nvCxnSpPr>
          <p:spPr>
            <a:xfrm>
              <a:off x="1446997" y="4583913"/>
              <a:ext cx="1" cy="311173"/>
            </a:xfrm>
            <a:prstGeom prst="line">
              <a:avLst/>
            </a:prstGeom>
            <a:ln w="7620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3" idx="3"/>
              <a:endCxn id="38" idx="7"/>
            </p:cNvCxnSpPr>
            <p:nvPr/>
          </p:nvCxnSpPr>
          <p:spPr>
            <a:xfrm flipH="1">
              <a:off x="1037382" y="4528117"/>
              <a:ext cx="274911" cy="230996"/>
            </a:xfrm>
            <a:prstGeom prst="line">
              <a:avLst/>
            </a:prstGeom>
            <a:ln w="7620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33" idx="5"/>
              <a:endCxn id="39" idx="1"/>
            </p:cNvCxnSpPr>
            <p:nvPr/>
          </p:nvCxnSpPr>
          <p:spPr>
            <a:xfrm>
              <a:off x="1581701" y="4528117"/>
              <a:ext cx="295302" cy="257732"/>
            </a:xfrm>
            <a:prstGeom prst="line">
              <a:avLst/>
            </a:prstGeom>
            <a:ln w="7620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1256497" y="4202913"/>
              <a:ext cx="381000" cy="381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336175" y="3651862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36175" y="4895086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53628" y="4282591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48196" y="3840367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848196" y="4726654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844544" y="4753390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101652" y="4282591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844544" y="3840367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09800" y="1219200"/>
            <a:ext cx="4956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</a:rPr>
              <a:t>“Star Like”</a:t>
            </a:r>
            <a:r>
              <a:rPr lang="en-US" sz="5400" dirty="0" smtClean="0">
                <a:solidFill>
                  <a:schemeClr val="tx2"/>
                </a:solidFill>
              </a:rPr>
              <a:t> Motif</a:t>
            </a:r>
            <a:endParaRPr lang="en-US" sz="5400" dirty="0">
              <a:solidFill>
                <a:schemeClr val="tx2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85800" y="2819400"/>
            <a:ext cx="8082299" cy="2270289"/>
            <a:chOff x="685800" y="2819400"/>
            <a:chExt cx="8082299" cy="22702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365" b="61873" l="36364" r="83182"/>
                      </a14:imgEffect>
                    </a14:imgLayer>
                  </a14:imgProps>
                </a:ext>
              </a:extLst>
            </a:blip>
            <a:srcRect l="30909" t="8918" r="10303" b="34002"/>
            <a:stretch/>
          </p:blipFill>
          <p:spPr>
            <a:xfrm>
              <a:off x="4114800" y="3581400"/>
              <a:ext cx="1143000" cy="15082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5800" y="2819400"/>
              <a:ext cx="177143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President</a:t>
              </a:r>
            </a:p>
            <a:p>
              <a:pPr algn="ctr"/>
              <a:r>
                <a:rPr lang="en-US" sz="3200" dirty="0" smtClean="0"/>
                <a:t>Obama</a:t>
              </a:r>
              <a:endParaRPr lang="en-US" sz="3200" dirty="0"/>
            </a:p>
          </p:txBody>
        </p:sp>
        <p:cxnSp>
          <p:nvCxnSpPr>
            <p:cNvPr id="42" name="Straight Arrow Connector 41"/>
            <p:cNvCxnSpPr>
              <a:stCxn id="12" idx="3"/>
            </p:cNvCxnSpPr>
            <p:nvPr/>
          </p:nvCxnSpPr>
          <p:spPr>
            <a:xfrm>
              <a:off x="2457238" y="3358009"/>
              <a:ext cx="1733762" cy="68059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972616" y="3276600"/>
              <a:ext cx="179548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Followers</a:t>
              </a:r>
              <a:endParaRPr lang="en-US" sz="3200" dirty="0"/>
            </a:p>
          </p:txBody>
        </p:sp>
        <p:cxnSp>
          <p:nvCxnSpPr>
            <p:cNvPr id="48" name="Straight Arrow Connector 47"/>
            <p:cNvCxnSpPr>
              <a:stCxn id="46" idx="1"/>
            </p:cNvCxnSpPr>
            <p:nvPr/>
          </p:nvCxnSpPr>
          <p:spPr>
            <a:xfrm flipH="1" flipV="1">
              <a:off x="6400804" y="3352800"/>
              <a:ext cx="571812" cy="2161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6" idx="1"/>
            </p:cNvCxnSpPr>
            <p:nvPr/>
          </p:nvCxnSpPr>
          <p:spPr>
            <a:xfrm flipH="1">
              <a:off x="6705604" y="3568988"/>
              <a:ext cx="267012" cy="3172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2508789"/>
      </p:ext>
    </p:extLst>
  </p:cSld>
  <p:clrMapOvr>
    <a:masterClrMapping/>
  </p:clrMapOvr>
  <p:transition xmlns:p14="http://schemas.microsoft.com/office/powerpoint/2010/main" advTm="112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01055" y="4627378"/>
            <a:ext cx="2292815" cy="1886353"/>
            <a:chOff x="1128100" y="4627378"/>
            <a:chExt cx="2292815" cy="1886353"/>
          </a:xfrm>
        </p:grpSpPr>
        <p:grpSp>
          <p:nvGrpSpPr>
            <p:cNvPr id="182" name="Group 35"/>
            <p:cNvGrpSpPr/>
            <p:nvPr/>
          </p:nvGrpSpPr>
          <p:grpSpPr>
            <a:xfrm>
              <a:off x="1545766" y="4627378"/>
              <a:ext cx="1384421" cy="1145974"/>
              <a:chOff x="548131" y="3676332"/>
              <a:chExt cx="1769669" cy="1464869"/>
            </a:xfrm>
          </p:grpSpPr>
          <p:cxnSp>
            <p:nvCxnSpPr>
              <p:cNvPr id="208" name="Straight Connector 207"/>
              <p:cNvCxnSpPr>
                <a:stCxn id="220" idx="5"/>
                <a:endCxn id="216" idx="1"/>
              </p:cNvCxnSpPr>
              <p:nvPr/>
            </p:nvCxnSpPr>
            <p:spPr>
              <a:xfrm>
                <a:off x="1031885" y="4054023"/>
                <a:ext cx="32271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>
                <a:stCxn id="216" idx="7"/>
                <a:endCxn id="224" idx="3"/>
              </p:cNvCxnSpPr>
              <p:nvPr/>
            </p:nvCxnSpPr>
            <p:spPr>
              <a:xfrm flipV="1">
                <a:off x="1511329" y="4054023"/>
                <a:ext cx="36017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>
                <a:stCxn id="217" idx="4"/>
                <a:endCxn id="216" idx="0"/>
              </p:cNvCxnSpPr>
              <p:nvPr/>
            </p:nvCxnSpPr>
            <p:spPr>
              <a:xfrm flipH="1">
                <a:off x="1432966" y="3897977"/>
                <a:ext cx="1332" cy="40999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>
                <a:stCxn id="216" idx="6"/>
                <a:endCxn id="223" idx="2"/>
              </p:cNvCxnSpPr>
              <p:nvPr/>
            </p:nvCxnSpPr>
            <p:spPr>
              <a:xfrm>
                <a:off x="1543788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>
                <a:stCxn id="219" idx="6"/>
                <a:endCxn id="216" idx="2"/>
              </p:cNvCxnSpPr>
              <p:nvPr/>
            </p:nvCxnSpPr>
            <p:spPr>
              <a:xfrm>
                <a:off x="769776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>
                <a:stCxn id="216" idx="4"/>
                <a:endCxn id="218" idx="0"/>
              </p:cNvCxnSpPr>
              <p:nvPr/>
            </p:nvCxnSpPr>
            <p:spPr>
              <a:xfrm>
                <a:off x="1432966" y="4529615"/>
                <a:ext cx="1332" cy="38994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>
                <a:stCxn id="216" idx="3"/>
                <a:endCxn id="221" idx="7"/>
              </p:cNvCxnSpPr>
              <p:nvPr/>
            </p:nvCxnSpPr>
            <p:spPr>
              <a:xfrm flipH="1">
                <a:off x="1031885" y="4497156"/>
                <a:ext cx="322717" cy="2864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>
                <a:stCxn id="216" idx="5"/>
                <a:endCxn id="222" idx="1"/>
              </p:cNvCxnSpPr>
              <p:nvPr/>
            </p:nvCxnSpPr>
            <p:spPr>
              <a:xfrm>
                <a:off x="1511329" y="4497156"/>
                <a:ext cx="360177" cy="31316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6" name="Oval 215"/>
              <p:cNvSpPr/>
              <p:nvPr/>
            </p:nvSpPr>
            <p:spPr>
              <a:xfrm>
                <a:off x="1322143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1323475" y="3676332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1323475" y="4919556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548131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842699" y="3864837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842699" y="4751124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1839047" y="477786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2096155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1839047" y="3864837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1" name="TextBox 190"/>
            <p:cNvSpPr txBox="1"/>
            <p:nvPr/>
          </p:nvSpPr>
          <p:spPr>
            <a:xfrm>
              <a:off x="1128100" y="5867400"/>
              <a:ext cx="22928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Serializability</a:t>
              </a:r>
              <a:r>
                <a:rPr lang="en-US" dirty="0" smtClean="0"/>
                <a:t> Requires</a:t>
              </a:r>
            </a:p>
            <a:p>
              <a:pPr algn="ctr"/>
              <a:r>
                <a:rPr lang="en-US" b="1" dirty="0" smtClean="0"/>
                <a:t>Heavy Locking</a:t>
              </a:r>
              <a:endParaRPr lang="en-US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</a:t>
            </a:r>
            <a:r>
              <a:rPr lang="en-US" b="1" dirty="0" smtClean="0"/>
              <a:t>High-Degree </a:t>
            </a:r>
            <a:r>
              <a:rPr lang="en-US" dirty="0" smtClean="0"/>
              <a:t>Vertices</a:t>
            </a:r>
            <a:endParaRPr lang="en-US" b="1" dirty="0"/>
          </a:p>
        </p:txBody>
      </p:sp>
      <p:sp>
        <p:nvSpPr>
          <p:cNvPr id="4" name="Oval 114"/>
          <p:cNvSpPr/>
          <p:nvPr/>
        </p:nvSpPr>
        <p:spPr>
          <a:xfrm>
            <a:off x="3473863" y="1600200"/>
            <a:ext cx="1890061" cy="1611416"/>
          </a:xfrm>
          <a:custGeom>
            <a:avLst/>
            <a:gdLst>
              <a:gd name="connsiteX0" fmla="*/ 0 w 1957294"/>
              <a:gd name="connsiteY0" fmla="*/ 824283 h 1648565"/>
              <a:gd name="connsiteX1" fmla="*/ 978647 w 1957294"/>
              <a:gd name="connsiteY1" fmla="*/ 0 h 1648565"/>
              <a:gd name="connsiteX2" fmla="*/ 1957294 w 1957294"/>
              <a:gd name="connsiteY2" fmla="*/ 824283 h 1648565"/>
              <a:gd name="connsiteX3" fmla="*/ 978647 w 1957294"/>
              <a:gd name="connsiteY3" fmla="*/ 1648566 h 1648565"/>
              <a:gd name="connsiteX4" fmla="*/ 0 w 1957294"/>
              <a:gd name="connsiteY4" fmla="*/ 824283 h 1648565"/>
              <a:gd name="connsiteX0" fmla="*/ 0 w 1983425"/>
              <a:gd name="connsiteY0" fmla="*/ 856857 h 1681140"/>
              <a:gd name="connsiteX1" fmla="*/ 978647 w 1983425"/>
              <a:gd name="connsiteY1" fmla="*/ 32574 h 1681140"/>
              <a:gd name="connsiteX2" fmla="*/ 1643529 w 1983425"/>
              <a:gd name="connsiteY2" fmla="*/ 232493 h 1681140"/>
              <a:gd name="connsiteX3" fmla="*/ 1957294 w 1983425"/>
              <a:gd name="connsiteY3" fmla="*/ 856857 h 1681140"/>
              <a:gd name="connsiteX4" fmla="*/ 978647 w 1983425"/>
              <a:gd name="connsiteY4" fmla="*/ 1681140 h 1681140"/>
              <a:gd name="connsiteX5" fmla="*/ 0 w 1983425"/>
              <a:gd name="connsiteY5" fmla="*/ 856857 h 1681140"/>
              <a:gd name="connsiteX0" fmla="*/ 22049 w 2005474"/>
              <a:gd name="connsiteY0" fmla="*/ 824998 h 1649281"/>
              <a:gd name="connsiteX1" fmla="*/ 373166 w 2005474"/>
              <a:gd name="connsiteY1" fmla="*/ 252927 h 1649281"/>
              <a:gd name="connsiteX2" fmla="*/ 1000696 w 2005474"/>
              <a:gd name="connsiteY2" fmla="*/ 715 h 1649281"/>
              <a:gd name="connsiteX3" fmla="*/ 1665578 w 2005474"/>
              <a:gd name="connsiteY3" fmla="*/ 200634 h 1649281"/>
              <a:gd name="connsiteX4" fmla="*/ 1979343 w 2005474"/>
              <a:gd name="connsiteY4" fmla="*/ 824998 h 1649281"/>
              <a:gd name="connsiteX5" fmla="*/ 1000696 w 2005474"/>
              <a:gd name="connsiteY5" fmla="*/ 1649281 h 1649281"/>
              <a:gd name="connsiteX6" fmla="*/ 22049 w 2005474"/>
              <a:gd name="connsiteY6" fmla="*/ 824998 h 1649281"/>
              <a:gd name="connsiteX0" fmla="*/ 61 w 1983486"/>
              <a:gd name="connsiteY0" fmla="*/ 824998 h 1674201"/>
              <a:gd name="connsiteX1" fmla="*/ 351178 w 1983486"/>
              <a:gd name="connsiteY1" fmla="*/ 252927 h 1674201"/>
              <a:gd name="connsiteX2" fmla="*/ 978708 w 1983486"/>
              <a:gd name="connsiteY2" fmla="*/ 715 h 1674201"/>
              <a:gd name="connsiteX3" fmla="*/ 1643590 w 1983486"/>
              <a:gd name="connsiteY3" fmla="*/ 200634 h 1674201"/>
              <a:gd name="connsiteX4" fmla="*/ 1957355 w 1983486"/>
              <a:gd name="connsiteY4" fmla="*/ 824998 h 1674201"/>
              <a:gd name="connsiteX5" fmla="*/ 978708 w 1983486"/>
              <a:gd name="connsiteY5" fmla="*/ 1649281 h 1674201"/>
              <a:gd name="connsiteX6" fmla="*/ 328767 w 1983486"/>
              <a:gd name="connsiteY6" fmla="*/ 1403397 h 1674201"/>
              <a:gd name="connsiteX7" fmla="*/ 61 w 1983486"/>
              <a:gd name="connsiteY7" fmla="*/ 824998 h 1674201"/>
              <a:gd name="connsiteX0" fmla="*/ 61 w 1959522"/>
              <a:gd name="connsiteY0" fmla="*/ 824998 h 1649328"/>
              <a:gd name="connsiteX1" fmla="*/ 351178 w 1959522"/>
              <a:gd name="connsiteY1" fmla="*/ 252927 h 1649328"/>
              <a:gd name="connsiteX2" fmla="*/ 978708 w 1959522"/>
              <a:gd name="connsiteY2" fmla="*/ 715 h 1649328"/>
              <a:gd name="connsiteX3" fmla="*/ 1643590 w 1959522"/>
              <a:gd name="connsiteY3" fmla="*/ 200634 h 1649328"/>
              <a:gd name="connsiteX4" fmla="*/ 1957355 w 1959522"/>
              <a:gd name="connsiteY4" fmla="*/ 824998 h 1649328"/>
              <a:gd name="connsiteX5" fmla="*/ 1606237 w 1959522"/>
              <a:gd name="connsiteY5" fmla="*/ 1418339 h 1649328"/>
              <a:gd name="connsiteX6" fmla="*/ 978708 w 1959522"/>
              <a:gd name="connsiteY6" fmla="*/ 1649281 h 1649328"/>
              <a:gd name="connsiteX7" fmla="*/ 328767 w 1959522"/>
              <a:gd name="connsiteY7" fmla="*/ 1403397 h 1649328"/>
              <a:gd name="connsiteX8" fmla="*/ 61 w 1959522"/>
              <a:gd name="connsiteY8" fmla="*/ 824998 h 1649328"/>
              <a:gd name="connsiteX0" fmla="*/ 61 w 1958869"/>
              <a:gd name="connsiteY0" fmla="*/ 824998 h 1649311"/>
              <a:gd name="connsiteX1" fmla="*/ 351178 w 1958869"/>
              <a:gd name="connsiteY1" fmla="*/ 252927 h 1649311"/>
              <a:gd name="connsiteX2" fmla="*/ 978708 w 1958869"/>
              <a:gd name="connsiteY2" fmla="*/ 715 h 1649311"/>
              <a:gd name="connsiteX3" fmla="*/ 1643590 w 1958869"/>
              <a:gd name="connsiteY3" fmla="*/ 200634 h 1649311"/>
              <a:gd name="connsiteX4" fmla="*/ 1957355 w 1958869"/>
              <a:gd name="connsiteY4" fmla="*/ 824998 h 1649311"/>
              <a:gd name="connsiteX5" fmla="*/ 1471767 w 1958869"/>
              <a:gd name="connsiteY5" fmla="*/ 992515 h 1649311"/>
              <a:gd name="connsiteX6" fmla="*/ 1606237 w 1958869"/>
              <a:gd name="connsiteY6" fmla="*/ 1418339 h 1649311"/>
              <a:gd name="connsiteX7" fmla="*/ 978708 w 1958869"/>
              <a:gd name="connsiteY7" fmla="*/ 1649281 h 1649311"/>
              <a:gd name="connsiteX8" fmla="*/ 328767 w 1958869"/>
              <a:gd name="connsiteY8" fmla="*/ 1403397 h 1649311"/>
              <a:gd name="connsiteX9" fmla="*/ 61 w 1958869"/>
              <a:gd name="connsiteY9" fmla="*/ 824998 h 1649311"/>
              <a:gd name="connsiteX0" fmla="*/ 61 w 1958869"/>
              <a:gd name="connsiteY0" fmla="*/ 824998 h 1653105"/>
              <a:gd name="connsiteX1" fmla="*/ 351178 w 1958869"/>
              <a:gd name="connsiteY1" fmla="*/ 252927 h 1653105"/>
              <a:gd name="connsiteX2" fmla="*/ 978708 w 1958869"/>
              <a:gd name="connsiteY2" fmla="*/ 715 h 1653105"/>
              <a:gd name="connsiteX3" fmla="*/ 1643590 w 1958869"/>
              <a:gd name="connsiteY3" fmla="*/ 200634 h 1653105"/>
              <a:gd name="connsiteX4" fmla="*/ 1957355 w 1958869"/>
              <a:gd name="connsiteY4" fmla="*/ 824998 h 1653105"/>
              <a:gd name="connsiteX5" fmla="*/ 1471767 w 1958869"/>
              <a:gd name="connsiteY5" fmla="*/ 992515 h 1653105"/>
              <a:gd name="connsiteX6" fmla="*/ 1606237 w 1958869"/>
              <a:gd name="connsiteY6" fmla="*/ 1418339 h 1653105"/>
              <a:gd name="connsiteX7" fmla="*/ 1172944 w 1958869"/>
              <a:gd name="connsiteY7" fmla="*/ 1231575 h 1653105"/>
              <a:gd name="connsiteX8" fmla="*/ 978708 w 1958869"/>
              <a:gd name="connsiteY8" fmla="*/ 1649281 h 1653105"/>
              <a:gd name="connsiteX9" fmla="*/ 328767 w 1958869"/>
              <a:gd name="connsiteY9" fmla="*/ 1403397 h 1653105"/>
              <a:gd name="connsiteX10" fmla="*/ 61 w 1958869"/>
              <a:gd name="connsiteY10" fmla="*/ 824998 h 1653105"/>
              <a:gd name="connsiteX0" fmla="*/ 61 w 1958869"/>
              <a:gd name="connsiteY0" fmla="*/ 824998 h 1649425"/>
              <a:gd name="connsiteX1" fmla="*/ 351178 w 1958869"/>
              <a:gd name="connsiteY1" fmla="*/ 252927 h 1649425"/>
              <a:gd name="connsiteX2" fmla="*/ 978708 w 1958869"/>
              <a:gd name="connsiteY2" fmla="*/ 715 h 1649425"/>
              <a:gd name="connsiteX3" fmla="*/ 1643590 w 1958869"/>
              <a:gd name="connsiteY3" fmla="*/ 200634 h 1649425"/>
              <a:gd name="connsiteX4" fmla="*/ 1957355 w 1958869"/>
              <a:gd name="connsiteY4" fmla="*/ 824998 h 1649425"/>
              <a:gd name="connsiteX5" fmla="*/ 1471767 w 1958869"/>
              <a:gd name="connsiteY5" fmla="*/ 992515 h 1649425"/>
              <a:gd name="connsiteX6" fmla="*/ 1606237 w 1958869"/>
              <a:gd name="connsiteY6" fmla="*/ 1418339 h 1649425"/>
              <a:gd name="connsiteX7" fmla="*/ 1172944 w 1958869"/>
              <a:gd name="connsiteY7" fmla="*/ 1231575 h 1649425"/>
              <a:gd name="connsiteX8" fmla="*/ 978708 w 1958869"/>
              <a:gd name="connsiteY8" fmla="*/ 1649281 h 1649425"/>
              <a:gd name="connsiteX9" fmla="*/ 814356 w 1958869"/>
              <a:gd name="connsiteY9" fmla="*/ 1179281 h 1649425"/>
              <a:gd name="connsiteX10" fmla="*/ 328767 w 1958869"/>
              <a:gd name="connsiteY10" fmla="*/ 1403397 h 1649425"/>
              <a:gd name="connsiteX11" fmla="*/ 61 w 1958869"/>
              <a:gd name="connsiteY11" fmla="*/ 824998 h 1649425"/>
              <a:gd name="connsiteX0" fmla="*/ 1821 w 1960629"/>
              <a:gd name="connsiteY0" fmla="*/ 824998 h 1649425"/>
              <a:gd name="connsiteX1" fmla="*/ 352938 w 1960629"/>
              <a:gd name="connsiteY1" fmla="*/ 252927 h 1649425"/>
              <a:gd name="connsiteX2" fmla="*/ 980468 w 1960629"/>
              <a:gd name="connsiteY2" fmla="*/ 715 h 1649425"/>
              <a:gd name="connsiteX3" fmla="*/ 1645350 w 1960629"/>
              <a:gd name="connsiteY3" fmla="*/ 200634 h 1649425"/>
              <a:gd name="connsiteX4" fmla="*/ 1959115 w 1960629"/>
              <a:gd name="connsiteY4" fmla="*/ 824998 h 1649425"/>
              <a:gd name="connsiteX5" fmla="*/ 1473527 w 1960629"/>
              <a:gd name="connsiteY5" fmla="*/ 992515 h 1649425"/>
              <a:gd name="connsiteX6" fmla="*/ 1607997 w 1960629"/>
              <a:gd name="connsiteY6" fmla="*/ 1418339 h 1649425"/>
              <a:gd name="connsiteX7" fmla="*/ 1174704 w 1960629"/>
              <a:gd name="connsiteY7" fmla="*/ 1231575 h 1649425"/>
              <a:gd name="connsiteX8" fmla="*/ 980468 w 1960629"/>
              <a:gd name="connsiteY8" fmla="*/ 1649281 h 1649425"/>
              <a:gd name="connsiteX9" fmla="*/ 816116 w 1960629"/>
              <a:gd name="connsiteY9" fmla="*/ 1179281 h 1649425"/>
              <a:gd name="connsiteX10" fmla="*/ 330527 w 1960629"/>
              <a:gd name="connsiteY10" fmla="*/ 1403397 h 1649425"/>
              <a:gd name="connsiteX11" fmla="*/ 494881 w 1960629"/>
              <a:gd name="connsiteY11" fmla="*/ 992516 h 1649425"/>
              <a:gd name="connsiteX12" fmla="*/ 1821 w 1960629"/>
              <a:gd name="connsiteY12" fmla="*/ 824998 h 1649425"/>
              <a:gd name="connsiteX0" fmla="*/ 3 w 1958811"/>
              <a:gd name="connsiteY0" fmla="*/ 824998 h 1649425"/>
              <a:gd name="connsiteX1" fmla="*/ 485592 w 1958811"/>
              <a:gd name="connsiteY1" fmla="*/ 663810 h 1649425"/>
              <a:gd name="connsiteX2" fmla="*/ 351120 w 1958811"/>
              <a:gd name="connsiteY2" fmla="*/ 252927 h 1649425"/>
              <a:gd name="connsiteX3" fmla="*/ 978650 w 1958811"/>
              <a:gd name="connsiteY3" fmla="*/ 715 h 1649425"/>
              <a:gd name="connsiteX4" fmla="*/ 1643532 w 1958811"/>
              <a:gd name="connsiteY4" fmla="*/ 200634 h 1649425"/>
              <a:gd name="connsiteX5" fmla="*/ 1957297 w 1958811"/>
              <a:gd name="connsiteY5" fmla="*/ 824998 h 1649425"/>
              <a:gd name="connsiteX6" fmla="*/ 1471709 w 1958811"/>
              <a:gd name="connsiteY6" fmla="*/ 992515 h 1649425"/>
              <a:gd name="connsiteX7" fmla="*/ 1606179 w 1958811"/>
              <a:gd name="connsiteY7" fmla="*/ 1418339 h 1649425"/>
              <a:gd name="connsiteX8" fmla="*/ 1172886 w 1958811"/>
              <a:gd name="connsiteY8" fmla="*/ 1231575 h 1649425"/>
              <a:gd name="connsiteX9" fmla="*/ 978650 w 1958811"/>
              <a:gd name="connsiteY9" fmla="*/ 1649281 h 1649425"/>
              <a:gd name="connsiteX10" fmla="*/ 814298 w 1958811"/>
              <a:gd name="connsiteY10" fmla="*/ 1179281 h 1649425"/>
              <a:gd name="connsiteX11" fmla="*/ 328709 w 1958811"/>
              <a:gd name="connsiteY11" fmla="*/ 1403397 h 1649425"/>
              <a:gd name="connsiteX12" fmla="*/ 493063 w 1958811"/>
              <a:gd name="connsiteY12" fmla="*/ 992516 h 1649425"/>
              <a:gd name="connsiteX13" fmla="*/ 3 w 1958811"/>
              <a:gd name="connsiteY13" fmla="*/ 824998 h 1649425"/>
              <a:gd name="connsiteX0" fmla="*/ 3 w 1958811"/>
              <a:gd name="connsiteY0" fmla="*/ 835454 h 1659881"/>
              <a:gd name="connsiteX1" fmla="*/ 485592 w 1958811"/>
              <a:gd name="connsiteY1" fmla="*/ 674266 h 1659881"/>
              <a:gd name="connsiteX2" fmla="*/ 351120 w 1958811"/>
              <a:gd name="connsiteY2" fmla="*/ 263383 h 1659881"/>
              <a:gd name="connsiteX3" fmla="*/ 814298 w 1958811"/>
              <a:gd name="connsiteY3" fmla="*/ 494972 h 1659881"/>
              <a:gd name="connsiteX4" fmla="*/ 978650 w 1958811"/>
              <a:gd name="connsiteY4" fmla="*/ 11171 h 1659881"/>
              <a:gd name="connsiteX5" fmla="*/ 1643532 w 1958811"/>
              <a:gd name="connsiteY5" fmla="*/ 211090 h 1659881"/>
              <a:gd name="connsiteX6" fmla="*/ 1957297 w 1958811"/>
              <a:gd name="connsiteY6" fmla="*/ 835454 h 1659881"/>
              <a:gd name="connsiteX7" fmla="*/ 1471709 w 1958811"/>
              <a:gd name="connsiteY7" fmla="*/ 1002971 h 1659881"/>
              <a:gd name="connsiteX8" fmla="*/ 1606179 w 1958811"/>
              <a:gd name="connsiteY8" fmla="*/ 1428795 h 1659881"/>
              <a:gd name="connsiteX9" fmla="*/ 1172886 w 1958811"/>
              <a:gd name="connsiteY9" fmla="*/ 1242031 h 1659881"/>
              <a:gd name="connsiteX10" fmla="*/ 978650 w 1958811"/>
              <a:gd name="connsiteY10" fmla="*/ 1659737 h 1659881"/>
              <a:gd name="connsiteX11" fmla="*/ 814298 w 1958811"/>
              <a:gd name="connsiteY11" fmla="*/ 1189737 h 1659881"/>
              <a:gd name="connsiteX12" fmla="*/ 328709 w 1958811"/>
              <a:gd name="connsiteY12" fmla="*/ 1413853 h 1659881"/>
              <a:gd name="connsiteX13" fmla="*/ 493063 w 1958811"/>
              <a:gd name="connsiteY13" fmla="*/ 1002972 h 1659881"/>
              <a:gd name="connsiteX14" fmla="*/ 3 w 1958811"/>
              <a:gd name="connsiteY14" fmla="*/ 835454 h 1659881"/>
              <a:gd name="connsiteX0" fmla="*/ 3 w 1958811"/>
              <a:gd name="connsiteY0" fmla="*/ 824327 h 1648754"/>
              <a:gd name="connsiteX1" fmla="*/ 485592 w 1958811"/>
              <a:gd name="connsiteY1" fmla="*/ 663139 h 1648754"/>
              <a:gd name="connsiteX2" fmla="*/ 351120 w 1958811"/>
              <a:gd name="connsiteY2" fmla="*/ 252256 h 1648754"/>
              <a:gd name="connsiteX3" fmla="*/ 814298 w 1958811"/>
              <a:gd name="connsiteY3" fmla="*/ 483845 h 1648754"/>
              <a:gd name="connsiteX4" fmla="*/ 978650 w 1958811"/>
              <a:gd name="connsiteY4" fmla="*/ 44 h 1648754"/>
              <a:gd name="connsiteX5" fmla="*/ 1180357 w 1958811"/>
              <a:gd name="connsiteY5" fmla="*/ 453963 h 1648754"/>
              <a:gd name="connsiteX6" fmla="*/ 1643532 w 1958811"/>
              <a:gd name="connsiteY6" fmla="*/ 199963 h 1648754"/>
              <a:gd name="connsiteX7" fmla="*/ 1957297 w 1958811"/>
              <a:gd name="connsiteY7" fmla="*/ 824327 h 1648754"/>
              <a:gd name="connsiteX8" fmla="*/ 1471709 w 1958811"/>
              <a:gd name="connsiteY8" fmla="*/ 991844 h 1648754"/>
              <a:gd name="connsiteX9" fmla="*/ 1606179 w 1958811"/>
              <a:gd name="connsiteY9" fmla="*/ 1417668 h 1648754"/>
              <a:gd name="connsiteX10" fmla="*/ 1172886 w 1958811"/>
              <a:gd name="connsiteY10" fmla="*/ 1230904 h 1648754"/>
              <a:gd name="connsiteX11" fmla="*/ 978650 w 1958811"/>
              <a:gd name="connsiteY11" fmla="*/ 1648610 h 1648754"/>
              <a:gd name="connsiteX12" fmla="*/ 814298 w 1958811"/>
              <a:gd name="connsiteY12" fmla="*/ 1178610 h 1648754"/>
              <a:gd name="connsiteX13" fmla="*/ 328709 w 1958811"/>
              <a:gd name="connsiteY13" fmla="*/ 1402726 h 1648754"/>
              <a:gd name="connsiteX14" fmla="*/ 493063 w 1958811"/>
              <a:gd name="connsiteY14" fmla="*/ 991845 h 1648754"/>
              <a:gd name="connsiteX15" fmla="*/ 3 w 1958811"/>
              <a:gd name="connsiteY15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43532 w 1962531"/>
              <a:gd name="connsiteY6" fmla="*/ 199963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43532 w 1962531"/>
              <a:gd name="connsiteY6" fmla="*/ 199963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43532 w 1962531"/>
              <a:gd name="connsiteY6" fmla="*/ 199963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36061 w 1962531"/>
              <a:gd name="connsiteY6" fmla="*/ 244787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36061 w 1962531"/>
              <a:gd name="connsiteY6" fmla="*/ 244787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36061 w 1962531"/>
              <a:gd name="connsiteY6" fmla="*/ 244787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36061 w 1962531"/>
              <a:gd name="connsiteY6" fmla="*/ 244787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28709 w 1957297"/>
              <a:gd name="connsiteY14" fmla="*/ 140272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28709 w 1957297"/>
              <a:gd name="connsiteY14" fmla="*/ 140272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28709 w 1957297"/>
              <a:gd name="connsiteY14" fmla="*/ 140272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73532 w 1957297"/>
              <a:gd name="connsiteY14" fmla="*/ 141019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73532 w 1957297"/>
              <a:gd name="connsiteY14" fmla="*/ 141019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73532 w 1957297"/>
              <a:gd name="connsiteY14" fmla="*/ 141019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73532 w 1957297"/>
              <a:gd name="connsiteY14" fmla="*/ 141019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13767 w 1919944"/>
              <a:gd name="connsiteY2" fmla="*/ 252256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13767 w 1919944"/>
              <a:gd name="connsiteY2" fmla="*/ 252256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13767 w 1919944"/>
              <a:gd name="connsiteY2" fmla="*/ 252256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51119 w 1919944"/>
              <a:gd name="connsiteY2" fmla="*/ 237315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51119 w 1919944"/>
              <a:gd name="connsiteY2" fmla="*/ 237315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890061"/>
              <a:gd name="connsiteY0" fmla="*/ 824327 h 1611416"/>
              <a:gd name="connsiteX1" fmla="*/ 448239 w 1890061"/>
              <a:gd name="connsiteY1" fmla="*/ 663139 h 1611416"/>
              <a:gd name="connsiteX2" fmla="*/ 351119 w 1890061"/>
              <a:gd name="connsiteY2" fmla="*/ 237315 h 1611416"/>
              <a:gd name="connsiteX3" fmla="*/ 776945 w 1890061"/>
              <a:gd name="connsiteY3" fmla="*/ 483845 h 1611416"/>
              <a:gd name="connsiteX4" fmla="*/ 941297 w 1890061"/>
              <a:gd name="connsiteY4" fmla="*/ 44 h 1611416"/>
              <a:gd name="connsiteX5" fmla="*/ 1143004 w 1890061"/>
              <a:gd name="connsiteY5" fmla="*/ 453963 h 1611416"/>
              <a:gd name="connsiteX6" fmla="*/ 1598708 w 1890061"/>
              <a:gd name="connsiteY6" fmla="*/ 244787 h 1611416"/>
              <a:gd name="connsiteX7" fmla="*/ 1456768 w 1890061"/>
              <a:gd name="connsiteY7" fmla="*/ 648197 h 1611416"/>
              <a:gd name="connsiteX8" fmla="*/ 1890061 w 1890061"/>
              <a:gd name="connsiteY8" fmla="*/ 824327 h 1611416"/>
              <a:gd name="connsiteX9" fmla="*/ 1434356 w 1890061"/>
              <a:gd name="connsiteY9" fmla="*/ 991844 h 1611416"/>
              <a:gd name="connsiteX10" fmla="*/ 1568826 w 1890061"/>
              <a:gd name="connsiteY10" fmla="*/ 1417668 h 1611416"/>
              <a:gd name="connsiteX11" fmla="*/ 1135533 w 1890061"/>
              <a:gd name="connsiteY11" fmla="*/ 1230904 h 1611416"/>
              <a:gd name="connsiteX12" fmla="*/ 926356 w 1890061"/>
              <a:gd name="connsiteY12" fmla="*/ 1611257 h 1611416"/>
              <a:gd name="connsiteX13" fmla="*/ 776945 w 1890061"/>
              <a:gd name="connsiteY13" fmla="*/ 1178610 h 1611416"/>
              <a:gd name="connsiteX14" fmla="*/ 336179 w 1890061"/>
              <a:gd name="connsiteY14" fmla="*/ 1410196 h 1611416"/>
              <a:gd name="connsiteX15" fmla="*/ 455710 w 1890061"/>
              <a:gd name="connsiteY15" fmla="*/ 991845 h 1611416"/>
              <a:gd name="connsiteX16" fmla="*/ 3 w 1890061"/>
              <a:gd name="connsiteY16" fmla="*/ 824327 h 1611416"/>
              <a:gd name="connsiteX0" fmla="*/ 3 w 1890061"/>
              <a:gd name="connsiteY0" fmla="*/ 824327 h 1611416"/>
              <a:gd name="connsiteX1" fmla="*/ 448239 w 1890061"/>
              <a:gd name="connsiteY1" fmla="*/ 663139 h 1611416"/>
              <a:gd name="connsiteX2" fmla="*/ 351119 w 1890061"/>
              <a:gd name="connsiteY2" fmla="*/ 237315 h 1611416"/>
              <a:gd name="connsiteX3" fmla="*/ 776945 w 1890061"/>
              <a:gd name="connsiteY3" fmla="*/ 483845 h 1611416"/>
              <a:gd name="connsiteX4" fmla="*/ 941297 w 1890061"/>
              <a:gd name="connsiteY4" fmla="*/ 44 h 1611416"/>
              <a:gd name="connsiteX5" fmla="*/ 1143004 w 1890061"/>
              <a:gd name="connsiteY5" fmla="*/ 453963 h 1611416"/>
              <a:gd name="connsiteX6" fmla="*/ 1598708 w 1890061"/>
              <a:gd name="connsiteY6" fmla="*/ 244787 h 1611416"/>
              <a:gd name="connsiteX7" fmla="*/ 1456768 w 1890061"/>
              <a:gd name="connsiteY7" fmla="*/ 648197 h 1611416"/>
              <a:gd name="connsiteX8" fmla="*/ 1890061 w 1890061"/>
              <a:gd name="connsiteY8" fmla="*/ 824327 h 1611416"/>
              <a:gd name="connsiteX9" fmla="*/ 1434356 w 1890061"/>
              <a:gd name="connsiteY9" fmla="*/ 991844 h 1611416"/>
              <a:gd name="connsiteX10" fmla="*/ 1568826 w 1890061"/>
              <a:gd name="connsiteY10" fmla="*/ 1417668 h 1611416"/>
              <a:gd name="connsiteX11" fmla="*/ 1135533 w 1890061"/>
              <a:gd name="connsiteY11" fmla="*/ 1230904 h 1611416"/>
              <a:gd name="connsiteX12" fmla="*/ 926356 w 1890061"/>
              <a:gd name="connsiteY12" fmla="*/ 1611257 h 1611416"/>
              <a:gd name="connsiteX13" fmla="*/ 776945 w 1890061"/>
              <a:gd name="connsiteY13" fmla="*/ 1178610 h 1611416"/>
              <a:gd name="connsiteX14" fmla="*/ 336179 w 1890061"/>
              <a:gd name="connsiteY14" fmla="*/ 1410196 h 1611416"/>
              <a:gd name="connsiteX15" fmla="*/ 455710 w 1890061"/>
              <a:gd name="connsiteY15" fmla="*/ 991845 h 1611416"/>
              <a:gd name="connsiteX16" fmla="*/ 3 w 1890061"/>
              <a:gd name="connsiteY16" fmla="*/ 824327 h 16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90061" h="1611416">
                <a:moveTo>
                  <a:pt x="3" y="824327"/>
                </a:moveTo>
                <a:cubicBezTo>
                  <a:pt x="-1242" y="523013"/>
                  <a:pt x="389720" y="758484"/>
                  <a:pt x="448239" y="663139"/>
                </a:cubicBezTo>
                <a:cubicBezTo>
                  <a:pt x="506758" y="567794"/>
                  <a:pt x="144433" y="415363"/>
                  <a:pt x="351119" y="237315"/>
                </a:cubicBezTo>
                <a:cubicBezTo>
                  <a:pt x="557805" y="59267"/>
                  <a:pt x="672357" y="525880"/>
                  <a:pt x="776945" y="483845"/>
                </a:cubicBezTo>
                <a:cubicBezTo>
                  <a:pt x="881533" y="441810"/>
                  <a:pt x="678581" y="5024"/>
                  <a:pt x="941297" y="44"/>
                </a:cubicBezTo>
                <a:cubicBezTo>
                  <a:pt x="1204013" y="-4936"/>
                  <a:pt x="1032190" y="420643"/>
                  <a:pt x="1143004" y="453963"/>
                </a:cubicBezTo>
                <a:cubicBezTo>
                  <a:pt x="1253818" y="487283"/>
                  <a:pt x="1378325" y="26895"/>
                  <a:pt x="1598708" y="244787"/>
                </a:cubicBezTo>
                <a:cubicBezTo>
                  <a:pt x="1819091" y="462679"/>
                  <a:pt x="1404474" y="544136"/>
                  <a:pt x="1456768" y="648197"/>
                </a:cubicBezTo>
                <a:cubicBezTo>
                  <a:pt x="1509062" y="752258"/>
                  <a:pt x="1890061" y="504337"/>
                  <a:pt x="1890061" y="824327"/>
                </a:cubicBezTo>
                <a:cubicBezTo>
                  <a:pt x="1890061" y="1144317"/>
                  <a:pt x="1492876" y="892954"/>
                  <a:pt x="1434356" y="991844"/>
                </a:cubicBezTo>
                <a:cubicBezTo>
                  <a:pt x="1375836" y="1090734"/>
                  <a:pt x="1750611" y="1204757"/>
                  <a:pt x="1568826" y="1417668"/>
                </a:cubicBezTo>
                <a:cubicBezTo>
                  <a:pt x="1387041" y="1630579"/>
                  <a:pt x="1240121" y="1192414"/>
                  <a:pt x="1135533" y="1230904"/>
                </a:cubicBezTo>
                <a:cubicBezTo>
                  <a:pt x="1030945" y="1269394"/>
                  <a:pt x="1217710" y="1619973"/>
                  <a:pt x="926356" y="1611257"/>
                </a:cubicBezTo>
                <a:cubicBezTo>
                  <a:pt x="635002" y="1602541"/>
                  <a:pt x="885268" y="1219591"/>
                  <a:pt x="776945" y="1178610"/>
                </a:cubicBezTo>
                <a:cubicBezTo>
                  <a:pt x="668622" y="1137629"/>
                  <a:pt x="514228" y="1594470"/>
                  <a:pt x="336179" y="1410196"/>
                </a:cubicBezTo>
                <a:cubicBezTo>
                  <a:pt x="158130" y="1225922"/>
                  <a:pt x="510494" y="1088245"/>
                  <a:pt x="455710" y="991845"/>
                </a:cubicBezTo>
                <a:cubicBezTo>
                  <a:pt x="400926" y="895445"/>
                  <a:pt x="1248" y="1125641"/>
                  <a:pt x="3" y="824327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27497" y="1683801"/>
            <a:ext cx="1769669" cy="2354799"/>
            <a:chOff x="4808059" y="1455201"/>
            <a:chExt cx="1769669" cy="2354799"/>
          </a:xfrm>
        </p:grpSpPr>
        <p:sp>
          <p:nvSpPr>
            <p:cNvPr id="5" name="Oval 4"/>
            <p:cNvSpPr/>
            <p:nvPr/>
          </p:nvSpPr>
          <p:spPr>
            <a:xfrm>
              <a:off x="5494017" y="1994839"/>
              <a:ext cx="393091" cy="39309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7"/>
            <p:cNvGrpSpPr/>
            <p:nvPr/>
          </p:nvGrpSpPr>
          <p:grpSpPr>
            <a:xfrm>
              <a:off x="4808059" y="1455201"/>
              <a:ext cx="1769669" cy="1464869"/>
              <a:chOff x="548131" y="3676332"/>
              <a:chExt cx="1769669" cy="1464869"/>
            </a:xfrm>
          </p:grpSpPr>
          <p:cxnSp>
            <p:nvCxnSpPr>
              <p:cNvPr id="19" name="Straight Connector 18"/>
              <p:cNvCxnSpPr>
                <a:stCxn id="31" idx="5"/>
                <a:endCxn id="27" idx="1"/>
              </p:cNvCxnSpPr>
              <p:nvPr/>
            </p:nvCxnSpPr>
            <p:spPr>
              <a:xfrm>
                <a:off x="1031885" y="4054023"/>
                <a:ext cx="32271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27" idx="7"/>
                <a:endCxn id="35" idx="3"/>
              </p:cNvCxnSpPr>
              <p:nvPr/>
            </p:nvCxnSpPr>
            <p:spPr>
              <a:xfrm flipV="1">
                <a:off x="1511329" y="4054023"/>
                <a:ext cx="36017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28" idx="4"/>
                <a:endCxn id="27" idx="0"/>
              </p:cNvCxnSpPr>
              <p:nvPr/>
            </p:nvCxnSpPr>
            <p:spPr>
              <a:xfrm flipH="1">
                <a:off x="1432966" y="3897977"/>
                <a:ext cx="1332" cy="40999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27" idx="6"/>
                <a:endCxn id="34" idx="2"/>
              </p:cNvCxnSpPr>
              <p:nvPr/>
            </p:nvCxnSpPr>
            <p:spPr>
              <a:xfrm>
                <a:off x="1543788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30" idx="6"/>
                <a:endCxn id="27" idx="2"/>
              </p:cNvCxnSpPr>
              <p:nvPr/>
            </p:nvCxnSpPr>
            <p:spPr>
              <a:xfrm>
                <a:off x="769776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7" idx="4"/>
                <a:endCxn id="29" idx="0"/>
              </p:cNvCxnSpPr>
              <p:nvPr/>
            </p:nvCxnSpPr>
            <p:spPr>
              <a:xfrm>
                <a:off x="1432966" y="4529615"/>
                <a:ext cx="1332" cy="38994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7" idx="3"/>
                <a:endCxn id="32" idx="7"/>
              </p:cNvCxnSpPr>
              <p:nvPr/>
            </p:nvCxnSpPr>
            <p:spPr>
              <a:xfrm flipH="1">
                <a:off x="1031885" y="4497156"/>
                <a:ext cx="322717" cy="2864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7" idx="5"/>
                <a:endCxn id="33" idx="1"/>
              </p:cNvCxnSpPr>
              <p:nvPr/>
            </p:nvCxnSpPr>
            <p:spPr>
              <a:xfrm>
                <a:off x="1511329" y="4497156"/>
                <a:ext cx="360177" cy="31316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1322143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323475" y="3676332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323475" y="4919556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48131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42699" y="3864837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42699" y="4751124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839047" y="477786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096155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839047" y="3864837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4816987" y="3163669"/>
              <a:ext cx="1754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Touches a large</a:t>
              </a:r>
            </a:p>
            <a:p>
              <a:pPr algn="ctr"/>
              <a:r>
                <a:rPr lang="en-US" dirty="0" smtClean="0"/>
                <a:t>fraction of graph</a:t>
              </a:r>
            </a:p>
          </p:txBody>
        </p:sp>
      </p:grpSp>
      <p:sp>
        <p:nvSpPr>
          <p:cNvPr id="107" name="Arc 106"/>
          <p:cNvSpPr/>
          <p:nvPr/>
        </p:nvSpPr>
        <p:spPr bwMode="auto">
          <a:xfrm rot="1731385">
            <a:off x="429945" y="1579618"/>
            <a:ext cx="1752600" cy="1693287"/>
          </a:xfrm>
          <a:prstGeom prst="arc">
            <a:avLst>
              <a:gd name="adj1" fmla="val 14916020"/>
              <a:gd name="adj2" fmla="val 9925469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0931" y="1828800"/>
            <a:ext cx="2108269" cy="2209800"/>
            <a:chOff x="300931" y="1600200"/>
            <a:chExt cx="2108269" cy="2209800"/>
          </a:xfrm>
        </p:grpSpPr>
        <p:grpSp>
          <p:nvGrpSpPr>
            <p:cNvPr id="36" name="Group 54"/>
            <p:cNvGrpSpPr/>
            <p:nvPr/>
          </p:nvGrpSpPr>
          <p:grpSpPr>
            <a:xfrm>
              <a:off x="582346" y="1600200"/>
              <a:ext cx="1447800" cy="1198437"/>
              <a:chOff x="548131" y="3676332"/>
              <a:chExt cx="1769669" cy="1464869"/>
            </a:xfrm>
          </p:grpSpPr>
          <p:cxnSp>
            <p:nvCxnSpPr>
              <p:cNvPr id="56" name="Straight Connector 55"/>
              <p:cNvCxnSpPr>
                <a:stCxn id="68" idx="5"/>
                <a:endCxn id="64" idx="1"/>
              </p:cNvCxnSpPr>
              <p:nvPr/>
            </p:nvCxnSpPr>
            <p:spPr>
              <a:xfrm>
                <a:off x="1031885" y="4054023"/>
                <a:ext cx="32271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64" idx="7"/>
                <a:endCxn id="72" idx="3"/>
              </p:cNvCxnSpPr>
              <p:nvPr/>
            </p:nvCxnSpPr>
            <p:spPr>
              <a:xfrm flipV="1">
                <a:off x="1511329" y="4054023"/>
                <a:ext cx="36017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65" idx="4"/>
                <a:endCxn id="64" idx="0"/>
              </p:cNvCxnSpPr>
              <p:nvPr/>
            </p:nvCxnSpPr>
            <p:spPr>
              <a:xfrm flipH="1">
                <a:off x="1432966" y="3897977"/>
                <a:ext cx="1332" cy="40999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64" idx="6"/>
                <a:endCxn id="71" idx="2"/>
              </p:cNvCxnSpPr>
              <p:nvPr/>
            </p:nvCxnSpPr>
            <p:spPr>
              <a:xfrm>
                <a:off x="1543788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67" idx="6"/>
                <a:endCxn id="64" idx="2"/>
              </p:cNvCxnSpPr>
              <p:nvPr/>
            </p:nvCxnSpPr>
            <p:spPr>
              <a:xfrm>
                <a:off x="769776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64" idx="4"/>
                <a:endCxn id="66" idx="0"/>
              </p:cNvCxnSpPr>
              <p:nvPr/>
            </p:nvCxnSpPr>
            <p:spPr>
              <a:xfrm>
                <a:off x="1432966" y="4529615"/>
                <a:ext cx="1332" cy="38994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64" idx="3"/>
                <a:endCxn id="69" idx="7"/>
              </p:cNvCxnSpPr>
              <p:nvPr/>
            </p:nvCxnSpPr>
            <p:spPr>
              <a:xfrm flipH="1">
                <a:off x="1031885" y="4497156"/>
                <a:ext cx="322717" cy="2864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64" idx="5"/>
                <a:endCxn id="70" idx="1"/>
              </p:cNvCxnSpPr>
              <p:nvPr/>
            </p:nvCxnSpPr>
            <p:spPr>
              <a:xfrm>
                <a:off x="1511329" y="4497156"/>
                <a:ext cx="360177" cy="31316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1322143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323475" y="3676332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323475" y="4919556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48131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842699" y="3864837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842699" y="4751124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839047" y="477786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2096155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839047" y="3864837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300931" y="3163669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Sequentially process</a:t>
              </a:r>
              <a:br>
                <a:rPr lang="en-US" dirty="0" smtClean="0"/>
              </a:br>
              <a:r>
                <a:rPr lang="en-US" dirty="0" smtClean="0"/>
                <a:t>edges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6729253" y="1683801"/>
            <a:ext cx="1934184" cy="2631798"/>
            <a:chOff x="505967" y="1836201"/>
            <a:chExt cx="1934184" cy="2631798"/>
          </a:xfrm>
        </p:grpSpPr>
        <p:grpSp>
          <p:nvGrpSpPr>
            <p:cNvPr id="153" name="Group 17"/>
            <p:cNvGrpSpPr/>
            <p:nvPr/>
          </p:nvGrpSpPr>
          <p:grpSpPr>
            <a:xfrm>
              <a:off x="587034" y="1836201"/>
              <a:ext cx="1769669" cy="1464869"/>
              <a:chOff x="548131" y="3676332"/>
              <a:chExt cx="1769669" cy="1464869"/>
            </a:xfrm>
          </p:grpSpPr>
          <p:cxnSp>
            <p:nvCxnSpPr>
              <p:cNvPr id="155" name="Straight Connector 154"/>
              <p:cNvCxnSpPr>
                <a:stCxn id="167" idx="5"/>
                <a:endCxn id="163" idx="1"/>
              </p:cNvCxnSpPr>
              <p:nvPr/>
            </p:nvCxnSpPr>
            <p:spPr>
              <a:xfrm>
                <a:off x="1031885" y="4054023"/>
                <a:ext cx="32271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>
                <a:stCxn id="163" idx="7"/>
                <a:endCxn id="171" idx="3"/>
              </p:cNvCxnSpPr>
              <p:nvPr/>
            </p:nvCxnSpPr>
            <p:spPr>
              <a:xfrm flipV="1">
                <a:off x="1511329" y="4054023"/>
                <a:ext cx="36017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>
                <a:stCxn id="164" idx="4"/>
                <a:endCxn id="163" idx="0"/>
              </p:cNvCxnSpPr>
              <p:nvPr/>
            </p:nvCxnSpPr>
            <p:spPr>
              <a:xfrm flipH="1">
                <a:off x="1432966" y="3897977"/>
                <a:ext cx="1332" cy="40999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>
                <a:stCxn id="163" idx="6"/>
                <a:endCxn id="170" idx="2"/>
              </p:cNvCxnSpPr>
              <p:nvPr/>
            </p:nvCxnSpPr>
            <p:spPr>
              <a:xfrm>
                <a:off x="1543788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>
                <a:stCxn id="166" idx="6"/>
                <a:endCxn id="163" idx="2"/>
              </p:cNvCxnSpPr>
              <p:nvPr/>
            </p:nvCxnSpPr>
            <p:spPr>
              <a:xfrm>
                <a:off x="769776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>
                <a:stCxn id="163" idx="4"/>
                <a:endCxn id="165" idx="0"/>
              </p:cNvCxnSpPr>
              <p:nvPr/>
            </p:nvCxnSpPr>
            <p:spPr>
              <a:xfrm>
                <a:off x="1432966" y="4529615"/>
                <a:ext cx="1332" cy="38994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>
                <a:stCxn id="163" idx="3"/>
                <a:endCxn id="168" idx="7"/>
              </p:cNvCxnSpPr>
              <p:nvPr/>
            </p:nvCxnSpPr>
            <p:spPr>
              <a:xfrm flipH="1">
                <a:off x="1031885" y="4497156"/>
                <a:ext cx="322717" cy="2864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>
                <a:stCxn id="163" idx="5"/>
                <a:endCxn id="169" idx="1"/>
              </p:cNvCxnSpPr>
              <p:nvPr/>
            </p:nvCxnSpPr>
            <p:spPr>
              <a:xfrm>
                <a:off x="1511329" y="4497156"/>
                <a:ext cx="360177" cy="31316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3" name="Oval 162"/>
              <p:cNvSpPr/>
              <p:nvPr/>
            </p:nvSpPr>
            <p:spPr>
              <a:xfrm>
                <a:off x="1322143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1323475" y="3676332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1323475" y="4919556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48131" y="4307970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842699" y="3864837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842699" y="4751124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839047" y="4777860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096155" y="4307970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1839047" y="3864837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4" name="TextBox 153"/>
            <p:cNvSpPr txBox="1"/>
            <p:nvPr/>
          </p:nvSpPr>
          <p:spPr>
            <a:xfrm>
              <a:off x="505967" y="3544669"/>
              <a:ext cx="19341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Edge meta-data</a:t>
              </a:r>
              <a:br>
                <a:rPr lang="en-US" dirty="0" smtClean="0"/>
              </a:br>
              <a:r>
                <a:rPr lang="en-US" dirty="0" smtClean="0"/>
                <a:t>too large for single</a:t>
              </a:r>
              <a:br>
                <a:rPr lang="en-US" dirty="0" smtClean="0"/>
              </a:br>
              <a:r>
                <a:rPr lang="en-US" dirty="0" smtClean="0"/>
                <a:t>machine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329" y="4210459"/>
            <a:ext cx="437136" cy="4404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290778" y="4495800"/>
            <a:ext cx="1844958" cy="1369154"/>
            <a:chOff x="1217823" y="4495800"/>
            <a:chExt cx="1844958" cy="1369154"/>
          </a:xfrm>
        </p:grpSpPr>
        <p:grpSp>
          <p:nvGrpSpPr>
            <p:cNvPr id="383" name="Group 80"/>
            <p:cNvGrpSpPr/>
            <p:nvPr/>
          </p:nvGrpSpPr>
          <p:grpSpPr>
            <a:xfrm>
              <a:off x="1686861" y="4651401"/>
              <a:ext cx="178693" cy="223367"/>
              <a:chOff x="5715000" y="5181600"/>
              <a:chExt cx="533400" cy="1005840"/>
            </a:xfrm>
          </p:grpSpPr>
          <p:sp>
            <p:nvSpPr>
              <p:cNvPr id="405" name="Oval 404"/>
              <p:cNvSpPr/>
              <p:nvPr/>
            </p:nvSpPr>
            <p:spPr bwMode="auto">
              <a:xfrm>
                <a:off x="5774267" y="5181600"/>
                <a:ext cx="414867" cy="9144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 bwMode="auto">
              <a:xfrm>
                <a:off x="5715000" y="5730240"/>
                <a:ext cx="533400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384" name="Group 83"/>
            <p:cNvGrpSpPr/>
            <p:nvPr/>
          </p:nvGrpSpPr>
          <p:grpSpPr>
            <a:xfrm>
              <a:off x="2145980" y="4495800"/>
              <a:ext cx="178693" cy="223367"/>
              <a:chOff x="5715000" y="5181600"/>
              <a:chExt cx="533400" cy="1005840"/>
            </a:xfrm>
          </p:grpSpPr>
          <p:sp>
            <p:nvSpPr>
              <p:cNvPr id="403" name="Oval 402"/>
              <p:cNvSpPr/>
              <p:nvPr/>
            </p:nvSpPr>
            <p:spPr bwMode="auto">
              <a:xfrm>
                <a:off x="5774267" y="5181600"/>
                <a:ext cx="414867" cy="9144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 bwMode="auto">
              <a:xfrm>
                <a:off x="5715000" y="5730240"/>
                <a:ext cx="533400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385" name="Group 86"/>
            <p:cNvGrpSpPr/>
            <p:nvPr/>
          </p:nvGrpSpPr>
          <p:grpSpPr>
            <a:xfrm>
              <a:off x="2639703" y="4650898"/>
              <a:ext cx="178693" cy="223367"/>
              <a:chOff x="5715000" y="5181600"/>
              <a:chExt cx="533400" cy="1005840"/>
            </a:xfrm>
          </p:grpSpPr>
          <p:sp>
            <p:nvSpPr>
              <p:cNvPr id="401" name="Oval 400"/>
              <p:cNvSpPr/>
              <p:nvPr/>
            </p:nvSpPr>
            <p:spPr bwMode="auto">
              <a:xfrm>
                <a:off x="5774267" y="5181600"/>
                <a:ext cx="414867" cy="9144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 bwMode="auto">
              <a:xfrm>
                <a:off x="5715000" y="5730240"/>
                <a:ext cx="533400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386" name="Group 89"/>
            <p:cNvGrpSpPr/>
            <p:nvPr/>
          </p:nvGrpSpPr>
          <p:grpSpPr>
            <a:xfrm>
              <a:off x="2884088" y="5071539"/>
              <a:ext cx="178693" cy="223367"/>
              <a:chOff x="5715000" y="5181600"/>
              <a:chExt cx="533400" cy="1005840"/>
            </a:xfrm>
          </p:grpSpPr>
          <p:sp>
            <p:nvSpPr>
              <p:cNvPr id="399" name="Oval 398"/>
              <p:cNvSpPr/>
              <p:nvPr/>
            </p:nvSpPr>
            <p:spPr bwMode="auto">
              <a:xfrm>
                <a:off x="5774267" y="5181600"/>
                <a:ext cx="414867" cy="9144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 bwMode="auto">
              <a:xfrm>
                <a:off x="5715000" y="5730240"/>
                <a:ext cx="533400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387" name="Group 92"/>
            <p:cNvGrpSpPr/>
            <p:nvPr/>
          </p:nvGrpSpPr>
          <p:grpSpPr>
            <a:xfrm>
              <a:off x="2667446" y="5468193"/>
              <a:ext cx="178693" cy="223367"/>
              <a:chOff x="5715000" y="5181600"/>
              <a:chExt cx="533400" cy="1005840"/>
            </a:xfrm>
          </p:grpSpPr>
          <p:sp>
            <p:nvSpPr>
              <p:cNvPr id="397" name="Oval 396"/>
              <p:cNvSpPr/>
              <p:nvPr/>
            </p:nvSpPr>
            <p:spPr bwMode="auto">
              <a:xfrm>
                <a:off x="5774267" y="5181600"/>
                <a:ext cx="414867" cy="9144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 bwMode="auto">
              <a:xfrm>
                <a:off x="5715000" y="5730240"/>
                <a:ext cx="533400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388" name="Group 95"/>
            <p:cNvGrpSpPr/>
            <p:nvPr/>
          </p:nvGrpSpPr>
          <p:grpSpPr>
            <a:xfrm>
              <a:off x="2154146" y="5641587"/>
              <a:ext cx="178693" cy="223367"/>
              <a:chOff x="5715000" y="5181600"/>
              <a:chExt cx="533400" cy="1005840"/>
            </a:xfrm>
          </p:grpSpPr>
          <p:sp>
            <p:nvSpPr>
              <p:cNvPr id="395" name="Oval 394"/>
              <p:cNvSpPr/>
              <p:nvPr/>
            </p:nvSpPr>
            <p:spPr bwMode="auto">
              <a:xfrm>
                <a:off x="5774267" y="5181600"/>
                <a:ext cx="414867" cy="9144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96" name="Rectangle 395"/>
              <p:cNvSpPr/>
              <p:nvPr/>
            </p:nvSpPr>
            <p:spPr bwMode="auto">
              <a:xfrm>
                <a:off x="5715000" y="5730240"/>
                <a:ext cx="533400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389" name="Group 98"/>
            <p:cNvGrpSpPr/>
            <p:nvPr/>
          </p:nvGrpSpPr>
          <p:grpSpPr>
            <a:xfrm>
              <a:off x="1667006" y="5493586"/>
              <a:ext cx="178693" cy="223367"/>
              <a:chOff x="5715000" y="5181600"/>
              <a:chExt cx="533400" cy="1005840"/>
            </a:xfrm>
          </p:grpSpPr>
          <p:sp>
            <p:nvSpPr>
              <p:cNvPr id="393" name="Oval 392"/>
              <p:cNvSpPr/>
              <p:nvPr/>
            </p:nvSpPr>
            <p:spPr bwMode="auto">
              <a:xfrm>
                <a:off x="5774267" y="5181600"/>
                <a:ext cx="414867" cy="9144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94" name="Rectangle 393"/>
              <p:cNvSpPr/>
              <p:nvPr/>
            </p:nvSpPr>
            <p:spPr bwMode="auto">
              <a:xfrm>
                <a:off x="5715000" y="5730240"/>
                <a:ext cx="533400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grpSp>
          <p:nvGrpSpPr>
            <p:cNvPr id="390" name="Group 101"/>
            <p:cNvGrpSpPr/>
            <p:nvPr/>
          </p:nvGrpSpPr>
          <p:grpSpPr>
            <a:xfrm>
              <a:off x="1456419" y="5084452"/>
              <a:ext cx="178693" cy="223367"/>
              <a:chOff x="5715000" y="5181600"/>
              <a:chExt cx="533400" cy="1005840"/>
            </a:xfrm>
          </p:grpSpPr>
          <p:sp>
            <p:nvSpPr>
              <p:cNvPr id="391" name="Oval 390"/>
              <p:cNvSpPr/>
              <p:nvPr/>
            </p:nvSpPr>
            <p:spPr bwMode="auto">
              <a:xfrm>
                <a:off x="5774267" y="5181600"/>
                <a:ext cx="414867" cy="9144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 bwMode="auto">
              <a:xfrm>
                <a:off x="5715000" y="5730240"/>
                <a:ext cx="533400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217823" y="4922847"/>
              <a:ext cx="180179" cy="54086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7" name="Oval 296"/>
          <p:cNvSpPr/>
          <p:nvPr/>
        </p:nvSpPr>
        <p:spPr>
          <a:xfrm>
            <a:off x="4319769" y="1717663"/>
            <a:ext cx="185173" cy="18517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4835347" y="1902836"/>
            <a:ext cx="185173" cy="18517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5100921" y="2343165"/>
            <a:ext cx="185173" cy="18517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/>
        </p:nvSpPr>
        <p:spPr>
          <a:xfrm>
            <a:off x="4835347" y="2817684"/>
            <a:ext cx="185173" cy="18517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val 345"/>
          <p:cNvSpPr/>
          <p:nvPr/>
        </p:nvSpPr>
        <p:spPr>
          <a:xfrm>
            <a:off x="4319745" y="2952266"/>
            <a:ext cx="185173" cy="18517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Oval 348"/>
          <p:cNvSpPr/>
          <p:nvPr/>
        </p:nvSpPr>
        <p:spPr>
          <a:xfrm>
            <a:off x="3850240" y="2791052"/>
            <a:ext cx="185173" cy="18517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3563465" y="2341714"/>
            <a:ext cx="185173" cy="18517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/>
        </p:nvSpPr>
        <p:spPr>
          <a:xfrm>
            <a:off x="3843775" y="1891504"/>
            <a:ext cx="185173" cy="18517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6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4"/>
    </mc:Choice>
    <mc:Fallback xmlns="">
      <p:transition xmlns:p14="http://schemas.microsoft.com/office/powerpoint/2010/main" spd="slow" advTm="6464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9143 " pathEditMode="relative" ptsTypes="AA">
                                      <p:cBhvr>
                                        <p:cTn id="36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05695 0.06666 " pathEditMode="relative" ptsTypes="AA">
                                      <p:cBhvr>
                                        <p:cTn id="3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08542 0 " pathEditMode="relative" ptsTypes="AA">
                                      <p:cBhvr>
                                        <p:cTn id="40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05712 -0.06551 " pathEditMode="relative" ptsTypes="AA">
                                      <p:cBhvr>
                                        <p:cTn id="42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00086 -0.08541 " pathEditMode="relative" ptsTypes="AA">
                                      <p:cBhvr>
                                        <p:cTn id="44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5139 -0.06944 " pathEditMode="relative" ptsTypes="AA">
                                      <p:cBhvr>
                                        <p:cTn id="46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 L 0.08368 0 " pathEditMode="relative" ptsTypes="AA">
                                      <p:cBhvr>
                                        <p:cTn id="48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0 L 0.05052 0.06389 " pathEditMode="relative" ptsTypes="AA">
                                      <p:cBhvr>
                                        <p:cTn id="50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2061 C 0.06562 0.02061 0.0934 0.04399 0.09618 0.10695 C 0.09705 0.16991 0.06198 0.19838 0.01371 0.19838 C -0.00903 0.20232 -0.05573 0.15278 -0.05469 0.1132 C -0.05365 0.07362 -0.05382 0.07246 -0.03802 0.04769 " pathEditMode="relative" rAng="0" ptsTypes="fffsf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907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7" grpId="0" animBg="1"/>
      <p:bldP spid="297" grpId="0" animBg="1"/>
      <p:bldP spid="297" grpId="1" animBg="1"/>
      <p:bldP spid="297" grpId="2" animBg="1"/>
      <p:bldP spid="300" grpId="0" animBg="1"/>
      <p:bldP spid="300" grpId="1" animBg="1"/>
      <p:bldP spid="300" grpId="2" animBg="1"/>
      <p:bldP spid="301" grpId="0" animBg="1"/>
      <p:bldP spid="301" grpId="1" animBg="1"/>
      <p:bldP spid="301" grpId="2" animBg="1"/>
      <p:bldP spid="302" grpId="0" animBg="1"/>
      <p:bldP spid="302" grpId="1" animBg="1"/>
      <p:bldP spid="302" grpId="2" animBg="1"/>
      <p:bldP spid="346" grpId="0" animBg="1"/>
      <p:bldP spid="346" grpId="1" animBg="1"/>
      <p:bldP spid="346" grpId="2" animBg="1"/>
      <p:bldP spid="349" grpId="0" animBg="1"/>
      <p:bldP spid="349" grpId="1" animBg="1"/>
      <p:bldP spid="349" grpId="2" animBg="1"/>
      <p:bldP spid="350" grpId="0" animBg="1"/>
      <p:bldP spid="350" grpId="1" animBg="1"/>
      <p:bldP spid="350" grpId="2" animBg="1"/>
      <p:bldP spid="362" grpId="0" animBg="1"/>
      <p:bldP spid="362" grpId="1" animBg="1"/>
      <p:bldP spid="362" grpId="2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Graph parallel abstractions rely on partitioning:</a:t>
            </a:r>
          </a:p>
          <a:p>
            <a:pPr lvl="1"/>
            <a:r>
              <a:rPr lang="en-US" dirty="0" smtClean="0">
                <a:sym typeface="Wingdings"/>
              </a:rPr>
              <a:t>Minimize communication</a:t>
            </a:r>
          </a:p>
          <a:p>
            <a:pPr lvl="1"/>
            <a:r>
              <a:rPr lang="en-US" dirty="0" smtClean="0">
                <a:sym typeface="Wingdings"/>
              </a:rPr>
              <a:t>Balance computation and storage</a:t>
            </a:r>
            <a:endParaRPr lang="en-US" sz="3200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407885" y="3039149"/>
            <a:ext cx="2209800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67" name="Rectangle 66"/>
          <p:cNvSpPr/>
          <p:nvPr/>
        </p:nvSpPr>
        <p:spPr>
          <a:xfrm>
            <a:off x="5809825" y="3039149"/>
            <a:ext cx="2209800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3219025" y="3468772"/>
            <a:ext cx="1727200" cy="1295400"/>
            <a:chOff x="762000" y="3395972"/>
            <a:chExt cx="1727200" cy="1295400"/>
          </a:xfrm>
        </p:grpSpPr>
        <p:cxnSp>
          <p:nvCxnSpPr>
            <p:cNvPr id="92" name="Straight Connector 91"/>
            <p:cNvCxnSpPr>
              <a:stCxn id="95" idx="4"/>
              <a:endCxn id="99" idx="0"/>
            </p:cNvCxnSpPr>
            <p:nvPr/>
          </p:nvCxnSpPr>
          <p:spPr>
            <a:xfrm>
              <a:off x="876300" y="3624572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3" name="Straight Connector 92"/>
            <p:cNvCxnSpPr>
              <a:stCxn id="96" idx="4"/>
              <a:endCxn id="100" idx="0"/>
            </p:cNvCxnSpPr>
            <p:nvPr/>
          </p:nvCxnSpPr>
          <p:spPr>
            <a:xfrm>
              <a:off x="1739900" y="3624572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4" name="Straight Connector 93"/>
            <p:cNvCxnSpPr>
              <a:stCxn id="95" idx="6"/>
            </p:cNvCxnSpPr>
            <p:nvPr/>
          </p:nvCxnSpPr>
          <p:spPr>
            <a:xfrm>
              <a:off x="990600" y="3510272"/>
              <a:ext cx="14986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762000" y="33959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1625600" y="33959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62000" y="39293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625600" y="39293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762000" y="44627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625600" y="44627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>
              <a:stCxn id="97" idx="6"/>
            </p:cNvCxnSpPr>
            <p:nvPr/>
          </p:nvCxnSpPr>
          <p:spPr>
            <a:xfrm>
              <a:off x="990600" y="4043672"/>
              <a:ext cx="14986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02" name="Straight Connector 101"/>
            <p:cNvCxnSpPr>
              <a:stCxn id="99" idx="6"/>
            </p:cNvCxnSpPr>
            <p:nvPr/>
          </p:nvCxnSpPr>
          <p:spPr>
            <a:xfrm>
              <a:off x="990600" y="4577072"/>
              <a:ext cx="14986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4311225" y="3468772"/>
            <a:ext cx="1727200" cy="1295400"/>
            <a:chOff x="1854200" y="3395972"/>
            <a:chExt cx="1727200" cy="1295400"/>
          </a:xfrm>
        </p:grpSpPr>
        <p:cxnSp>
          <p:nvCxnSpPr>
            <p:cNvPr id="104" name="Straight Connector 103"/>
            <p:cNvCxnSpPr>
              <a:stCxn id="106" idx="4"/>
              <a:endCxn id="112" idx="0"/>
            </p:cNvCxnSpPr>
            <p:nvPr/>
          </p:nvCxnSpPr>
          <p:spPr>
            <a:xfrm>
              <a:off x="2603500" y="3624572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05" name="Straight Connector 104"/>
            <p:cNvCxnSpPr>
              <a:stCxn id="107" idx="4"/>
              <a:endCxn id="113" idx="0"/>
            </p:cNvCxnSpPr>
            <p:nvPr/>
          </p:nvCxnSpPr>
          <p:spPr>
            <a:xfrm>
              <a:off x="3467100" y="3624572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2489200" y="33959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352800" y="33959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>
              <a:endCxn id="110" idx="2"/>
            </p:cNvCxnSpPr>
            <p:nvPr/>
          </p:nvCxnSpPr>
          <p:spPr>
            <a:xfrm>
              <a:off x="1854200" y="4043672"/>
              <a:ext cx="14986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09" name="Oval 108"/>
            <p:cNvSpPr/>
            <p:nvPr/>
          </p:nvSpPr>
          <p:spPr>
            <a:xfrm>
              <a:off x="2489200" y="39293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352800" y="39293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endCxn id="113" idx="2"/>
            </p:cNvCxnSpPr>
            <p:nvPr/>
          </p:nvCxnSpPr>
          <p:spPr>
            <a:xfrm>
              <a:off x="1854200" y="4577072"/>
              <a:ext cx="14986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2489200" y="44627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352800" y="4462772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>
              <a:endCxn id="107" idx="2"/>
            </p:cNvCxnSpPr>
            <p:nvPr/>
          </p:nvCxnSpPr>
          <p:spPr>
            <a:xfrm>
              <a:off x="1854200" y="3510272"/>
              <a:ext cx="14986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5" name="Left-Right Arrow 4"/>
          <p:cNvSpPr/>
          <p:nvPr/>
        </p:nvSpPr>
        <p:spPr>
          <a:xfrm>
            <a:off x="3374589" y="3737674"/>
            <a:ext cx="2663836" cy="1199736"/>
          </a:xfrm>
          <a:prstGeom prst="leftRightArrow">
            <a:avLst>
              <a:gd name="adj1" fmla="val 61046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Tahoma" pitchFamily="-64" charset="0"/>
              </a:rPr>
              <a:t>Comm. Cost</a:t>
            </a:r>
            <a:br>
              <a:rPr lang="en-US" dirty="0" smtClean="0">
                <a:solidFill>
                  <a:schemeClr val="bg1"/>
                </a:solidFill>
                <a:latin typeface="Tahoma" pitchFamily="-6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Tahoma" pitchFamily="-64" charset="0"/>
              </a:rPr>
              <a:t>O(# cut edges)</a:t>
            </a:r>
            <a:endParaRPr lang="en-US" b="1" dirty="0">
              <a:solidFill>
                <a:schemeClr val="bg1"/>
              </a:solidFill>
              <a:latin typeface="Tahoma" pitchFamily="-6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67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5"/>
    </mc:Choice>
    <mc:Fallback xmlns="">
      <p:transition xmlns:p14="http://schemas.microsoft.com/office/powerpoint/2010/main" spd="slow" advTm="1689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0033E-7 -3.79454E-7 L 0.1949 -3.79454E-7 " pathEditMode="relative" ptsTypes="AA">
                                      <p:cBhvr>
                                        <p:cTn id="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742E-6 -3.86858E-6 L -0.17978 -3.86858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r>
              <a:rPr lang="en-US" sz="4800" dirty="0" smtClean="0"/>
              <a:t>Power-Law Graphs are </a:t>
            </a:r>
            <a:br>
              <a:rPr lang="en-US" sz="4800" dirty="0" smtClean="0"/>
            </a:br>
            <a:r>
              <a:rPr lang="en-US" sz="4800" b="1" dirty="0" smtClean="0"/>
              <a:t>Difficult to Partition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84637"/>
            <a:ext cx="8229600" cy="2697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Power-Law graphs do not have </a:t>
            </a:r>
            <a:r>
              <a:rPr lang="en-US" sz="2800" b="1" dirty="0" smtClean="0"/>
              <a:t>low-cost</a:t>
            </a:r>
            <a:r>
              <a:rPr lang="en-US" sz="2800" dirty="0" smtClean="0"/>
              <a:t> balanced cuts </a:t>
            </a:r>
            <a:r>
              <a:rPr lang="en-US" sz="2800" i="1" dirty="0" smtClean="0"/>
              <a:t>[</a:t>
            </a:r>
            <a:r>
              <a:rPr lang="en-US" sz="2800" i="1" dirty="0" err="1" smtClean="0"/>
              <a:t>Leskovec</a:t>
            </a:r>
            <a:r>
              <a:rPr lang="en-US" sz="2800" i="1" dirty="0" smtClean="0"/>
              <a:t> et al. 08, Lang 04]</a:t>
            </a:r>
            <a:endParaRPr lang="en-US" sz="2800" dirty="0" smtClean="0"/>
          </a:p>
          <a:p>
            <a:r>
              <a:rPr lang="en-US" sz="2800" dirty="0" smtClean="0"/>
              <a:t>Traditional graph-partitioning algorithms perform poorly on Power-Law Graphs.</a:t>
            </a:r>
            <a:br>
              <a:rPr lang="en-US" sz="2800" dirty="0" smtClean="0"/>
            </a:br>
            <a:r>
              <a:rPr lang="en-US" sz="2800" i="1" dirty="0" smtClean="0"/>
              <a:t>[</a:t>
            </a:r>
            <a:r>
              <a:rPr lang="en-US" sz="2800" i="1" dirty="0" err="1" smtClean="0"/>
              <a:t>Abou-Rjeili</a:t>
            </a:r>
            <a:r>
              <a:rPr lang="en-US" sz="2800" i="1" dirty="0" smtClean="0"/>
              <a:t> et al. 06]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3" name="Group 17"/>
          <p:cNvGrpSpPr/>
          <p:nvPr/>
        </p:nvGrpSpPr>
        <p:grpSpPr>
          <a:xfrm>
            <a:off x="1447800" y="2246233"/>
            <a:ext cx="1981200" cy="1639967"/>
            <a:chOff x="553628" y="3651862"/>
            <a:chExt cx="1769669" cy="1464869"/>
          </a:xfrm>
        </p:grpSpPr>
        <p:cxnSp>
          <p:nvCxnSpPr>
            <p:cNvPr id="64" name="Straight Connector 63"/>
            <p:cNvCxnSpPr>
              <a:stCxn id="76" idx="5"/>
              <a:endCxn id="72" idx="1"/>
            </p:cNvCxnSpPr>
            <p:nvPr/>
          </p:nvCxnSpPr>
          <p:spPr>
            <a:xfrm>
              <a:off x="1037382" y="4029553"/>
              <a:ext cx="274911" cy="22915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72" idx="7"/>
              <a:endCxn id="80" idx="3"/>
            </p:cNvCxnSpPr>
            <p:nvPr/>
          </p:nvCxnSpPr>
          <p:spPr>
            <a:xfrm flipV="1">
              <a:off x="1581701" y="4029553"/>
              <a:ext cx="295302" cy="22915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73" idx="4"/>
              <a:endCxn id="72" idx="0"/>
            </p:cNvCxnSpPr>
            <p:nvPr/>
          </p:nvCxnSpPr>
          <p:spPr>
            <a:xfrm flipH="1">
              <a:off x="1446997" y="3873507"/>
              <a:ext cx="1" cy="32940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72" idx="6"/>
              <a:endCxn id="79" idx="2"/>
            </p:cNvCxnSpPr>
            <p:nvPr/>
          </p:nvCxnSpPr>
          <p:spPr>
            <a:xfrm>
              <a:off x="1637497" y="4393413"/>
              <a:ext cx="464155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75" idx="6"/>
              <a:endCxn id="72" idx="2"/>
            </p:cNvCxnSpPr>
            <p:nvPr/>
          </p:nvCxnSpPr>
          <p:spPr>
            <a:xfrm flipV="1">
              <a:off x="775273" y="4393413"/>
              <a:ext cx="481224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72" idx="4"/>
              <a:endCxn id="74" idx="0"/>
            </p:cNvCxnSpPr>
            <p:nvPr/>
          </p:nvCxnSpPr>
          <p:spPr>
            <a:xfrm>
              <a:off x="1446997" y="4583913"/>
              <a:ext cx="1" cy="3111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72" idx="3"/>
              <a:endCxn id="77" idx="7"/>
            </p:cNvCxnSpPr>
            <p:nvPr/>
          </p:nvCxnSpPr>
          <p:spPr>
            <a:xfrm flipH="1">
              <a:off x="1037382" y="4528117"/>
              <a:ext cx="274911" cy="23099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72" idx="5"/>
              <a:endCxn id="78" idx="1"/>
            </p:cNvCxnSpPr>
            <p:nvPr/>
          </p:nvCxnSpPr>
          <p:spPr>
            <a:xfrm>
              <a:off x="1581701" y="4528117"/>
              <a:ext cx="295302" cy="25773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1256497" y="4202913"/>
              <a:ext cx="381000" cy="381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336175" y="3651862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336175" y="4895086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53628" y="4282591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848196" y="3840367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48196" y="4726654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844544" y="4753390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101652" y="4282591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844544" y="3840367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810000" y="2209800"/>
            <a:ext cx="4267200" cy="1676400"/>
            <a:chOff x="3810000" y="2209800"/>
            <a:chExt cx="4267200" cy="1676400"/>
          </a:xfrm>
        </p:grpSpPr>
        <p:grpSp>
          <p:nvGrpSpPr>
            <p:cNvPr id="6" name="Group 5"/>
            <p:cNvGrpSpPr/>
            <p:nvPr/>
          </p:nvGrpSpPr>
          <p:grpSpPr>
            <a:xfrm>
              <a:off x="5334000" y="2209800"/>
              <a:ext cx="2743200" cy="1676400"/>
              <a:chOff x="3996988" y="6400800"/>
              <a:chExt cx="2743200" cy="1676400"/>
            </a:xfrm>
          </p:grpSpPr>
          <p:sp>
            <p:nvSpPr>
              <p:cNvPr id="36" name="Rounded Rectangle 35"/>
              <p:cNvSpPr/>
              <p:nvPr/>
            </p:nvSpPr>
            <p:spPr bwMode="auto">
              <a:xfrm>
                <a:off x="3996988" y="6400800"/>
                <a:ext cx="1219200" cy="1676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CPU 1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 bwMode="auto">
              <a:xfrm>
                <a:off x="5520988" y="6400800"/>
                <a:ext cx="1219200" cy="1676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CPU 2</a:t>
                </a:r>
              </a:p>
            </p:txBody>
          </p:sp>
          <p:cxnSp>
            <p:nvCxnSpPr>
              <p:cNvPr id="38" name="Straight Connector 37"/>
              <p:cNvCxnSpPr>
                <a:stCxn id="61" idx="5"/>
                <a:endCxn id="50" idx="2"/>
              </p:cNvCxnSpPr>
              <p:nvPr/>
            </p:nvCxnSpPr>
            <p:spPr>
              <a:xfrm>
                <a:off x="4463925" y="6926643"/>
                <a:ext cx="1285663" cy="16798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59" idx="3"/>
              </p:cNvCxnSpPr>
              <p:nvPr/>
            </p:nvCxnSpPr>
            <p:spPr>
              <a:xfrm flipV="1">
                <a:off x="5842241" y="6850443"/>
                <a:ext cx="520151" cy="24525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60" idx="1"/>
              </p:cNvCxnSpPr>
              <p:nvPr/>
            </p:nvCxnSpPr>
            <p:spPr>
              <a:xfrm>
                <a:off x="5842241" y="7095697"/>
                <a:ext cx="502857" cy="22706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50" idx="2"/>
                <a:endCxn id="62" idx="6"/>
              </p:cNvCxnSpPr>
              <p:nvPr/>
            </p:nvCxnSpPr>
            <p:spPr>
              <a:xfrm flipH="1">
                <a:off x="4488776" y="7094628"/>
                <a:ext cx="1260812" cy="3643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54" idx="5"/>
                <a:endCxn id="50" idx="2"/>
              </p:cNvCxnSpPr>
              <p:nvPr/>
            </p:nvCxnSpPr>
            <p:spPr>
              <a:xfrm>
                <a:off x="4675231" y="6698043"/>
                <a:ext cx="1074357" cy="39658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50" idx="7"/>
                <a:endCxn id="58" idx="3"/>
              </p:cNvCxnSpPr>
              <p:nvPr/>
            </p:nvCxnSpPr>
            <p:spPr>
              <a:xfrm flipV="1">
                <a:off x="5894431" y="6621843"/>
                <a:ext cx="239361" cy="41278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51" idx="5"/>
                <a:endCxn id="50" idx="2"/>
              </p:cNvCxnSpPr>
              <p:nvPr/>
            </p:nvCxnSpPr>
            <p:spPr>
              <a:xfrm>
                <a:off x="5018972" y="6621843"/>
                <a:ext cx="730616" cy="47278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50" idx="6"/>
                <a:endCxn id="57" idx="2"/>
              </p:cNvCxnSpPr>
              <p:nvPr/>
            </p:nvCxnSpPr>
            <p:spPr>
              <a:xfrm>
                <a:off x="5919282" y="7094628"/>
                <a:ext cx="49445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53" idx="6"/>
                <a:endCxn id="50" idx="2"/>
              </p:cNvCxnSpPr>
              <p:nvPr/>
            </p:nvCxnSpPr>
            <p:spPr>
              <a:xfrm flipV="1">
                <a:off x="4395282" y="7094628"/>
                <a:ext cx="1354306" cy="762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50" idx="4"/>
                <a:endCxn id="52" idx="0"/>
              </p:cNvCxnSpPr>
              <p:nvPr/>
            </p:nvCxnSpPr>
            <p:spPr>
              <a:xfrm>
                <a:off x="5834435" y="7179475"/>
                <a:ext cx="0" cy="3643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50" idx="2"/>
                <a:endCxn id="55" idx="7"/>
              </p:cNvCxnSpPr>
              <p:nvPr/>
            </p:nvCxnSpPr>
            <p:spPr>
              <a:xfrm flipH="1">
                <a:off x="4675231" y="7094628"/>
                <a:ext cx="1074357" cy="5329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50" idx="5"/>
                <a:endCxn id="56" idx="1"/>
              </p:cNvCxnSpPr>
              <p:nvPr/>
            </p:nvCxnSpPr>
            <p:spPr>
              <a:xfrm>
                <a:off x="5894431" y="7154624"/>
                <a:ext cx="239361" cy="3967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/>
              <p:nvPr/>
            </p:nvSpPr>
            <p:spPr>
              <a:xfrm>
                <a:off x="5749588" y="7009781"/>
                <a:ext cx="169694" cy="169694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874129" y="64770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749588" y="75438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225588" y="7085981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530388" y="65532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30388" y="7602706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108941" y="7526506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413741" y="7009781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108941" y="64770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337541" y="67056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320247" y="7297906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319082" y="67818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319082" y="7374106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Right Arrow 80"/>
            <p:cNvSpPr/>
            <p:nvPr/>
          </p:nvSpPr>
          <p:spPr>
            <a:xfrm>
              <a:off x="3810000" y="2743200"/>
              <a:ext cx="1066800" cy="609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43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7"/>
    </mc:Choice>
    <mc:Fallback xmlns="">
      <p:transition xmlns:p14="http://schemas.microsoft.com/office/powerpoint/2010/main" spd="slow" advTm="196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0" y="3581400"/>
            <a:ext cx="2209800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248400" y="3581400"/>
            <a:ext cx="2209800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cxnSp>
        <p:nvCxnSpPr>
          <p:cNvPr id="13" name="Straight Connector 12"/>
          <p:cNvCxnSpPr>
            <a:stCxn id="64" idx="0"/>
            <a:endCxn id="59" idx="4"/>
          </p:cNvCxnSpPr>
          <p:nvPr/>
        </p:nvCxnSpPr>
        <p:spPr>
          <a:xfrm flipV="1">
            <a:off x="647700" y="4343400"/>
            <a:ext cx="0" cy="3048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4" name="Straight Connector 13"/>
          <p:cNvCxnSpPr>
            <a:stCxn id="61" idx="3"/>
            <a:endCxn id="29" idx="0"/>
          </p:cNvCxnSpPr>
          <p:nvPr/>
        </p:nvCxnSpPr>
        <p:spPr>
          <a:xfrm flipH="1">
            <a:off x="1511300" y="4309922"/>
            <a:ext cx="782778" cy="871678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5" name="Straight Connector 14"/>
          <p:cNvCxnSpPr>
            <a:stCxn id="20" idx="4"/>
            <a:endCxn id="30" idx="0"/>
          </p:cNvCxnSpPr>
          <p:nvPr/>
        </p:nvCxnSpPr>
        <p:spPr>
          <a:xfrm>
            <a:off x="2374900" y="4343400"/>
            <a:ext cx="0" cy="8382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6" name="Straight Connector 15"/>
          <p:cNvCxnSpPr>
            <a:stCxn id="66" idx="5"/>
            <a:endCxn id="31" idx="0"/>
          </p:cNvCxnSpPr>
          <p:nvPr/>
        </p:nvCxnSpPr>
        <p:spPr>
          <a:xfrm>
            <a:off x="2455722" y="4843322"/>
            <a:ext cx="782778" cy="338278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7" name="Straight Connector 16"/>
          <p:cNvCxnSpPr>
            <a:stCxn id="18" idx="6"/>
            <a:endCxn id="65" idx="1"/>
          </p:cNvCxnSpPr>
          <p:nvPr/>
        </p:nvCxnSpPr>
        <p:spPr>
          <a:xfrm>
            <a:off x="762000" y="4229100"/>
            <a:ext cx="668478" cy="452578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8" name="Oval 17"/>
          <p:cNvSpPr/>
          <p:nvPr/>
        </p:nvSpPr>
        <p:spPr>
          <a:xfrm>
            <a:off x="533400" y="4114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397000" y="4114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60600" y="4114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124200" y="4114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23" idx="6"/>
            <a:endCxn id="70" idx="1"/>
          </p:cNvCxnSpPr>
          <p:nvPr/>
        </p:nvCxnSpPr>
        <p:spPr>
          <a:xfrm>
            <a:off x="762000" y="4762500"/>
            <a:ext cx="668478" cy="452578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3" name="Oval 22"/>
          <p:cNvSpPr/>
          <p:nvPr/>
        </p:nvSpPr>
        <p:spPr>
          <a:xfrm>
            <a:off x="533400" y="4648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397000" y="4648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260600" y="4648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124200" y="4648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65" idx="5"/>
            <a:endCxn id="31" idx="2"/>
          </p:cNvCxnSpPr>
          <p:nvPr/>
        </p:nvCxnSpPr>
        <p:spPr>
          <a:xfrm>
            <a:off x="1592122" y="4843322"/>
            <a:ext cx="1532078" cy="452578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8" name="Oval 27"/>
          <p:cNvSpPr/>
          <p:nvPr/>
        </p:nvSpPr>
        <p:spPr>
          <a:xfrm>
            <a:off x="533400" y="5181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97000" y="5181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0600" y="5181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124200" y="5181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33400" y="4114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397000" y="4114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260600" y="4114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4114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33400" y="4648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397000" y="4648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260600" y="4648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124200" y="4648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3400" y="5181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397000" y="5181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260600" y="5181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124200" y="5181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>
            <a:stCxn id="23" idx="7"/>
            <a:endCxn id="20" idx="2"/>
          </p:cNvCxnSpPr>
          <p:nvPr/>
        </p:nvCxnSpPr>
        <p:spPr>
          <a:xfrm flipV="1">
            <a:off x="728522" y="4229100"/>
            <a:ext cx="1532078" cy="452578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4" name="Straight Connector 73"/>
          <p:cNvCxnSpPr>
            <a:stCxn id="64" idx="6"/>
            <a:endCxn id="62" idx="2"/>
          </p:cNvCxnSpPr>
          <p:nvPr/>
        </p:nvCxnSpPr>
        <p:spPr>
          <a:xfrm flipV="1">
            <a:off x="762000" y="4229100"/>
            <a:ext cx="2362200" cy="5334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6" name="Straight Connector 75"/>
          <p:cNvCxnSpPr>
            <a:stCxn id="64" idx="5"/>
            <a:endCxn id="72" idx="1"/>
          </p:cNvCxnSpPr>
          <p:nvPr/>
        </p:nvCxnSpPr>
        <p:spPr>
          <a:xfrm>
            <a:off x="728522" y="4843322"/>
            <a:ext cx="2429156" cy="371756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9" name="Straight Connector 78"/>
          <p:cNvCxnSpPr>
            <a:stCxn id="66" idx="7"/>
            <a:endCxn id="62" idx="3"/>
          </p:cNvCxnSpPr>
          <p:nvPr/>
        </p:nvCxnSpPr>
        <p:spPr>
          <a:xfrm flipV="1">
            <a:off x="2455722" y="4309922"/>
            <a:ext cx="701956" cy="371756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2" name="Straight Connector 81"/>
          <p:cNvCxnSpPr>
            <a:stCxn id="70" idx="7"/>
            <a:endCxn id="66" idx="3"/>
          </p:cNvCxnSpPr>
          <p:nvPr/>
        </p:nvCxnSpPr>
        <p:spPr>
          <a:xfrm flipV="1">
            <a:off x="1592122" y="4843322"/>
            <a:ext cx="701956" cy="371756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5" name="Straight Connector 84"/>
          <p:cNvCxnSpPr>
            <a:stCxn id="65" idx="6"/>
            <a:endCxn id="66" idx="2"/>
          </p:cNvCxnSpPr>
          <p:nvPr/>
        </p:nvCxnSpPr>
        <p:spPr>
          <a:xfrm>
            <a:off x="1625600" y="4762500"/>
            <a:ext cx="6350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8" name="Straight Connector 87"/>
          <p:cNvCxnSpPr>
            <a:stCxn id="25" idx="6"/>
            <a:endCxn id="67" idx="2"/>
          </p:cNvCxnSpPr>
          <p:nvPr/>
        </p:nvCxnSpPr>
        <p:spPr>
          <a:xfrm>
            <a:off x="2489200" y="4762500"/>
            <a:ext cx="6350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1" name="Straight Connector 90"/>
          <p:cNvCxnSpPr>
            <a:stCxn id="69" idx="7"/>
            <a:endCxn id="60" idx="4"/>
          </p:cNvCxnSpPr>
          <p:nvPr/>
        </p:nvCxnSpPr>
        <p:spPr>
          <a:xfrm flipV="1">
            <a:off x="728522" y="4343400"/>
            <a:ext cx="782778" cy="871678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4" name="Straight Connector 93"/>
          <p:cNvCxnSpPr>
            <a:stCxn id="66" idx="1"/>
            <a:endCxn id="19" idx="5"/>
          </p:cNvCxnSpPr>
          <p:nvPr/>
        </p:nvCxnSpPr>
        <p:spPr>
          <a:xfrm flipH="1" flipV="1">
            <a:off x="1592122" y="4309922"/>
            <a:ext cx="701956" cy="371756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7" name="Straight Connector 96"/>
          <p:cNvCxnSpPr>
            <a:stCxn id="28" idx="7"/>
            <a:endCxn id="25" idx="3"/>
          </p:cNvCxnSpPr>
          <p:nvPr/>
        </p:nvCxnSpPr>
        <p:spPr>
          <a:xfrm flipV="1">
            <a:off x="728522" y="4843322"/>
            <a:ext cx="1565556" cy="371756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Random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/>
          <a:lstStyle/>
          <a:p>
            <a:r>
              <a:rPr lang="en-US" sz="3200" dirty="0" err="1" smtClean="0"/>
              <a:t>GraphLab</a:t>
            </a:r>
            <a:r>
              <a:rPr lang="en-US" sz="3200" dirty="0" smtClean="0"/>
              <a:t> resorts to </a:t>
            </a:r>
            <a:r>
              <a:rPr lang="en-US" b="1" dirty="0" smtClean="0">
                <a:sym typeface="Wingdings"/>
              </a:rPr>
              <a:t>r</a:t>
            </a:r>
            <a:r>
              <a:rPr lang="en-US" sz="3200" b="1" dirty="0" smtClean="0">
                <a:sym typeface="Wingdings"/>
              </a:rPr>
              <a:t>andom</a:t>
            </a:r>
            <a:r>
              <a:rPr lang="en-US" sz="3200" dirty="0" smtClean="0">
                <a:sym typeface="Wingdings"/>
              </a:rPr>
              <a:t> (hashed) partitioning </a:t>
            </a:r>
            <a:r>
              <a:rPr lang="en-US" dirty="0" smtClean="0">
                <a:sym typeface="Wingdings"/>
              </a:rPr>
              <a:t>on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b="1" dirty="0" smtClean="0">
                <a:sym typeface="Wingdings"/>
              </a:rPr>
              <a:t>natural </a:t>
            </a:r>
            <a:r>
              <a:rPr lang="en-US" b="1" dirty="0" smtClean="0">
                <a:sym typeface="Wingdings"/>
              </a:rPr>
              <a:t>g</a:t>
            </a:r>
            <a:r>
              <a:rPr lang="en-US" sz="3200" b="1" dirty="0" smtClean="0">
                <a:sym typeface="Wingdings"/>
              </a:rPr>
              <a:t>raphs</a:t>
            </a:r>
            <a:endParaRPr lang="en-US" sz="3200" b="1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4648200" y="3962400"/>
            <a:ext cx="2895600" cy="1333500"/>
            <a:chOff x="4648200" y="3505200"/>
            <a:chExt cx="2895600" cy="1333500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4800600" y="3505200"/>
              <a:ext cx="2133600" cy="5334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4724400" y="3505200"/>
              <a:ext cx="2209800" cy="5334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 flipV="1">
              <a:off x="4724400" y="4038600"/>
              <a:ext cx="2743200" cy="76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4724400" y="4114800"/>
              <a:ext cx="2743200" cy="3810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4724400" y="4724400"/>
              <a:ext cx="2209800" cy="1143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724400" y="4343400"/>
              <a:ext cx="2286000" cy="4953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7010400" y="3505200"/>
              <a:ext cx="53340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4724400" y="3505200"/>
              <a:ext cx="533400" cy="5334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4648200" y="4038600"/>
              <a:ext cx="609600" cy="7620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181600" y="4038600"/>
              <a:ext cx="16764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724400" y="4495800"/>
              <a:ext cx="2209800" cy="2286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4648200" y="3505200"/>
              <a:ext cx="2286000" cy="12954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6934200" y="3505200"/>
              <a:ext cx="6096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5257800" y="3505200"/>
              <a:ext cx="16764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H="1" flipV="1">
              <a:off x="5334000" y="3505200"/>
              <a:ext cx="167640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 flipV="1">
              <a:off x="4724400" y="3505200"/>
              <a:ext cx="2209800" cy="1219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1221873" y="2667000"/>
            <a:ext cx="7236327" cy="3505200"/>
            <a:chOff x="1066800" y="3048000"/>
            <a:chExt cx="7236327" cy="3505200"/>
          </a:xfrm>
        </p:grpSpPr>
        <p:sp>
          <p:nvSpPr>
            <p:cNvPr id="132" name="Rectangle 131"/>
            <p:cNvSpPr/>
            <p:nvPr/>
          </p:nvSpPr>
          <p:spPr>
            <a:xfrm>
              <a:off x="1066800" y="3048000"/>
              <a:ext cx="7086600" cy="35052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roup 5"/>
            <p:cNvGrpSpPr/>
            <p:nvPr/>
          </p:nvGrpSpPr>
          <p:grpSpPr>
            <a:xfrm>
              <a:off x="1143000" y="3048000"/>
              <a:ext cx="7160127" cy="3151076"/>
              <a:chOff x="925989" y="2726742"/>
              <a:chExt cx="7160127" cy="3151076"/>
            </a:xfrm>
          </p:grpSpPr>
          <p:pic>
            <p:nvPicPr>
              <p:cNvPr id="134" name="Picture 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25989" y="2726742"/>
                <a:ext cx="7160127" cy="2226258"/>
              </a:xfrm>
              <a:prstGeom prst="rect">
                <a:avLst/>
              </a:prstGeom>
            </p:spPr>
          </p:pic>
          <p:sp>
            <p:nvSpPr>
              <p:cNvPr id="135" name="TextBox 134"/>
              <p:cNvSpPr txBox="1"/>
              <p:nvPr/>
            </p:nvSpPr>
            <p:spPr>
              <a:xfrm>
                <a:off x="1371600" y="4800600"/>
                <a:ext cx="613681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/>
                  <a:t>10 Machines </a:t>
                </a:r>
                <a:r>
                  <a:rPr lang="en-US" sz="3200" b="1" dirty="0" smtClean="0">
                    <a:sym typeface="Wingdings"/>
                  </a:rPr>
                  <a:t> 90% of edges cut</a:t>
                </a:r>
              </a:p>
              <a:p>
                <a:r>
                  <a:rPr lang="en-US" sz="3200" b="1" dirty="0" smtClean="0">
                    <a:sym typeface="Wingdings"/>
                  </a:rPr>
                  <a:t>100 Machines  99% of edges cut!</a:t>
                </a:r>
                <a:endParaRPr lang="en-US" sz="3200" b="1" dirty="0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64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9"/>
    </mc:Choice>
    <mc:Fallback xmlns="">
      <p:transition xmlns:p14="http://schemas.microsoft.com/office/powerpoint/2010/main" spd="slow" advTm="353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7 C 0.0382 -0.0451 0.07605 -0.09066 0.15122 -0.09806 C 0.22639 -0.10546 0.39271 -0.05597 0.45122 -0.0444 " pathEditMode="relative" ptsTypes="a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-1.68363E-6 C 0.09688 0.03215 0.19375 0.0643 0.29358 0.05713 C 0.3934 0.04996 0.49601 0.00324 0.59878 -0.04324 " pathEditMode="relative" ptsTypes="aaA">
                                      <p:cBhvr>
                                        <p:cTn id="8" dur="17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5.3469E-6 C 0.03038 -0.04463 0.06077 -0.08926 0.10261 -0.08302 C 0.14445 -0.07677 0.19757 -0.01942 0.2507 0.03816 " pathEditMode="relative" ptsTypes="a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7.22222E-6 -2.81221E-6 C 0.03749 0.07285 0.07517 0.1457 0.14288 0.15056 C 0.21058 0.15542 0.3085 0.09228 0.40659 0.02937 " pathEditMode="relative" ptsTypes="aaA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462 C -0.00086 0.0777 -0.00416 0.15101 0.05191 0.14315 C 0.10782 0.13529 0.27379 -0.02313 0.33889 -0.04209 C 0.404 -0.06106 0.42327 -0.01619 0.44271 0.02891 " pathEditMode="relative" rAng="0" ptsTypes="aaaA">
                                      <p:cBhvr>
                                        <p:cTn id="14" dur="1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" y="4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-3.9408E-6 C 0.00903 0.04926 0.01806 0.09875 0.05469 0.11772 C 0.09132 0.13668 0.12813 0.13298 0.21962 0.11425 C 0.31111 0.09551 0.45747 0.05019 0.60399 0.00509 " pathEditMode="relative" ptsTypes="aaaA">
                                      <p:cBhvr>
                                        <p:cTn id="1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11111E-6 -6.91027E-6 C -0.03889 -0.04302 -0.07778 -0.08604 -0.05729 -0.10731 C -0.0368 -0.12859 0.08195 -0.16074 0.12327 -0.12813 C 0.16458 -0.09552 0.16892 0.05411 0.1908 0.08834 C 0.21267 0.12257 0.23351 0.10013 0.25452 0.07793 " pathEditMode="relative" ptsTypes="aaaaA">
                                      <p:cBhvr>
                                        <p:cTn id="18" dur="1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79186E-6 C 0.01996 -0.0555 0.03993 -0.11101 0.09601 -0.08811 C 0.15208 -0.06522 0.28385 0.11101 0.33628 0.13668 C 0.38871 0.16235 0.39948 0.11402 0.41042 0.06591 " pathEditMode="relative" ptsTypes="aaaA">
                                      <p:cBhvr>
                                        <p:cTn id="20" dur="1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4.79186E-6 C 0.0224 0.06545 0.04497 0.13113 0.07674 0.14338 C 0.10851 0.15564 0.12778 0.09019 0.19097 0.07423 C 0.25399 0.05828 0.40278 0.09366 0.4559 0.04833 C 0.50903 0.003 0.50903 -0.09713 0.5092 -0.19727 " pathEditMode="relative" ptsTypes="aaaaA">
                                      <p:cBhvr>
                                        <p:cTn id="22" dur="1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94444E-6 4.79186E-6 C 0.03802 -0.02405 0.07604 -0.04787 0.13506 -0.04163 C 0.19409 -0.03539 0.27013 0.02474 0.35451 0.03793 C 0.43871 0.05111 0.59131 0.07724 0.64149 0.03793 C 0.69166 -0.00139 0.67378 -0.09945 0.6559 -0.19727 " pathEditMode="relative" ptsTypes="aaaaA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.83333E-6 2.81221E-6 C 5.83333E-6 2.81221E-6 0.15973 -0.05805 0.31945 -0.1161 " pathEditMode="relative" ptsTypes="aA">
                                      <p:cBhvr>
                                        <p:cTn id="26" dur="1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3.9408E-6 C 0.03732 -0.06429 0.07482 -0.12859 0.11683 -0.15056 C 0.15885 -0.17253 0.20347 -0.16767 0.2519 -0.13136 C 0.30034 -0.09505 0.37222 0.06383 0.40781 0.06753 C 0.4434 0.07123 0.45416 -0.01896 0.46492 -0.10893 " pathEditMode="relative" ptsTypes="aaaaA">
                                      <p:cBhvr>
                                        <p:cTn id="2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>
          <a:xfrm>
            <a:off x="543342" y="2142437"/>
            <a:ext cx="8153400" cy="2298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Thesis:</a:t>
            </a:r>
          </a:p>
          <a:p>
            <a:pPr marR="0" lvl="0" indent="404813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Parallel</a:t>
            </a:r>
            <a:r>
              <a:rPr kumimoji="0" lang="en-US" sz="4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Distributed Systems for Probabilistic Reasoning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87249" y="381000"/>
            <a:ext cx="8223351" cy="1440359"/>
            <a:chOff x="387249" y="381000"/>
            <a:chExt cx="8223351" cy="1440359"/>
          </a:xfrm>
        </p:grpSpPr>
        <p:pic>
          <p:nvPicPr>
            <p:cNvPr id="17" name="Picture 18" descr="http://www.textually.org/tv/archives/2010/07/30/youtube-logo(2).jpeg"/>
            <p:cNvPicPr>
              <a:picLocks noChangeAspect="1" noChangeArrowheads="1"/>
            </p:cNvPicPr>
            <p:nvPr/>
          </p:nvPicPr>
          <p:blipFill>
            <a:blip r:embed="rId3" cstate="print"/>
            <a:srcRect t="22069" b="17241"/>
            <a:stretch>
              <a:fillRect/>
            </a:stretch>
          </p:blipFill>
          <p:spPr bwMode="auto">
            <a:xfrm>
              <a:off x="6858000" y="381000"/>
              <a:ext cx="1752600" cy="752032"/>
            </a:xfrm>
            <a:prstGeom prst="rect">
              <a:avLst/>
            </a:prstGeom>
            <a:noFill/>
          </p:spPr>
        </p:pic>
        <p:pic>
          <p:nvPicPr>
            <p:cNvPr id="21" name="Picture 2" descr="http://www.bioteams.com/images/wikipedia_as_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7249" y="381000"/>
              <a:ext cx="1289151" cy="1289151"/>
            </a:xfrm>
            <a:prstGeom prst="rect">
              <a:avLst/>
            </a:prstGeom>
            <a:noFill/>
          </p:spPr>
        </p:pic>
        <p:pic>
          <p:nvPicPr>
            <p:cNvPr id="24" name="Picture 8" descr="http://jchutchins.net/site/wp-content/uploads/2009/06/facebook-log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32828" y="381000"/>
              <a:ext cx="1822725" cy="685800"/>
            </a:xfrm>
            <a:prstGeom prst="rect">
              <a:avLst/>
            </a:prstGeom>
            <a:noFill/>
          </p:spPr>
        </p:pic>
        <p:pic>
          <p:nvPicPr>
            <p:cNvPr id="27" name="Picture 12" descr="Flick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1981" y="381000"/>
              <a:ext cx="1689591" cy="667493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1824120" y="1175028"/>
              <a:ext cx="56569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Massive Structured Problems</a:t>
              </a:r>
              <a:endParaRPr lang="en-US" sz="36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04800" y="4837962"/>
            <a:ext cx="8458200" cy="1715238"/>
            <a:chOff x="304800" y="4837962"/>
            <a:chExt cx="8458200" cy="1715238"/>
          </a:xfrm>
        </p:grpSpPr>
        <p:sp>
          <p:nvSpPr>
            <p:cNvPr id="29" name="TextBox 28"/>
            <p:cNvSpPr txBox="1"/>
            <p:nvPr/>
          </p:nvSpPr>
          <p:spPr>
            <a:xfrm>
              <a:off x="1828800" y="4837962"/>
              <a:ext cx="5376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Advances Parallel Hardware</a:t>
              </a:r>
              <a:endParaRPr lang="en-US" sz="3600" dirty="0"/>
            </a:p>
          </p:txBody>
        </p:sp>
        <p:pic>
          <p:nvPicPr>
            <p:cNvPr id="31" name="Picture 2" descr="http://www.nvidia.com/docs/IO/56076/GeForce_GTX_280_3qtr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" y="5516623"/>
              <a:ext cx="1447800" cy="987400"/>
            </a:xfrm>
            <a:prstGeom prst="rect">
              <a:avLst/>
            </a:prstGeom>
            <a:noFill/>
          </p:spPr>
        </p:pic>
        <p:pic>
          <p:nvPicPr>
            <p:cNvPr id="32" name="Picture 4" descr="http://benchmarkreviews.com/images/reviews/processor/Intel_Core_i7/Intel_Nehalem_Die_Callou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15885" y="5581698"/>
              <a:ext cx="1360715" cy="857251"/>
            </a:xfrm>
            <a:prstGeom prst="rect">
              <a:avLst/>
            </a:prstGeom>
            <a:noFill/>
          </p:spPr>
        </p:pic>
        <p:pic>
          <p:nvPicPr>
            <p:cNvPr id="33" name="Picture 32" descr="http://tampabaytechs.net/images/server_rack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1401" y="5473398"/>
              <a:ext cx="914400" cy="1073851"/>
            </a:xfrm>
            <a:prstGeom prst="rect">
              <a:avLst/>
            </a:prstGeom>
            <a:noFill/>
          </p:spPr>
        </p:pic>
        <p:pic>
          <p:nvPicPr>
            <p:cNvPr id="34" name="Picture 8" descr="http://www.hardwaresphere.com/wp-content/uploads/2009/12/intel-48-cores-single-chip-cloud-computer-blue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53000" y="5578523"/>
              <a:ext cx="1295400" cy="863600"/>
            </a:xfrm>
            <a:prstGeom prst="rect">
              <a:avLst/>
            </a:prstGeom>
            <a:noFill/>
          </p:spPr>
        </p:pic>
        <p:grpSp>
          <p:nvGrpSpPr>
            <p:cNvPr id="43" name="Group 42"/>
            <p:cNvGrpSpPr/>
            <p:nvPr/>
          </p:nvGrpSpPr>
          <p:grpSpPr>
            <a:xfrm>
              <a:off x="6460501" y="5467446"/>
              <a:ext cx="2302499" cy="1085754"/>
              <a:chOff x="6384301" y="4940675"/>
              <a:chExt cx="2754297" cy="1298802"/>
            </a:xfrm>
          </p:grpSpPr>
          <p:sp>
            <p:nvSpPr>
              <p:cNvPr id="42" name="Cloud 41"/>
              <p:cNvSpPr/>
              <p:nvPr/>
            </p:nvSpPr>
            <p:spPr>
              <a:xfrm rot="10444347" flipH="1">
                <a:off x="6384301" y="4940675"/>
                <a:ext cx="2754297" cy="1298802"/>
              </a:xfrm>
              <a:prstGeom prst="clou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14" descr="http://files.wizardstower.co.uk/wordpress/wp-content/uploads/2008/11/amazon_aws_logo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705600" y="5152136"/>
                <a:ext cx="2133600" cy="86766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8" name="Title 3"/>
          <p:cNvSpPr txBox="1">
            <a:spLocks/>
          </p:cNvSpPr>
          <p:nvPr/>
        </p:nvSpPr>
        <p:spPr>
          <a:xfrm>
            <a:off x="457200" y="1981200"/>
            <a:ext cx="83058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j-ea"/>
                <a:cs typeface="Times" pitchFamily="18" charset="0"/>
              </a:rPr>
              <a:t>?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j-ea"/>
              <a:cs typeface="Times" pitchFamily="18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2"/>
    </mc:Choice>
    <mc:Fallback xmlns="">
      <p:transition xmlns:p14="http://schemas.microsoft.com/office/powerpoint/2010/main" spd="slow" advTm="170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 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208"/>
            <a:ext cx="8229600" cy="13595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GraphLab</a:t>
            </a:r>
            <a:r>
              <a:rPr lang="en-US" sz="4000" dirty="0" smtClean="0"/>
              <a:t> is not well suited for </a:t>
            </a:r>
            <a:br>
              <a:rPr lang="en-US" sz="4000" dirty="0" smtClean="0"/>
            </a:br>
            <a:r>
              <a:rPr lang="en-US" sz="4000" b="1" dirty="0" smtClean="0"/>
              <a:t>natural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9105" y="5186862"/>
            <a:ext cx="27479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Low </a:t>
            </a:r>
            <a:r>
              <a:rPr lang="en-US" sz="2800" dirty="0"/>
              <a:t>quality </a:t>
            </a:r>
            <a:r>
              <a:rPr lang="en-US" sz="2800" b="1" dirty="0"/>
              <a:t>partitioning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827583" y="3298288"/>
            <a:ext cx="1981200" cy="1639967"/>
            <a:chOff x="1541294" y="3922633"/>
            <a:chExt cx="1981200" cy="1639967"/>
          </a:xfrm>
        </p:grpSpPr>
        <p:cxnSp>
          <p:nvCxnSpPr>
            <p:cNvPr id="7" name="Straight Connector 6"/>
            <p:cNvCxnSpPr>
              <a:stCxn id="19" idx="5"/>
              <a:endCxn id="15" idx="1"/>
            </p:cNvCxnSpPr>
            <p:nvPr/>
          </p:nvCxnSpPr>
          <p:spPr>
            <a:xfrm>
              <a:off x="2082872" y="4345470"/>
              <a:ext cx="307771" cy="2565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5" idx="7"/>
              <a:endCxn id="23" idx="3"/>
            </p:cNvCxnSpPr>
            <p:nvPr/>
          </p:nvCxnSpPr>
          <p:spPr>
            <a:xfrm flipV="1">
              <a:off x="2692254" y="4345470"/>
              <a:ext cx="330600" cy="2565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6" idx="4"/>
              <a:endCxn id="15" idx="0"/>
            </p:cNvCxnSpPr>
            <p:nvPr/>
          </p:nvCxnSpPr>
          <p:spPr>
            <a:xfrm flipH="1">
              <a:off x="2541449" y="4170772"/>
              <a:ext cx="1" cy="36878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5" idx="6"/>
              <a:endCxn id="22" idx="2"/>
            </p:cNvCxnSpPr>
            <p:nvPr/>
          </p:nvCxnSpPr>
          <p:spPr>
            <a:xfrm>
              <a:off x="2754719" y="4752823"/>
              <a:ext cx="519636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8" idx="6"/>
              <a:endCxn id="15" idx="2"/>
            </p:cNvCxnSpPr>
            <p:nvPr/>
          </p:nvCxnSpPr>
          <p:spPr>
            <a:xfrm flipV="1">
              <a:off x="1789433" y="4752823"/>
              <a:ext cx="538745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5" idx="4"/>
              <a:endCxn id="17" idx="0"/>
            </p:cNvCxnSpPr>
            <p:nvPr/>
          </p:nvCxnSpPr>
          <p:spPr>
            <a:xfrm>
              <a:off x="2541449" y="4966093"/>
              <a:ext cx="1" cy="3483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5" idx="3"/>
              <a:endCxn id="20" idx="7"/>
            </p:cNvCxnSpPr>
            <p:nvPr/>
          </p:nvCxnSpPr>
          <p:spPr>
            <a:xfrm flipH="1">
              <a:off x="2082872" y="4903628"/>
              <a:ext cx="307771" cy="25860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5" idx="5"/>
              <a:endCxn id="21" idx="1"/>
            </p:cNvCxnSpPr>
            <p:nvPr/>
          </p:nvCxnSpPr>
          <p:spPr>
            <a:xfrm>
              <a:off x="2692254" y="4903628"/>
              <a:ext cx="330600" cy="28853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2328178" y="4539552"/>
              <a:ext cx="426541" cy="42654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17380" y="3922633"/>
              <a:ext cx="248139" cy="2481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17380" y="5314461"/>
              <a:ext cx="248139" cy="2481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541294" y="4628754"/>
              <a:ext cx="248139" cy="2481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871072" y="4133670"/>
              <a:ext cx="248139" cy="2481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871072" y="5125897"/>
              <a:ext cx="248139" cy="2481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986515" y="5155828"/>
              <a:ext cx="248139" cy="2481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274355" y="4628754"/>
              <a:ext cx="248139" cy="2481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986515" y="4133670"/>
              <a:ext cx="248139" cy="2481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01456" y="3295002"/>
            <a:ext cx="2743200" cy="1676400"/>
            <a:chOff x="3996988" y="6400800"/>
            <a:chExt cx="2743200" cy="1676400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3996988" y="6400800"/>
              <a:ext cx="1219200" cy="1676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CPU 1</a:t>
              </a: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5520988" y="6400800"/>
              <a:ext cx="1219200" cy="1676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CPU 2</a:t>
              </a:r>
            </a:p>
          </p:txBody>
        </p:sp>
        <p:cxnSp>
          <p:nvCxnSpPr>
            <p:cNvPr id="29" name="Straight Connector 28"/>
            <p:cNvCxnSpPr>
              <a:stCxn id="52" idx="5"/>
              <a:endCxn id="41" idx="2"/>
            </p:cNvCxnSpPr>
            <p:nvPr/>
          </p:nvCxnSpPr>
          <p:spPr>
            <a:xfrm>
              <a:off x="4463925" y="6926643"/>
              <a:ext cx="1285663" cy="1679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50" idx="3"/>
            </p:cNvCxnSpPr>
            <p:nvPr/>
          </p:nvCxnSpPr>
          <p:spPr>
            <a:xfrm flipV="1">
              <a:off x="5842241" y="6850443"/>
              <a:ext cx="520151" cy="2452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51" idx="1"/>
            </p:cNvCxnSpPr>
            <p:nvPr/>
          </p:nvCxnSpPr>
          <p:spPr>
            <a:xfrm>
              <a:off x="5842241" y="7095697"/>
              <a:ext cx="502857" cy="22706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1" idx="2"/>
              <a:endCxn id="53" idx="6"/>
            </p:cNvCxnSpPr>
            <p:nvPr/>
          </p:nvCxnSpPr>
          <p:spPr>
            <a:xfrm flipH="1">
              <a:off x="4488776" y="7094628"/>
              <a:ext cx="1260812" cy="3643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5" idx="5"/>
              <a:endCxn id="41" idx="2"/>
            </p:cNvCxnSpPr>
            <p:nvPr/>
          </p:nvCxnSpPr>
          <p:spPr>
            <a:xfrm>
              <a:off x="4675231" y="6698043"/>
              <a:ext cx="1074357" cy="3965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41" idx="7"/>
              <a:endCxn id="49" idx="3"/>
            </p:cNvCxnSpPr>
            <p:nvPr/>
          </p:nvCxnSpPr>
          <p:spPr>
            <a:xfrm flipV="1">
              <a:off x="5894431" y="6621843"/>
              <a:ext cx="239361" cy="41278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42" idx="5"/>
              <a:endCxn id="41" idx="2"/>
            </p:cNvCxnSpPr>
            <p:nvPr/>
          </p:nvCxnSpPr>
          <p:spPr>
            <a:xfrm>
              <a:off x="5018972" y="6621843"/>
              <a:ext cx="730616" cy="4727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41" idx="6"/>
              <a:endCxn id="48" idx="2"/>
            </p:cNvCxnSpPr>
            <p:nvPr/>
          </p:nvCxnSpPr>
          <p:spPr>
            <a:xfrm>
              <a:off x="5919282" y="7094628"/>
              <a:ext cx="49445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44" idx="6"/>
              <a:endCxn id="41" idx="2"/>
            </p:cNvCxnSpPr>
            <p:nvPr/>
          </p:nvCxnSpPr>
          <p:spPr>
            <a:xfrm flipV="1">
              <a:off x="4395282" y="7094628"/>
              <a:ext cx="1354306" cy="762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41" idx="4"/>
              <a:endCxn id="43" idx="0"/>
            </p:cNvCxnSpPr>
            <p:nvPr/>
          </p:nvCxnSpPr>
          <p:spPr>
            <a:xfrm>
              <a:off x="5834435" y="7179475"/>
              <a:ext cx="0" cy="3643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41" idx="2"/>
              <a:endCxn id="46" idx="7"/>
            </p:cNvCxnSpPr>
            <p:nvPr/>
          </p:nvCxnSpPr>
          <p:spPr>
            <a:xfrm flipH="1">
              <a:off x="4675231" y="7094628"/>
              <a:ext cx="1074357" cy="5329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41" idx="5"/>
              <a:endCxn id="47" idx="1"/>
            </p:cNvCxnSpPr>
            <p:nvPr/>
          </p:nvCxnSpPr>
          <p:spPr>
            <a:xfrm>
              <a:off x="5894431" y="7154624"/>
              <a:ext cx="239361" cy="3967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5749588" y="7009781"/>
              <a:ext cx="169694" cy="16969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874129" y="64770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749588" y="75438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225588" y="7085981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30388" y="65532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530388" y="76027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08941" y="75265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413741" y="7009781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08941" y="64770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337541" y="67056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320247" y="72979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319082" y="67818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319082" y="73741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605553" y="5186862"/>
            <a:ext cx="4425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Challenges of </a:t>
            </a:r>
            <a:r>
              <a:rPr lang="en-US" sz="2800" b="1" dirty="0"/>
              <a:t>high-degree vertices</a:t>
            </a:r>
          </a:p>
        </p:txBody>
      </p:sp>
    </p:spTree>
    <p:extLst>
      <p:ext uri="{BB962C8B-B14F-4D97-AF65-F5344CB8AC3E}">
        <p14:creationId xmlns:p14="http://schemas.microsoft.com/office/powerpoint/2010/main" val="7474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6"/>
    </mc:Choice>
    <mc:Fallback xmlns="">
      <p:transition xmlns:p14="http://schemas.microsoft.com/office/powerpoint/2010/main" spd="slow" advTm="70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Oval 114"/>
          <p:cNvSpPr/>
          <p:nvPr/>
        </p:nvSpPr>
        <p:spPr>
          <a:xfrm>
            <a:off x="685800" y="2678519"/>
            <a:ext cx="2757159" cy="2350681"/>
          </a:xfrm>
          <a:custGeom>
            <a:avLst/>
            <a:gdLst>
              <a:gd name="connsiteX0" fmla="*/ 0 w 1957294"/>
              <a:gd name="connsiteY0" fmla="*/ 824283 h 1648565"/>
              <a:gd name="connsiteX1" fmla="*/ 978647 w 1957294"/>
              <a:gd name="connsiteY1" fmla="*/ 0 h 1648565"/>
              <a:gd name="connsiteX2" fmla="*/ 1957294 w 1957294"/>
              <a:gd name="connsiteY2" fmla="*/ 824283 h 1648565"/>
              <a:gd name="connsiteX3" fmla="*/ 978647 w 1957294"/>
              <a:gd name="connsiteY3" fmla="*/ 1648566 h 1648565"/>
              <a:gd name="connsiteX4" fmla="*/ 0 w 1957294"/>
              <a:gd name="connsiteY4" fmla="*/ 824283 h 1648565"/>
              <a:gd name="connsiteX0" fmla="*/ 0 w 1983425"/>
              <a:gd name="connsiteY0" fmla="*/ 856857 h 1681140"/>
              <a:gd name="connsiteX1" fmla="*/ 978647 w 1983425"/>
              <a:gd name="connsiteY1" fmla="*/ 32574 h 1681140"/>
              <a:gd name="connsiteX2" fmla="*/ 1643529 w 1983425"/>
              <a:gd name="connsiteY2" fmla="*/ 232493 h 1681140"/>
              <a:gd name="connsiteX3" fmla="*/ 1957294 w 1983425"/>
              <a:gd name="connsiteY3" fmla="*/ 856857 h 1681140"/>
              <a:gd name="connsiteX4" fmla="*/ 978647 w 1983425"/>
              <a:gd name="connsiteY4" fmla="*/ 1681140 h 1681140"/>
              <a:gd name="connsiteX5" fmla="*/ 0 w 1983425"/>
              <a:gd name="connsiteY5" fmla="*/ 856857 h 1681140"/>
              <a:gd name="connsiteX0" fmla="*/ 22049 w 2005474"/>
              <a:gd name="connsiteY0" fmla="*/ 824998 h 1649281"/>
              <a:gd name="connsiteX1" fmla="*/ 373166 w 2005474"/>
              <a:gd name="connsiteY1" fmla="*/ 252927 h 1649281"/>
              <a:gd name="connsiteX2" fmla="*/ 1000696 w 2005474"/>
              <a:gd name="connsiteY2" fmla="*/ 715 h 1649281"/>
              <a:gd name="connsiteX3" fmla="*/ 1665578 w 2005474"/>
              <a:gd name="connsiteY3" fmla="*/ 200634 h 1649281"/>
              <a:gd name="connsiteX4" fmla="*/ 1979343 w 2005474"/>
              <a:gd name="connsiteY4" fmla="*/ 824998 h 1649281"/>
              <a:gd name="connsiteX5" fmla="*/ 1000696 w 2005474"/>
              <a:gd name="connsiteY5" fmla="*/ 1649281 h 1649281"/>
              <a:gd name="connsiteX6" fmla="*/ 22049 w 2005474"/>
              <a:gd name="connsiteY6" fmla="*/ 824998 h 1649281"/>
              <a:gd name="connsiteX0" fmla="*/ 61 w 1983486"/>
              <a:gd name="connsiteY0" fmla="*/ 824998 h 1674201"/>
              <a:gd name="connsiteX1" fmla="*/ 351178 w 1983486"/>
              <a:gd name="connsiteY1" fmla="*/ 252927 h 1674201"/>
              <a:gd name="connsiteX2" fmla="*/ 978708 w 1983486"/>
              <a:gd name="connsiteY2" fmla="*/ 715 h 1674201"/>
              <a:gd name="connsiteX3" fmla="*/ 1643590 w 1983486"/>
              <a:gd name="connsiteY3" fmla="*/ 200634 h 1674201"/>
              <a:gd name="connsiteX4" fmla="*/ 1957355 w 1983486"/>
              <a:gd name="connsiteY4" fmla="*/ 824998 h 1674201"/>
              <a:gd name="connsiteX5" fmla="*/ 978708 w 1983486"/>
              <a:gd name="connsiteY5" fmla="*/ 1649281 h 1674201"/>
              <a:gd name="connsiteX6" fmla="*/ 328767 w 1983486"/>
              <a:gd name="connsiteY6" fmla="*/ 1403397 h 1674201"/>
              <a:gd name="connsiteX7" fmla="*/ 61 w 1983486"/>
              <a:gd name="connsiteY7" fmla="*/ 824998 h 1674201"/>
              <a:gd name="connsiteX0" fmla="*/ 61 w 1959522"/>
              <a:gd name="connsiteY0" fmla="*/ 824998 h 1649328"/>
              <a:gd name="connsiteX1" fmla="*/ 351178 w 1959522"/>
              <a:gd name="connsiteY1" fmla="*/ 252927 h 1649328"/>
              <a:gd name="connsiteX2" fmla="*/ 978708 w 1959522"/>
              <a:gd name="connsiteY2" fmla="*/ 715 h 1649328"/>
              <a:gd name="connsiteX3" fmla="*/ 1643590 w 1959522"/>
              <a:gd name="connsiteY3" fmla="*/ 200634 h 1649328"/>
              <a:gd name="connsiteX4" fmla="*/ 1957355 w 1959522"/>
              <a:gd name="connsiteY4" fmla="*/ 824998 h 1649328"/>
              <a:gd name="connsiteX5" fmla="*/ 1606237 w 1959522"/>
              <a:gd name="connsiteY5" fmla="*/ 1418339 h 1649328"/>
              <a:gd name="connsiteX6" fmla="*/ 978708 w 1959522"/>
              <a:gd name="connsiteY6" fmla="*/ 1649281 h 1649328"/>
              <a:gd name="connsiteX7" fmla="*/ 328767 w 1959522"/>
              <a:gd name="connsiteY7" fmla="*/ 1403397 h 1649328"/>
              <a:gd name="connsiteX8" fmla="*/ 61 w 1959522"/>
              <a:gd name="connsiteY8" fmla="*/ 824998 h 1649328"/>
              <a:gd name="connsiteX0" fmla="*/ 61 w 1958869"/>
              <a:gd name="connsiteY0" fmla="*/ 824998 h 1649311"/>
              <a:gd name="connsiteX1" fmla="*/ 351178 w 1958869"/>
              <a:gd name="connsiteY1" fmla="*/ 252927 h 1649311"/>
              <a:gd name="connsiteX2" fmla="*/ 978708 w 1958869"/>
              <a:gd name="connsiteY2" fmla="*/ 715 h 1649311"/>
              <a:gd name="connsiteX3" fmla="*/ 1643590 w 1958869"/>
              <a:gd name="connsiteY3" fmla="*/ 200634 h 1649311"/>
              <a:gd name="connsiteX4" fmla="*/ 1957355 w 1958869"/>
              <a:gd name="connsiteY4" fmla="*/ 824998 h 1649311"/>
              <a:gd name="connsiteX5" fmla="*/ 1471767 w 1958869"/>
              <a:gd name="connsiteY5" fmla="*/ 992515 h 1649311"/>
              <a:gd name="connsiteX6" fmla="*/ 1606237 w 1958869"/>
              <a:gd name="connsiteY6" fmla="*/ 1418339 h 1649311"/>
              <a:gd name="connsiteX7" fmla="*/ 978708 w 1958869"/>
              <a:gd name="connsiteY7" fmla="*/ 1649281 h 1649311"/>
              <a:gd name="connsiteX8" fmla="*/ 328767 w 1958869"/>
              <a:gd name="connsiteY8" fmla="*/ 1403397 h 1649311"/>
              <a:gd name="connsiteX9" fmla="*/ 61 w 1958869"/>
              <a:gd name="connsiteY9" fmla="*/ 824998 h 1649311"/>
              <a:gd name="connsiteX0" fmla="*/ 61 w 1958869"/>
              <a:gd name="connsiteY0" fmla="*/ 824998 h 1653105"/>
              <a:gd name="connsiteX1" fmla="*/ 351178 w 1958869"/>
              <a:gd name="connsiteY1" fmla="*/ 252927 h 1653105"/>
              <a:gd name="connsiteX2" fmla="*/ 978708 w 1958869"/>
              <a:gd name="connsiteY2" fmla="*/ 715 h 1653105"/>
              <a:gd name="connsiteX3" fmla="*/ 1643590 w 1958869"/>
              <a:gd name="connsiteY3" fmla="*/ 200634 h 1653105"/>
              <a:gd name="connsiteX4" fmla="*/ 1957355 w 1958869"/>
              <a:gd name="connsiteY4" fmla="*/ 824998 h 1653105"/>
              <a:gd name="connsiteX5" fmla="*/ 1471767 w 1958869"/>
              <a:gd name="connsiteY5" fmla="*/ 992515 h 1653105"/>
              <a:gd name="connsiteX6" fmla="*/ 1606237 w 1958869"/>
              <a:gd name="connsiteY6" fmla="*/ 1418339 h 1653105"/>
              <a:gd name="connsiteX7" fmla="*/ 1172944 w 1958869"/>
              <a:gd name="connsiteY7" fmla="*/ 1231575 h 1653105"/>
              <a:gd name="connsiteX8" fmla="*/ 978708 w 1958869"/>
              <a:gd name="connsiteY8" fmla="*/ 1649281 h 1653105"/>
              <a:gd name="connsiteX9" fmla="*/ 328767 w 1958869"/>
              <a:gd name="connsiteY9" fmla="*/ 1403397 h 1653105"/>
              <a:gd name="connsiteX10" fmla="*/ 61 w 1958869"/>
              <a:gd name="connsiteY10" fmla="*/ 824998 h 1653105"/>
              <a:gd name="connsiteX0" fmla="*/ 61 w 1958869"/>
              <a:gd name="connsiteY0" fmla="*/ 824998 h 1649425"/>
              <a:gd name="connsiteX1" fmla="*/ 351178 w 1958869"/>
              <a:gd name="connsiteY1" fmla="*/ 252927 h 1649425"/>
              <a:gd name="connsiteX2" fmla="*/ 978708 w 1958869"/>
              <a:gd name="connsiteY2" fmla="*/ 715 h 1649425"/>
              <a:gd name="connsiteX3" fmla="*/ 1643590 w 1958869"/>
              <a:gd name="connsiteY3" fmla="*/ 200634 h 1649425"/>
              <a:gd name="connsiteX4" fmla="*/ 1957355 w 1958869"/>
              <a:gd name="connsiteY4" fmla="*/ 824998 h 1649425"/>
              <a:gd name="connsiteX5" fmla="*/ 1471767 w 1958869"/>
              <a:gd name="connsiteY5" fmla="*/ 992515 h 1649425"/>
              <a:gd name="connsiteX6" fmla="*/ 1606237 w 1958869"/>
              <a:gd name="connsiteY6" fmla="*/ 1418339 h 1649425"/>
              <a:gd name="connsiteX7" fmla="*/ 1172944 w 1958869"/>
              <a:gd name="connsiteY7" fmla="*/ 1231575 h 1649425"/>
              <a:gd name="connsiteX8" fmla="*/ 978708 w 1958869"/>
              <a:gd name="connsiteY8" fmla="*/ 1649281 h 1649425"/>
              <a:gd name="connsiteX9" fmla="*/ 814356 w 1958869"/>
              <a:gd name="connsiteY9" fmla="*/ 1179281 h 1649425"/>
              <a:gd name="connsiteX10" fmla="*/ 328767 w 1958869"/>
              <a:gd name="connsiteY10" fmla="*/ 1403397 h 1649425"/>
              <a:gd name="connsiteX11" fmla="*/ 61 w 1958869"/>
              <a:gd name="connsiteY11" fmla="*/ 824998 h 1649425"/>
              <a:gd name="connsiteX0" fmla="*/ 1821 w 1960629"/>
              <a:gd name="connsiteY0" fmla="*/ 824998 h 1649425"/>
              <a:gd name="connsiteX1" fmla="*/ 352938 w 1960629"/>
              <a:gd name="connsiteY1" fmla="*/ 252927 h 1649425"/>
              <a:gd name="connsiteX2" fmla="*/ 980468 w 1960629"/>
              <a:gd name="connsiteY2" fmla="*/ 715 h 1649425"/>
              <a:gd name="connsiteX3" fmla="*/ 1645350 w 1960629"/>
              <a:gd name="connsiteY3" fmla="*/ 200634 h 1649425"/>
              <a:gd name="connsiteX4" fmla="*/ 1959115 w 1960629"/>
              <a:gd name="connsiteY4" fmla="*/ 824998 h 1649425"/>
              <a:gd name="connsiteX5" fmla="*/ 1473527 w 1960629"/>
              <a:gd name="connsiteY5" fmla="*/ 992515 h 1649425"/>
              <a:gd name="connsiteX6" fmla="*/ 1607997 w 1960629"/>
              <a:gd name="connsiteY6" fmla="*/ 1418339 h 1649425"/>
              <a:gd name="connsiteX7" fmla="*/ 1174704 w 1960629"/>
              <a:gd name="connsiteY7" fmla="*/ 1231575 h 1649425"/>
              <a:gd name="connsiteX8" fmla="*/ 980468 w 1960629"/>
              <a:gd name="connsiteY8" fmla="*/ 1649281 h 1649425"/>
              <a:gd name="connsiteX9" fmla="*/ 816116 w 1960629"/>
              <a:gd name="connsiteY9" fmla="*/ 1179281 h 1649425"/>
              <a:gd name="connsiteX10" fmla="*/ 330527 w 1960629"/>
              <a:gd name="connsiteY10" fmla="*/ 1403397 h 1649425"/>
              <a:gd name="connsiteX11" fmla="*/ 494881 w 1960629"/>
              <a:gd name="connsiteY11" fmla="*/ 992516 h 1649425"/>
              <a:gd name="connsiteX12" fmla="*/ 1821 w 1960629"/>
              <a:gd name="connsiteY12" fmla="*/ 824998 h 1649425"/>
              <a:gd name="connsiteX0" fmla="*/ 3 w 1958811"/>
              <a:gd name="connsiteY0" fmla="*/ 824998 h 1649425"/>
              <a:gd name="connsiteX1" fmla="*/ 485592 w 1958811"/>
              <a:gd name="connsiteY1" fmla="*/ 663810 h 1649425"/>
              <a:gd name="connsiteX2" fmla="*/ 351120 w 1958811"/>
              <a:gd name="connsiteY2" fmla="*/ 252927 h 1649425"/>
              <a:gd name="connsiteX3" fmla="*/ 978650 w 1958811"/>
              <a:gd name="connsiteY3" fmla="*/ 715 h 1649425"/>
              <a:gd name="connsiteX4" fmla="*/ 1643532 w 1958811"/>
              <a:gd name="connsiteY4" fmla="*/ 200634 h 1649425"/>
              <a:gd name="connsiteX5" fmla="*/ 1957297 w 1958811"/>
              <a:gd name="connsiteY5" fmla="*/ 824998 h 1649425"/>
              <a:gd name="connsiteX6" fmla="*/ 1471709 w 1958811"/>
              <a:gd name="connsiteY6" fmla="*/ 992515 h 1649425"/>
              <a:gd name="connsiteX7" fmla="*/ 1606179 w 1958811"/>
              <a:gd name="connsiteY7" fmla="*/ 1418339 h 1649425"/>
              <a:gd name="connsiteX8" fmla="*/ 1172886 w 1958811"/>
              <a:gd name="connsiteY8" fmla="*/ 1231575 h 1649425"/>
              <a:gd name="connsiteX9" fmla="*/ 978650 w 1958811"/>
              <a:gd name="connsiteY9" fmla="*/ 1649281 h 1649425"/>
              <a:gd name="connsiteX10" fmla="*/ 814298 w 1958811"/>
              <a:gd name="connsiteY10" fmla="*/ 1179281 h 1649425"/>
              <a:gd name="connsiteX11" fmla="*/ 328709 w 1958811"/>
              <a:gd name="connsiteY11" fmla="*/ 1403397 h 1649425"/>
              <a:gd name="connsiteX12" fmla="*/ 493063 w 1958811"/>
              <a:gd name="connsiteY12" fmla="*/ 992516 h 1649425"/>
              <a:gd name="connsiteX13" fmla="*/ 3 w 1958811"/>
              <a:gd name="connsiteY13" fmla="*/ 824998 h 1649425"/>
              <a:gd name="connsiteX0" fmla="*/ 3 w 1958811"/>
              <a:gd name="connsiteY0" fmla="*/ 835454 h 1659881"/>
              <a:gd name="connsiteX1" fmla="*/ 485592 w 1958811"/>
              <a:gd name="connsiteY1" fmla="*/ 674266 h 1659881"/>
              <a:gd name="connsiteX2" fmla="*/ 351120 w 1958811"/>
              <a:gd name="connsiteY2" fmla="*/ 263383 h 1659881"/>
              <a:gd name="connsiteX3" fmla="*/ 814298 w 1958811"/>
              <a:gd name="connsiteY3" fmla="*/ 494972 h 1659881"/>
              <a:gd name="connsiteX4" fmla="*/ 978650 w 1958811"/>
              <a:gd name="connsiteY4" fmla="*/ 11171 h 1659881"/>
              <a:gd name="connsiteX5" fmla="*/ 1643532 w 1958811"/>
              <a:gd name="connsiteY5" fmla="*/ 211090 h 1659881"/>
              <a:gd name="connsiteX6" fmla="*/ 1957297 w 1958811"/>
              <a:gd name="connsiteY6" fmla="*/ 835454 h 1659881"/>
              <a:gd name="connsiteX7" fmla="*/ 1471709 w 1958811"/>
              <a:gd name="connsiteY7" fmla="*/ 1002971 h 1659881"/>
              <a:gd name="connsiteX8" fmla="*/ 1606179 w 1958811"/>
              <a:gd name="connsiteY8" fmla="*/ 1428795 h 1659881"/>
              <a:gd name="connsiteX9" fmla="*/ 1172886 w 1958811"/>
              <a:gd name="connsiteY9" fmla="*/ 1242031 h 1659881"/>
              <a:gd name="connsiteX10" fmla="*/ 978650 w 1958811"/>
              <a:gd name="connsiteY10" fmla="*/ 1659737 h 1659881"/>
              <a:gd name="connsiteX11" fmla="*/ 814298 w 1958811"/>
              <a:gd name="connsiteY11" fmla="*/ 1189737 h 1659881"/>
              <a:gd name="connsiteX12" fmla="*/ 328709 w 1958811"/>
              <a:gd name="connsiteY12" fmla="*/ 1413853 h 1659881"/>
              <a:gd name="connsiteX13" fmla="*/ 493063 w 1958811"/>
              <a:gd name="connsiteY13" fmla="*/ 1002972 h 1659881"/>
              <a:gd name="connsiteX14" fmla="*/ 3 w 1958811"/>
              <a:gd name="connsiteY14" fmla="*/ 835454 h 1659881"/>
              <a:gd name="connsiteX0" fmla="*/ 3 w 1958811"/>
              <a:gd name="connsiteY0" fmla="*/ 824327 h 1648754"/>
              <a:gd name="connsiteX1" fmla="*/ 485592 w 1958811"/>
              <a:gd name="connsiteY1" fmla="*/ 663139 h 1648754"/>
              <a:gd name="connsiteX2" fmla="*/ 351120 w 1958811"/>
              <a:gd name="connsiteY2" fmla="*/ 252256 h 1648754"/>
              <a:gd name="connsiteX3" fmla="*/ 814298 w 1958811"/>
              <a:gd name="connsiteY3" fmla="*/ 483845 h 1648754"/>
              <a:gd name="connsiteX4" fmla="*/ 978650 w 1958811"/>
              <a:gd name="connsiteY4" fmla="*/ 44 h 1648754"/>
              <a:gd name="connsiteX5" fmla="*/ 1180357 w 1958811"/>
              <a:gd name="connsiteY5" fmla="*/ 453963 h 1648754"/>
              <a:gd name="connsiteX6" fmla="*/ 1643532 w 1958811"/>
              <a:gd name="connsiteY6" fmla="*/ 199963 h 1648754"/>
              <a:gd name="connsiteX7" fmla="*/ 1957297 w 1958811"/>
              <a:gd name="connsiteY7" fmla="*/ 824327 h 1648754"/>
              <a:gd name="connsiteX8" fmla="*/ 1471709 w 1958811"/>
              <a:gd name="connsiteY8" fmla="*/ 991844 h 1648754"/>
              <a:gd name="connsiteX9" fmla="*/ 1606179 w 1958811"/>
              <a:gd name="connsiteY9" fmla="*/ 1417668 h 1648754"/>
              <a:gd name="connsiteX10" fmla="*/ 1172886 w 1958811"/>
              <a:gd name="connsiteY10" fmla="*/ 1230904 h 1648754"/>
              <a:gd name="connsiteX11" fmla="*/ 978650 w 1958811"/>
              <a:gd name="connsiteY11" fmla="*/ 1648610 h 1648754"/>
              <a:gd name="connsiteX12" fmla="*/ 814298 w 1958811"/>
              <a:gd name="connsiteY12" fmla="*/ 1178610 h 1648754"/>
              <a:gd name="connsiteX13" fmla="*/ 328709 w 1958811"/>
              <a:gd name="connsiteY13" fmla="*/ 1402726 h 1648754"/>
              <a:gd name="connsiteX14" fmla="*/ 493063 w 1958811"/>
              <a:gd name="connsiteY14" fmla="*/ 991845 h 1648754"/>
              <a:gd name="connsiteX15" fmla="*/ 3 w 1958811"/>
              <a:gd name="connsiteY15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43532 w 1962531"/>
              <a:gd name="connsiteY6" fmla="*/ 199963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43532 w 1962531"/>
              <a:gd name="connsiteY6" fmla="*/ 199963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43532 w 1962531"/>
              <a:gd name="connsiteY6" fmla="*/ 199963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36061 w 1962531"/>
              <a:gd name="connsiteY6" fmla="*/ 244787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36061 w 1962531"/>
              <a:gd name="connsiteY6" fmla="*/ 244787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36061 w 1962531"/>
              <a:gd name="connsiteY6" fmla="*/ 244787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62531"/>
              <a:gd name="connsiteY0" fmla="*/ 824327 h 1648754"/>
              <a:gd name="connsiteX1" fmla="*/ 485592 w 1962531"/>
              <a:gd name="connsiteY1" fmla="*/ 663139 h 1648754"/>
              <a:gd name="connsiteX2" fmla="*/ 351120 w 1962531"/>
              <a:gd name="connsiteY2" fmla="*/ 252256 h 1648754"/>
              <a:gd name="connsiteX3" fmla="*/ 814298 w 1962531"/>
              <a:gd name="connsiteY3" fmla="*/ 483845 h 1648754"/>
              <a:gd name="connsiteX4" fmla="*/ 978650 w 1962531"/>
              <a:gd name="connsiteY4" fmla="*/ 44 h 1648754"/>
              <a:gd name="connsiteX5" fmla="*/ 1180357 w 1962531"/>
              <a:gd name="connsiteY5" fmla="*/ 453963 h 1648754"/>
              <a:gd name="connsiteX6" fmla="*/ 1636061 w 1962531"/>
              <a:gd name="connsiteY6" fmla="*/ 244787 h 1648754"/>
              <a:gd name="connsiteX7" fmla="*/ 1494121 w 1962531"/>
              <a:gd name="connsiteY7" fmla="*/ 648197 h 1648754"/>
              <a:gd name="connsiteX8" fmla="*/ 1957297 w 1962531"/>
              <a:gd name="connsiteY8" fmla="*/ 824327 h 1648754"/>
              <a:gd name="connsiteX9" fmla="*/ 1471709 w 1962531"/>
              <a:gd name="connsiteY9" fmla="*/ 991844 h 1648754"/>
              <a:gd name="connsiteX10" fmla="*/ 1606179 w 1962531"/>
              <a:gd name="connsiteY10" fmla="*/ 1417668 h 1648754"/>
              <a:gd name="connsiteX11" fmla="*/ 1172886 w 1962531"/>
              <a:gd name="connsiteY11" fmla="*/ 1230904 h 1648754"/>
              <a:gd name="connsiteX12" fmla="*/ 978650 w 1962531"/>
              <a:gd name="connsiteY12" fmla="*/ 1648610 h 1648754"/>
              <a:gd name="connsiteX13" fmla="*/ 814298 w 1962531"/>
              <a:gd name="connsiteY13" fmla="*/ 1178610 h 1648754"/>
              <a:gd name="connsiteX14" fmla="*/ 328709 w 1962531"/>
              <a:gd name="connsiteY14" fmla="*/ 1402726 h 1648754"/>
              <a:gd name="connsiteX15" fmla="*/ 493063 w 1962531"/>
              <a:gd name="connsiteY15" fmla="*/ 991845 h 1648754"/>
              <a:gd name="connsiteX16" fmla="*/ 3 w 1962531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48754"/>
              <a:gd name="connsiteX1" fmla="*/ 485592 w 1957297"/>
              <a:gd name="connsiteY1" fmla="*/ 663139 h 1648754"/>
              <a:gd name="connsiteX2" fmla="*/ 351120 w 1957297"/>
              <a:gd name="connsiteY2" fmla="*/ 252256 h 1648754"/>
              <a:gd name="connsiteX3" fmla="*/ 814298 w 1957297"/>
              <a:gd name="connsiteY3" fmla="*/ 483845 h 1648754"/>
              <a:gd name="connsiteX4" fmla="*/ 978650 w 1957297"/>
              <a:gd name="connsiteY4" fmla="*/ 44 h 1648754"/>
              <a:gd name="connsiteX5" fmla="*/ 1180357 w 1957297"/>
              <a:gd name="connsiteY5" fmla="*/ 453963 h 1648754"/>
              <a:gd name="connsiteX6" fmla="*/ 1636061 w 1957297"/>
              <a:gd name="connsiteY6" fmla="*/ 244787 h 1648754"/>
              <a:gd name="connsiteX7" fmla="*/ 1494121 w 1957297"/>
              <a:gd name="connsiteY7" fmla="*/ 648197 h 1648754"/>
              <a:gd name="connsiteX8" fmla="*/ 1957297 w 1957297"/>
              <a:gd name="connsiteY8" fmla="*/ 824327 h 1648754"/>
              <a:gd name="connsiteX9" fmla="*/ 1471709 w 1957297"/>
              <a:gd name="connsiteY9" fmla="*/ 991844 h 1648754"/>
              <a:gd name="connsiteX10" fmla="*/ 1606179 w 1957297"/>
              <a:gd name="connsiteY10" fmla="*/ 1417668 h 1648754"/>
              <a:gd name="connsiteX11" fmla="*/ 1172886 w 1957297"/>
              <a:gd name="connsiteY11" fmla="*/ 1230904 h 1648754"/>
              <a:gd name="connsiteX12" fmla="*/ 978650 w 1957297"/>
              <a:gd name="connsiteY12" fmla="*/ 1648610 h 1648754"/>
              <a:gd name="connsiteX13" fmla="*/ 814298 w 1957297"/>
              <a:gd name="connsiteY13" fmla="*/ 1178610 h 1648754"/>
              <a:gd name="connsiteX14" fmla="*/ 328709 w 1957297"/>
              <a:gd name="connsiteY14" fmla="*/ 1402726 h 1648754"/>
              <a:gd name="connsiteX15" fmla="*/ 493063 w 1957297"/>
              <a:gd name="connsiteY15" fmla="*/ 991845 h 1648754"/>
              <a:gd name="connsiteX16" fmla="*/ 3 w 1957297"/>
              <a:gd name="connsiteY16" fmla="*/ 824327 h 1648754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28709 w 1957297"/>
              <a:gd name="connsiteY14" fmla="*/ 140272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28709 w 1957297"/>
              <a:gd name="connsiteY14" fmla="*/ 140272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28709 w 1957297"/>
              <a:gd name="connsiteY14" fmla="*/ 140272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73532 w 1957297"/>
              <a:gd name="connsiteY14" fmla="*/ 141019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73532 w 1957297"/>
              <a:gd name="connsiteY14" fmla="*/ 141019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73532 w 1957297"/>
              <a:gd name="connsiteY14" fmla="*/ 141019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57297"/>
              <a:gd name="connsiteY0" fmla="*/ 824327 h 1611416"/>
              <a:gd name="connsiteX1" fmla="*/ 485592 w 1957297"/>
              <a:gd name="connsiteY1" fmla="*/ 663139 h 1611416"/>
              <a:gd name="connsiteX2" fmla="*/ 351120 w 1957297"/>
              <a:gd name="connsiteY2" fmla="*/ 252256 h 1611416"/>
              <a:gd name="connsiteX3" fmla="*/ 814298 w 1957297"/>
              <a:gd name="connsiteY3" fmla="*/ 483845 h 1611416"/>
              <a:gd name="connsiteX4" fmla="*/ 978650 w 1957297"/>
              <a:gd name="connsiteY4" fmla="*/ 44 h 1611416"/>
              <a:gd name="connsiteX5" fmla="*/ 1180357 w 1957297"/>
              <a:gd name="connsiteY5" fmla="*/ 453963 h 1611416"/>
              <a:gd name="connsiteX6" fmla="*/ 1636061 w 1957297"/>
              <a:gd name="connsiteY6" fmla="*/ 244787 h 1611416"/>
              <a:gd name="connsiteX7" fmla="*/ 1494121 w 1957297"/>
              <a:gd name="connsiteY7" fmla="*/ 648197 h 1611416"/>
              <a:gd name="connsiteX8" fmla="*/ 1957297 w 1957297"/>
              <a:gd name="connsiteY8" fmla="*/ 824327 h 1611416"/>
              <a:gd name="connsiteX9" fmla="*/ 1471709 w 1957297"/>
              <a:gd name="connsiteY9" fmla="*/ 991844 h 1611416"/>
              <a:gd name="connsiteX10" fmla="*/ 1606179 w 1957297"/>
              <a:gd name="connsiteY10" fmla="*/ 1417668 h 1611416"/>
              <a:gd name="connsiteX11" fmla="*/ 1172886 w 1957297"/>
              <a:gd name="connsiteY11" fmla="*/ 1230904 h 1611416"/>
              <a:gd name="connsiteX12" fmla="*/ 963709 w 1957297"/>
              <a:gd name="connsiteY12" fmla="*/ 1611257 h 1611416"/>
              <a:gd name="connsiteX13" fmla="*/ 814298 w 1957297"/>
              <a:gd name="connsiteY13" fmla="*/ 1178610 h 1611416"/>
              <a:gd name="connsiteX14" fmla="*/ 373532 w 1957297"/>
              <a:gd name="connsiteY14" fmla="*/ 1410196 h 1611416"/>
              <a:gd name="connsiteX15" fmla="*/ 493063 w 1957297"/>
              <a:gd name="connsiteY15" fmla="*/ 991845 h 1611416"/>
              <a:gd name="connsiteX16" fmla="*/ 3 w 1957297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13767 w 1919944"/>
              <a:gd name="connsiteY2" fmla="*/ 252256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13767 w 1919944"/>
              <a:gd name="connsiteY2" fmla="*/ 252256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13767 w 1919944"/>
              <a:gd name="connsiteY2" fmla="*/ 252256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51119 w 1919944"/>
              <a:gd name="connsiteY2" fmla="*/ 237315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919944"/>
              <a:gd name="connsiteY0" fmla="*/ 824327 h 1611416"/>
              <a:gd name="connsiteX1" fmla="*/ 448239 w 1919944"/>
              <a:gd name="connsiteY1" fmla="*/ 663139 h 1611416"/>
              <a:gd name="connsiteX2" fmla="*/ 351119 w 1919944"/>
              <a:gd name="connsiteY2" fmla="*/ 237315 h 1611416"/>
              <a:gd name="connsiteX3" fmla="*/ 776945 w 1919944"/>
              <a:gd name="connsiteY3" fmla="*/ 483845 h 1611416"/>
              <a:gd name="connsiteX4" fmla="*/ 941297 w 1919944"/>
              <a:gd name="connsiteY4" fmla="*/ 44 h 1611416"/>
              <a:gd name="connsiteX5" fmla="*/ 1143004 w 1919944"/>
              <a:gd name="connsiteY5" fmla="*/ 453963 h 1611416"/>
              <a:gd name="connsiteX6" fmla="*/ 1598708 w 1919944"/>
              <a:gd name="connsiteY6" fmla="*/ 244787 h 1611416"/>
              <a:gd name="connsiteX7" fmla="*/ 1456768 w 1919944"/>
              <a:gd name="connsiteY7" fmla="*/ 648197 h 1611416"/>
              <a:gd name="connsiteX8" fmla="*/ 1919944 w 1919944"/>
              <a:gd name="connsiteY8" fmla="*/ 824327 h 1611416"/>
              <a:gd name="connsiteX9" fmla="*/ 1434356 w 1919944"/>
              <a:gd name="connsiteY9" fmla="*/ 991844 h 1611416"/>
              <a:gd name="connsiteX10" fmla="*/ 1568826 w 1919944"/>
              <a:gd name="connsiteY10" fmla="*/ 1417668 h 1611416"/>
              <a:gd name="connsiteX11" fmla="*/ 1135533 w 1919944"/>
              <a:gd name="connsiteY11" fmla="*/ 1230904 h 1611416"/>
              <a:gd name="connsiteX12" fmla="*/ 926356 w 1919944"/>
              <a:gd name="connsiteY12" fmla="*/ 1611257 h 1611416"/>
              <a:gd name="connsiteX13" fmla="*/ 776945 w 1919944"/>
              <a:gd name="connsiteY13" fmla="*/ 1178610 h 1611416"/>
              <a:gd name="connsiteX14" fmla="*/ 336179 w 1919944"/>
              <a:gd name="connsiteY14" fmla="*/ 1410196 h 1611416"/>
              <a:gd name="connsiteX15" fmla="*/ 455710 w 1919944"/>
              <a:gd name="connsiteY15" fmla="*/ 991845 h 1611416"/>
              <a:gd name="connsiteX16" fmla="*/ 3 w 1919944"/>
              <a:gd name="connsiteY16" fmla="*/ 824327 h 1611416"/>
              <a:gd name="connsiteX0" fmla="*/ 3 w 1890061"/>
              <a:gd name="connsiteY0" fmla="*/ 824327 h 1611416"/>
              <a:gd name="connsiteX1" fmla="*/ 448239 w 1890061"/>
              <a:gd name="connsiteY1" fmla="*/ 663139 h 1611416"/>
              <a:gd name="connsiteX2" fmla="*/ 351119 w 1890061"/>
              <a:gd name="connsiteY2" fmla="*/ 237315 h 1611416"/>
              <a:gd name="connsiteX3" fmla="*/ 776945 w 1890061"/>
              <a:gd name="connsiteY3" fmla="*/ 483845 h 1611416"/>
              <a:gd name="connsiteX4" fmla="*/ 941297 w 1890061"/>
              <a:gd name="connsiteY4" fmla="*/ 44 h 1611416"/>
              <a:gd name="connsiteX5" fmla="*/ 1143004 w 1890061"/>
              <a:gd name="connsiteY5" fmla="*/ 453963 h 1611416"/>
              <a:gd name="connsiteX6" fmla="*/ 1598708 w 1890061"/>
              <a:gd name="connsiteY6" fmla="*/ 244787 h 1611416"/>
              <a:gd name="connsiteX7" fmla="*/ 1456768 w 1890061"/>
              <a:gd name="connsiteY7" fmla="*/ 648197 h 1611416"/>
              <a:gd name="connsiteX8" fmla="*/ 1890061 w 1890061"/>
              <a:gd name="connsiteY8" fmla="*/ 824327 h 1611416"/>
              <a:gd name="connsiteX9" fmla="*/ 1434356 w 1890061"/>
              <a:gd name="connsiteY9" fmla="*/ 991844 h 1611416"/>
              <a:gd name="connsiteX10" fmla="*/ 1568826 w 1890061"/>
              <a:gd name="connsiteY10" fmla="*/ 1417668 h 1611416"/>
              <a:gd name="connsiteX11" fmla="*/ 1135533 w 1890061"/>
              <a:gd name="connsiteY11" fmla="*/ 1230904 h 1611416"/>
              <a:gd name="connsiteX12" fmla="*/ 926356 w 1890061"/>
              <a:gd name="connsiteY12" fmla="*/ 1611257 h 1611416"/>
              <a:gd name="connsiteX13" fmla="*/ 776945 w 1890061"/>
              <a:gd name="connsiteY13" fmla="*/ 1178610 h 1611416"/>
              <a:gd name="connsiteX14" fmla="*/ 336179 w 1890061"/>
              <a:gd name="connsiteY14" fmla="*/ 1410196 h 1611416"/>
              <a:gd name="connsiteX15" fmla="*/ 455710 w 1890061"/>
              <a:gd name="connsiteY15" fmla="*/ 991845 h 1611416"/>
              <a:gd name="connsiteX16" fmla="*/ 3 w 1890061"/>
              <a:gd name="connsiteY16" fmla="*/ 824327 h 1611416"/>
              <a:gd name="connsiteX0" fmla="*/ 3 w 1890061"/>
              <a:gd name="connsiteY0" fmla="*/ 824327 h 1611416"/>
              <a:gd name="connsiteX1" fmla="*/ 448239 w 1890061"/>
              <a:gd name="connsiteY1" fmla="*/ 663139 h 1611416"/>
              <a:gd name="connsiteX2" fmla="*/ 351119 w 1890061"/>
              <a:gd name="connsiteY2" fmla="*/ 237315 h 1611416"/>
              <a:gd name="connsiteX3" fmla="*/ 776945 w 1890061"/>
              <a:gd name="connsiteY3" fmla="*/ 483845 h 1611416"/>
              <a:gd name="connsiteX4" fmla="*/ 941297 w 1890061"/>
              <a:gd name="connsiteY4" fmla="*/ 44 h 1611416"/>
              <a:gd name="connsiteX5" fmla="*/ 1143004 w 1890061"/>
              <a:gd name="connsiteY5" fmla="*/ 453963 h 1611416"/>
              <a:gd name="connsiteX6" fmla="*/ 1598708 w 1890061"/>
              <a:gd name="connsiteY6" fmla="*/ 244787 h 1611416"/>
              <a:gd name="connsiteX7" fmla="*/ 1456768 w 1890061"/>
              <a:gd name="connsiteY7" fmla="*/ 648197 h 1611416"/>
              <a:gd name="connsiteX8" fmla="*/ 1890061 w 1890061"/>
              <a:gd name="connsiteY8" fmla="*/ 824327 h 1611416"/>
              <a:gd name="connsiteX9" fmla="*/ 1434356 w 1890061"/>
              <a:gd name="connsiteY9" fmla="*/ 991844 h 1611416"/>
              <a:gd name="connsiteX10" fmla="*/ 1568826 w 1890061"/>
              <a:gd name="connsiteY10" fmla="*/ 1417668 h 1611416"/>
              <a:gd name="connsiteX11" fmla="*/ 1135533 w 1890061"/>
              <a:gd name="connsiteY11" fmla="*/ 1230904 h 1611416"/>
              <a:gd name="connsiteX12" fmla="*/ 926356 w 1890061"/>
              <a:gd name="connsiteY12" fmla="*/ 1611257 h 1611416"/>
              <a:gd name="connsiteX13" fmla="*/ 776945 w 1890061"/>
              <a:gd name="connsiteY13" fmla="*/ 1178610 h 1611416"/>
              <a:gd name="connsiteX14" fmla="*/ 336179 w 1890061"/>
              <a:gd name="connsiteY14" fmla="*/ 1410196 h 1611416"/>
              <a:gd name="connsiteX15" fmla="*/ 455710 w 1890061"/>
              <a:gd name="connsiteY15" fmla="*/ 991845 h 1611416"/>
              <a:gd name="connsiteX16" fmla="*/ 3 w 1890061"/>
              <a:gd name="connsiteY16" fmla="*/ 824327 h 16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90061" h="1611416">
                <a:moveTo>
                  <a:pt x="3" y="824327"/>
                </a:moveTo>
                <a:cubicBezTo>
                  <a:pt x="-1242" y="523013"/>
                  <a:pt x="389720" y="758484"/>
                  <a:pt x="448239" y="663139"/>
                </a:cubicBezTo>
                <a:cubicBezTo>
                  <a:pt x="506758" y="567794"/>
                  <a:pt x="144433" y="415363"/>
                  <a:pt x="351119" y="237315"/>
                </a:cubicBezTo>
                <a:cubicBezTo>
                  <a:pt x="557805" y="59267"/>
                  <a:pt x="672357" y="525880"/>
                  <a:pt x="776945" y="483845"/>
                </a:cubicBezTo>
                <a:cubicBezTo>
                  <a:pt x="881533" y="441810"/>
                  <a:pt x="678581" y="5024"/>
                  <a:pt x="941297" y="44"/>
                </a:cubicBezTo>
                <a:cubicBezTo>
                  <a:pt x="1204013" y="-4936"/>
                  <a:pt x="1032190" y="420643"/>
                  <a:pt x="1143004" y="453963"/>
                </a:cubicBezTo>
                <a:cubicBezTo>
                  <a:pt x="1253818" y="487283"/>
                  <a:pt x="1378325" y="26895"/>
                  <a:pt x="1598708" y="244787"/>
                </a:cubicBezTo>
                <a:cubicBezTo>
                  <a:pt x="1819091" y="462679"/>
                  <a:pt x="1404474" y="544136"/>
                  <a:pt x="1456768" y="648197"/>
                </a:cubicBezTo>
                <a:cubicBezTo>
                  <a:pt x="1509062" y="752258"/>
                  <a:pt x="1890061" y="504337"/>
                  <a:pt x="1890061" y="824327"/>
                </a:cubicBezTo>
                <a:cubicBezTo>
                  <a:pt x="1890061" y="1144317"/>
                  <a:pt x="1492876" y="892954"/>
                  <a:pt x="1434356" y="991844"/>
                </a:cubicBezTo>
                <a:cubicBezTo>
                  <a:pt x="1375836" y="1090734"/>
                  <a:pt x="1750611" y="1204757"/>
                  <a:pt x="1568826" y="1417668"/>
                </a:cubicBezTo>
                <a:cubicBezTo>
                  <a:pt x="1387041" y="1630579"/>
                  <a:pt x="1240121" y="1192414"/>
                  <a:pt x="1135533" y="1230904"/>
                </a:cubicBezTo>
                <a:cubicBezTo>
                  <a:pt x="1030945" y="1269394"/>
                  <a:pt x="1217710" y="1619973"/>
                  <a:pt x="926356" y="1611257"/>
                </a:cubicBezTo>
                <a:cubicBezTo>
                  <a:pt x="635002" y="1602541"/>
                  <a:pt x="885268" y="1219591"/>
                  <a:pt x="776945" y="1178610"/>
                </a:cubicBezTo>
                <a:cubicBezTo>
                  <a:pt x="668622" y="1137629"/>
                  <a:pt x="514228" y="1594470"/>
                  <a:pt x="336179" y="1410196"/>
                </a:cubicBezTo>
                <a:cubicBezTo>
                  <a:pt x="158130" y="1225922"/>
                  <a:pt x="510494" y="1088245"/>
                  <a:pt x="455710" y="991845"/>
                </a:cubicBezTo>
                <a:cubicBezTo>
                  <a:pt x="400926" y="895445"/>
                  <a:pt x="1248" y="1125641"/>
                  <a:pt x="3" y="824327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00600" y="2286000"/>
            <a:ext cx="3733800" cy="2743200"/>
            <a:chOff x="5334000" y="1905000"/>
            <a:chExt cx="3200400" cy="2286000"/>
          </a:xfrm>
        </p:grpSpPr>
        <p:sp>
          <p:nvSpPr>
            <p:cNvPr id="213" name="Rounded Rectangle 212"/>
            <p:cNvSpPr/>
            <p:nvPr/>
          </p:nvSpPr>
          <p:spPr bwMode="auto">
            <a:xfrm>
              <a:off x="5334000" y="1905000"/>
              <a:ext cx="1524000" cy="2286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chemeClr val="tx1"/>
                  </a:solidFill>
                  <a:latin typeface="Tahoma" pitchFamily="-64" charset="0"/>
                </a:rPr>
                <a:t>Machine 1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14" name="Rounded Rectangle 213"/>
            <p:cNvSpPr/>
            <p:nvPr/>
          </p:nvSpPr>
          <p:spPr bwMode="auto">
            <a:xfrm>
              <a:off x="7010400" y="1905000"/>
              <a:ext cx="1524000" cy="2286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chemeClr val="tx1"/>
                  </a:solidFill>
                  <a:latin typeface="Tahoma" pitchFamily="-64" charset="0"/>
                </a:rPr>
                <a:t>Machine 2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5257800"/>
            <a:ext cx="86868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Split</a:t>
            </a:r>
            <a:r>
              <a:rPr lang="en-US" b="1" dirty="0" smtClean="0"/>
              <a:t> High-Degree </a:t>
            </a:r>
            <a:r>
              <a:rPr lang="en-US" dirty="0" smtClean="0"/>
              <a:t>vertices</a:t>
            </a:r>
          </a:p>
          <a:p>
            <a:r>
              <a:rPr lang="en-US" b="1" dirty="0" smtClean="0"/>
              <a:t>New Abstraction</a:t>
            </a:r>
            <a:r>
              <a:rPr lang="en-US" b="1" dirty="0"/>
              <a:t> </a:t>
            </a:r>
            <a:r>
              <a:rPr lang="en-US" b="1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b="1" i="1" u="sng" dirty="0" smtClean="0"/>
              <a:t>Equivalence</a:t>
            </a:r>
            <a:r>
              <a:rPr lang="en-US" i="1" dirty="0" smtClean="0"/>
              <a:t> on Split Vertices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7913" y="124361"/>
            <a:ext cx="628459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914400"/>
            <a:r>
              <a:rPr lang="en-US" sz="80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PowerGraph</a:t>
            </a:r>
            <a:endParaRPr lang="en-US" sz="80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38" name="Group 17"/>
          <p:cNvGrpSpPr/>
          <p:nvPr/>
        </p:nvGrpSpPr>
        <p:grpSpPr>
          <a:xfrm>
            <a:off x="838200" y="2895600"/>
            <a:ext cx="2379269" cy="1969474"/>
            <a:chOff x="553628" y="3651862"/>
            <a:chExt cx="1769669" cy="1464869"/>
          </a:xfrm>
        </p:grpSpPr>
        <p:cxnSp>
          <p:nvCxnSpPr>
            <p:cNvPr id="239" name="Straight Connector 238"/>
            <p:cNvCxnSpPr>
              <a:stCxn id="251" idx="5"/>
              <a:endCxn id="247" idx="1"/>
            </p:cNvCxnSpPr>
            <p:nvPr/>
          </p:nvCxnSpPr>
          <p:spPr>
            <a:xfrm>
              <a:off x="1037382" y="4029553"/>
              <a:ext cx="274911" cy="22915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>
              <a:stCxn id="247" idx="7"/>
              <a:endCxn id="255" idx="3"/>
            </p:cNvCxnSpPr>
            <p:nvPr/>
          </p:nvCxnSpPr>
          <p:spPr>
            <a:xfrm flipV="1">
              <a:off x="1581701" y="4029553"/>
              <a:ext cx="295302" cy="22915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stCxn id="248" idx="4"/>
              <a:endCxn id="247" idx="0"/>
            </p:cNvCxnSpPr>
            <p:nvPr/>
          </p:nvCxnSpPr>
          <p:spPr>
            <a:xfrm flipH="1">
              <a:off x="1446997" y="3873507"/>
              <a:ext cx="1" cy="32940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>
              <a:stCxn id="247" idx="6"/>
              <a:endCxn id="254" idx="2"/>
            </p:cNvCxnSpPr>
            <p:nvPr/>
          </p:nvCxnSpPr>
          <p:spPr>
            <a:xfrm>
              <a:off x="1637497" y="4393413"/>
              <a:ext cx="464155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>
              <a:stCxn id="250" idx="6"/>
              <a:endCxn id="247" idx="2"/>
            </p:cNvCxnSpPr>
            <p:nvPr/>
          </p:nvCxnSpPr>
          <p:spPr>
            <a:xfrm flipV="1">
              <a:off x="775273" y="4393413"/>
              <a:ext cx="481224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>
              <a:stCxn id="247" idx="4"/>
              <a:endCxn id="249" idx="0"/>
            </p:cNvCxnSpPr>
            <p:nvPr/>
          </p:nvCxnSpPr>
          <p:spPr>
            <a:xfrm>
              <a:off x="1446997" y="4583913"/>
              <a:ext cx="1" cy="3111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47" idx="3"/>
              <a:endCxn id="252" idx="7"/>
            </p:cNvCxnSpPr>
            <p:nvPr/>
          </p:nvCxnSpPr>
          <p:spPr>
            <a:xfrm flipH="1">
              <a:off x="1037382" y="4528117"/>
              <a:ext cx="274911" cy="23099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47" idx="5"/>
              <a:endCxn id="253" idx="1"/>
            </p:cNvCxnSpPr>
            <p:nvPr/>
          </p:nvCxnSpPr>
          <p:spPr>
            <a:xfrm>
              <a:off x="1581701" y="4528117"/>
              <a:ext cx="295302" cy="25773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1256497" y="4202913"/>
              <a:ext cx="381000" cy="381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1336175" y="3651862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1336175" y="4895086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53628" y="4282591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848196" y="3840367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848196" y="4726654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1844544" y="4753390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2101652" y="4282591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1844544" y="3840367"/>
              <a:ext cx="221645" cy="22164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31959" y="2819400"/>
            <a:ext cx="3209386" cy="2158255"/>
            <a:chOff x="5131959" y="2133600"/>
            <a:chExt cx="3209386" cy="2158255"/>
          </a:xfrm>
        </p:grpSpPr>
        <p:sp>
          <p:nvSpPr>
            <p:cNvPr id="15" name="Freeform 14"/>
            <p:cNvSpPr/>
            <p:nvPr/>
          </p:nvSpPr>
          <p:spPr>
            <a:xfrm>
              <a:off x="5131959" y="2171831"/>
              <a:ext cx="1330945" cy="2120024"/>
            </a:xfrm>
            <a:custGeom>
              <a:avLst/>
              <a:gdLst>
                <a:gd name="connsiteX0" fmla="*/ 1330930 w 1330945"/>
                <a:gd name="connsiteY0" fmla="*/ 1020102 h 2120024"/>
                <a:gd name="connsiteX1" fmla="*/ 921708 w 1330945"/>
                <a:gd name="connsiteY1" fmla="*/ 88769 h 2120024"/>
                <a:gd name="connsiteX2" fmla="*/ 498374 w 1330945"/>
                <a:gd name="connsiteY2" fmla="*/ 74658 h 2120024"/>
                <a:gd name="connsiteX3" fmla="*/ 427819 w 1330945"/>
                <a:gd name="connsiteY3" fmla="*/ 413325 h 2120024"/>
                <a:gd name="connsiteX4" fmla="*/ 710041 w 1330945"/>
                <a:gd name="connsiteY4" fmla="*/ 766102 h 2120024"/>
                <a:gd name="connsiteX5" fmla="*/ 357263 w 1330945"/>
                <a:gd name="connsiteY5" fmla="*/ 540325 h 2120024"/>
                <a:gd name="connsiteX6" fmla="*/ 32708 w 1330945"/>
                <a:gd name="connsiteY6" fmla="*/ 639102 h 2120024"/>
                <a:gd name="connsiteX7" fmla="*/ 75041 w 1330945"/>
                <a:gd name="connsiteY7" fmla="*/ 991880 h 2120024"/>
                <a:gd name="connsiteX8" fmla="*/ 597152 w 1330945"/>
                <a:gd name="connsiteY8" fmla="*/ 1062436 h 2120024"/>
                <a:gd name="connsiteX9" fmla="*/ 159708 w 1330945"/>
                <a:gd name="connsiteY9" fmla="*/ 1217658 h 2120024"/>
                <a:gd name="connsiteX10" fmla="*/ 46819 w 1330945"/>
                <a:gd name="connsiteY10" fmla="*/ 1570436 h 2120024"/>
                <a:gd name="connsiteX11" fmla="*/ 413708 w 1330945"/>
                <a:gd name="connsiteY11" fmla="*/ 1683325 h 2120024"/>
                <a:gd name="connsiteX12" fmla="*/ 738263 w 1330945"/>
                <a:gd name="connsiteY12" fmla="*/ 1288213 h 2120024"/>
                <a:gd name="connsiteX13" fmla="*/ 470152 w 1330945"/>
                <a:gd name="connsiteY13" fmla="*/ 1796213 h 2120024"/>
                <a:gd name="connsiteX14" fmla="*/ 583041 w 1330945"/>
                <a:gd name="connsiteY14" fmla="*/ 2036102 h 2120024"/>
                <a:gd name="connsiteX15" fmla="*/ 935819 w 1330945"/>
                <a:gd name="connsiteY15" fmla="*/ 2036102 h 2120024"/>
                <a:gd name="connsiteX16" fmla="*/ 1330930 w 1330945"/>
                <a:gd name="connsiteY16" fmla="*/ 1020102 h 212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945" h="2120024">
                  <a:moveTo>
                    <a:pt x="1330930" y="1020102"/>
                  </a:moveTo>
                  <a:cubicBezTo>
                    <a:pt x="1328578" y="695547"/>
                    <a:pt x="1060467" y="246343"/>
                    <a:pt x="921708" y="88769"/>
                  </a:cubicBezTo>
                  <a:cubicBezTo>
                    <a:pt x="782949" y="-68805"/>
                    <a:pt x="580689" y="20565"/>
                    <a:pt x="498374" y="74658"/>
                  </a:cubicBezTo>
                  <a:cubicBezTo>
                    <a:pt x="416059" y="128751"/>
                    <a:pt x="392541" y="298084"/>
                    <a:pt x="427819" y="413325"/>
                  </a:cubicBezTo>
                  <a:cubicBezTo>
                    <a:pt x="463097" y="528566"/>
                    <a:pt x="721800" y="744935"/>
                    <a:pt x="710041" y="766102"/>
                  </a:cubicBezTo>
                  <a:cubicBezTo>
                    <a:pt x="698282" y="787269"/>
                    <a:pt x="470152" y="561492"/>
                    <a:pt x="357263" y="540325"/>
                  </a:cubicBezTo>
                  <a:cubicBezTo>
                    <a:pt x="244374" y="519158"/>
                    <a:pt x="79745" y="563843"/>
                    <a:pt x="32708" y="639102"/>
                  </a:cubicBezTo>
                  <a:cubicBezTo>
                    <a:pt x="-14329" y="714361"/>
                    <a:pt x="-19033" y="921324"/>
                    <a:pt x="75041" y="991880"/>
                  </a:cubicBezTo>
                  <a:cubicBezTo>
                    <a:pt x="169115" y="1062436"/>
                    <a:pt x="583041" y="1024806"/>
                    <a:pt x="597152" y="1062436"/>
                  </a:cubicBezTo>
                  <a:cubicBezTo>
                    <a:pt x="611263" y="1100066"/>
                    <a:pt x="251430" y="1132991"/>
                    <a:pt x="159708" y="1217658"/>
                  </a:cubicBezTo>
                  <a:cubicBezTo>
                    <a:pt x="67986" y="1302325"/>
                    <a:pt x="4486" y="1492825"/>
                    <a:pt x="46819" y="1570436"/>
                  </a:cubicBezTo>
                  <a:cubicBezTo>
                    <a:pt x="89152" y="1648047"/>
                    <a:pt x="298467" y="1730362"/>
                    <a:pt x="413708" y="1683325"/>
                  </a:cubicBezTo>
                  <a:cubicBezTo>
                    <a:pt x="528949" y="1636288"/>
                    <a:pt x="728856" y="1269398"/>
                    <a:pt x="738263" y="1288213"/>
                  </a:cubicBezTo>
                  <a:cubicBezTo>
                    <a:pt x="747670" y="1307028"/>
                    <a:pt x="496022" y="1671565"/>
                    <a:pt x="470152" y="1796213"/>
                  </a:cubicBezTo>
                  <a:cubicBezTo>
                    <a:pt x="444282" y="1920861"/>
                    <a:pt x="505430" y="1996121"/>
                    <a:pt x="583041" y="2036102"/>
                  </a:cubicBezTo>
                  <a:cubicBezTo>
                    <a:pt x="660652" y="2076083"/>
                    <a:pt x="811171" y="2203084"/>
                    <a:pt x="935819" y="2036102"/>
                  </a:cubicBezTo>
                  <a:cubicBezTo>
                    <a:pt x="1060467" y="1869121"/>
                    <a:pt x="1333282" y="1344657"/>
                    <a:pt x="1330930" y="1020102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 flipH="1">
              <a:off x="7010400" y="2133600"/>
              <a:ext cx="1330945" cy="2120024"/>
            </a:xfrm>
            <a:custGeom>
              <a:avLst/>
              <a:gdLst>
                <a:gd name="connsiteX0" fmla="*/ 1330930 w 1330945"/>
                <a:gd name="connsiteY0" fmla="*/ 1020102 h 2120024"/>
                <a:gd name="connsiteX1" fmla="*/ 921708 w 1330945"/>
                <a:gd name="connsiteY1" fmla="*/ 88769 h 2120024"/>
                <a:gd name="connsiteX2" fmla="*/ 498374 w 1330945"/>
                <a:gd name="connsiteY2" fmla="*/ 74658 h 2120024"/>
                <a:gd name="connsiteX3" fmla="*/ 427819 w 1330945"/>
                <a:gd name="connsiteY3" fmla="*/ 413325 h 2120024"/>
                <a:gd name="connsiteX4" fmla="*/ 710041 w 1330945"/>
                <a:gd name="connsiteY4" fmla="*/ 766102 h 2120024"/>
                <a:gd name="connsiteX5" fmla="*/ 357263 w 1330945"/>
                <a:gd name="connsiteY5" fmla="*/ 540325 h 2120024"/>
                <a:gd name="connsiteX6" fmla="*/ 32708 w 1330945"/>
                <a:gd name="connsiteY6" fmla="*/ 639102 h 2120024"/>
                <a:gd name="connsiteX7" fmla="*/ 75041 w 1330945"/>
                <a:gd name="connsiteY7" fmla="*/ 991880 h 2120024"/>
                <a:gd name="connsiteX8" fmla="*/ 597152 w 1330945"/>
                <a:gd name="connsiteY8" fmla="*/ 1062436 h 2120024"/>
                <a:gd name="connsiteX9" fmla="*/ 159708 w 1330945"/>
                <a:gd name="connsiteY9" fmla="*/ 1217658 h 2120024"/>
                <a:gd name="connsiteX10" fmla="*/ 46819 w 1330945"/>
                <a:gd name="connsiteY10" fmla="*/ 1570436 h 2120024"/>
                <a:gd name="connsiteX11" fmla="*/ 413708 w 1330945"/>
                <a:gd name="connsiteY11" fmla="*/ 1683325 h 2120024"/>
                <a:gd name="connsiteX12" fmla="*/ 738263 w 1330945"/>
                <a:gd name="connsiteY12" fmla="*/ 1288213 h 2120024"/>
                <a:gd name="connsiteX13" fmla="*/ 470152 w 1330945"/>
                <a:gd name="connsiteY13" fmla="*/ 1796213 h 2120024"/>
                <a:gd name="connsiteX14" fmla="*/ 583041 w 1330945"/>
                <a:gd name="connsiteY14" fmla="*/ 2036102 h 2120024"/>
                <a:gd name="connsiteX15" fmla="*/ 935819 w 1330945"/>
                <a:gd name="connsiteY15" fmla="*/ 2036102 h 2120024"/>
                <a:gd name="connsiteX16" fmla="*/ 1330930 w 1330945"/>
                <a:gd name="connsiteY16" fmla="*/ 1020102 h 212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945" h="2120024">
                  <a:moveTo>
                    <a:pt x="1330930" y="1020102"/>
                  </a:moveTo>
                  <a:cubicBezTo>
                    <a:pt x="1328578" y="695547"/>
                    <a:pt x="1060467" y="246343"/>
                    <a:pt x="921708" y="88769"/>
                  </a:cubicBezTo>
                  <a:cubicBezTo>
                    <a:pt x="782949" y="-68805"/>
                    <a:pt x="580689" y="20565"/>
                    <a:pt x="498374" y="74658"/>
                  </a:cubicBezTo>
                  <a:cubicBezTo>
                    <a:pt x="416059" y="128751"/>
                    <a:pt x="392541" y="298084"/>
                    <a:pt x="427819" y="413325"/>
                  </a:cubicBezTo>
                  <a:cubicBezTo>
                    <a:pt x="463097" y="528566"/>
                    <a:pt x="721800" y="744935"/>
                    <a:pt x="710041" y="766102"/>
                  </a:cubicBezTo>
                  <a:cubicBezTo>
                    <a:pt x="698282" y="787269"/>
                    <a:pt x="470152" y="561492"/>
                    <a:pt x="357263" y="540325"/>
                  </a:cubicBezTo>
                  <a:cubicBezTo>
                    <a:pt x="244374" y="519158"/>
                    <a:pt x="79745" y="563843"/>
                    <a:pt x="32708" y="639102"/>
                  </a:cubicBezTo>
                  <a:cubicBezTo>
                    <a:pt x="-14329" y="714361"/>
                    <a:pt x="-19033" y="921324"/>
                    <a:pt x="75041" y="991880"/>
                  </a:cubicBezTo>
                  <a:cubicBezTo>
                    <a:pt x="169115" y="1062436"/>
                    <a:pt x="583041" y="1024806"/>
                    <a:pt x="597152" y="1062436"/>
                  </a:cubicBezTo>
                  <a:cubicBezTo>
                    <a:pt x="611263" y="1100066"/>
                    <a:pt x="251430" y="1132991"/>
                    <a:pt x="159708" y="1217658"/>
                  </a:cubicBezTo>
                  <a:cubicBezTo>
                    <a:pt x="67986" y="1302325"/>
                    <a:pt x="4486" y="1492825"/>
                    <a:pt x="46819" y="1570436"/>
                  </a:cubicBezTo>
                  <a:cubicBezTo>
                    <a:pt x="89152" y="1648047"/>
                    <a:pt x="298467" y="1730362"/>
                    <a:pt x="413708" y="1683325"/>
                  </a:cubicBezTo>
                  <a:cubicBezTo>
                    <a:pt x="528949" y="1636288"/>
                    <a:pt x="728856" y="1269398"/>
                    <a:pt x="738263" y="1288213"/>
                  </a:cubicBezTo>
                  <a:cubicBezTo>
                    <a:pt x="747670" y="1307028"/>
                    <a:pt x="496022" y="1671565"/>
                    <a:pt x="470152" y="1796213"/>
                  </a:cubicBezTo>
                  <a:cubicBezTo>
                    <a:pt x="444282" y="1920861"/>
                    <a:pt x="505430" y="1996121"/>
                    <a:pt x="583041" y="2036102"/>
                  </a:cubicBezTo>
                  <a:cubicBezTo>
                    <a:pt x="660652" y="2076083"/>
                    <a:pt x="811171" y="2203084"/>
                    <a:pt x="935819" y="2036102"/>
                  </a:cubicBezTo>
                  <a:cubicBezTo>
                    <a:pt x="1060467" y="1869121"/>
                    <a:pt x="1333282" y="1344657"/>
                    <a:pt x="1330930" y="1020102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1447800"/>
            <a:ext cx="1829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Program</a:t>
            </a:r>
          </a:p>
          <a:p>
            <a:pPr algn="ctr"/>
            <a:r>
              <a:rPr lang="en-US" sz="3600" b="1" dirty="0" smtClean="0"/>
              <a:t>For This</a:t>
            </a:r>
            <a:endParaRPr lang="en-US" sz="3600" b="1" dirty="0"/>
          </a:p>
        </p:txBody>
      </p:sp>
      <p:sp>
        <p:nvSpPr>
          <p:cNvPr id="218" name="TextBox 217"/>
          <p:cNvSpPr txBox="1"/>
          <p:nvPr/>
        </p:nvSpPr>
        <p:spPr>
          <a:xfrm>
            <a:off x="5486400" y="1600200"/>
            <a:ext cx="2418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Run on This</a:t>
            </a:r>
            <a:endParaRPr lang="en-US" sz="36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3657600" y="3047513"/>
            <a:ext cx="4587124" cy="1729778"/>
            <a:chOff x="3657600" y="3047513"/>
            <a:chExt cx="4587124" cy="1729778"/>
          </a:xfrm>
        </p:grpSpPr>
        <p:sp>
          <p:nvSpPr>
            <p:cNvPr id="199" name="Right Arrow 198"/>
            <p:cNvSpPr/>
            <p:nvPr/>
          </p:nvSpPr>
          <p:spPr>
            <a:xfrm>
              <a:off x="3657600" y="3558997"/>
              <a:ext cx="1295400" cy="6858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8153" y="3047513"/>
              <a:ext cx="3026571" cy="1729778"/>
              <a:chOff x="5218153" y="3047513"/>
              <a:chExt cx="3026571" cy="1729778"/>
            </a:xfrm>
          </p:grpSpPr>
          <p:cxnSp>
            <p:nvCxnSpPr>
              <p:cNvPr id="219" name="Straight Connector 218"/>
              <p:cNvCxnSpPr/>
              <p:nvPr/>
            </p:nvCxnSpPr>
            <p:spPr>
              <a:xfrm flipH="1">
                <a:off x="6096000" y="3886200"/>
                <a:ext cx="1219201" cy="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" name="Group 2"/>
              <p:cNvGrpSpPr/>
              <p:nvPr/>
            </p:nvGrpSpPr>
            <p:grpSpPr>
              <a:xfrm rot="17326417">
                <a:off x="4939742" y="3325924"/>
                <a:ext cx="1673645" cy="1116823"/>
                <a:chOff x="6059410" y="2590800"/>
                <a:chExt cx="1396751" cy="932051"/>
              </a:xfrm>
            </p:grpSpPr>
            <p:cxnSp>
              <p:nvCxnSpPr>
                <p:cNvPr id="110" name="Straight Connector 109"/>
                <p:cNvCxnSpPr>
                  <a:stCxn id="123" idx="5"/>
                  <a:endCxn id="118" idx="1"/>
                </p:cNvCxnSpPr>
                <p:nvPr/>
              </p:nvCxnSpPr>
              <p:spPr>
                <a:xfrm>
                  <a:off x="6427354" y="2968491"/>
                  <a:ext cx="274911" cy="22915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>
                  <a:stCxn id="118" idx="7"/>
                  <a:endCxn id="174" idx="3"/>
                </p:cNvCxnSpPr>
                <p:nvPr/>
              </p:nvCxnSpPr>
              <p:spPr>
                <a:xfrm flipV="1">
                  <a:off x="6971673" y="2968491"/>
                  <a:ext cx="295302" cy="22915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>
                  <a:stCxn id="119" idx="4"/>
                  <a:endCxn id="118" idx="0"/>
                </p:cNvCxnSpPr>
                <p:nvPr/>
              </p:nvCxnSpPr>
              <p:spPr>
                <a:xfrm flipH="1">
                  <a:off x="6836969" y="2812445"/>
                  <a:ext cx="1" cy="329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>
                  <a:stCxn id="121" idx="6"/>
                  <a:endCxn id="118" idx="2"/>
                </p:cNvCxnSpPr>
                <p:nvPr/>
              </p:nvCxnSpPr>
              <p:spPr>
                <a:xfrm rot="4273583" flipV="1">
                  <a:off x="6413680" y="3165610"/>
                  <a:ext cx="100163" cy="35190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Oval 117"/>
                <p:cNvSpPr/>
                <p:nvPr/>
              </p:nvSpPr>
              <p:spPr>
                <a:xfrm>
                  <a:off x="6646469" y="3141851"/>
                  <a:ext cx="381000" cy="381000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6726147" y="259080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6059410" y="323994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6238168" y="2779305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7234516" y="2779305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 rot="6741626">
                <a:off x="6802960" y="3335528"/>
                <a:ext cx="1684199" cy="1199328"/>
                <a:chOff x="6078973" y="2521945"/>
                <a:chExt cx="1405559" cy="1000906"/>
              </a:xfrm>
            </p:grpSpPr>
            <p:cxnSp>
              <p:nvCxnSpPr>
                <p:cNvPr id="176" name="Straight Connector 175"/>
                <p:cNvCxnSpPr>
                  <a:stCxn id="183" idx="5"/>
                  <a:endCxn id="180" idx="1"/>
                </p:cNvCxnSpPr>
                <p:nvPr/>
              </p:nvCxnSpPr>
              <p:spPr>
                <a:xfrm rot="14858374" flipH="1">
                  <a:off x="6401094" y="2995880"/>
                  <a:ext cx="372728" cy="9495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>
                  <a:stCxn id="180" idx="7"/>
                  <a:endCxn id="184" idx="3"/>
                </p:cNvCxnSpPr>
                <p:nvPr/>
              </p:nvCxnSpPr>
              <p:spPr>
                <a:xfrm rot="14858374">
                  <a:off x="7071201" y="2863071"/>
                  <a:ext cx="124618" cy="40125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>
                  <a:stCxn id="181" idx="4"/>
                  <a:endCxn id="180" idx="0"/>
                </p:cNvCxnSpPr>
                <p:nvPr/>
              </p:nvCxnSpPr>
              <p:spPr>
                <a:xfrm rot="14858374" flipH="1" flipV="1">
                  <a:off x="6697830" y="2836804"/>
                  <a:ext cx="343502" cy="21183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>
                  <a:stCxn id="182" idx="6"/>
                  <a:endCxn id="180" idx="2"/>
                </p:cNvCxnSpPr>
                <p:nvPr/>
              </p:nvCxnSpPr>
              <p:spPr>
                <a:xfrm rot="14858374" flipH="1">
                  <a:off x="6396221" y="3164700"/>
                  <a:ext cx="154644" cy="31035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Oval 179"/>
                <p:cNvSpPr/>
                <p:nvPr/>
              </p:nvSpPr>
              <p:spPr>
                <a:xfrm>
                  <a:off x="6646469" y="3141851"/>
                  <a:ext cx="381000" cy="381000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6791371" y="2521945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6078973" y="3196582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6283465" y="2699884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7262887" y="2740563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031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9"/>
    </mc:Choice>
    <mc:Fallback xmlns="">
      <p:transition xmlns:p14="http://schemas.microsoft.com/office/powerpoint/2010/main" spd="slow" advTm="168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7" grpId="0" build="p"/>
      <p:bldP spid="19" grpId="0"/>
      <p:bldP spid="21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2505671"/>
            <a:ext cx="8534400" cy="1295400"/>
            <a:chOff x="381000" y="2505671"/>
            <a:chExt cx="8534400" cy="1295400"/>
          </a:xfrm>
        </p:grpSpPr>
        <p:sp>
          <p:nvSpPr>
            <p:cNvPr id="33" name="Rounded Rectangle 32"/>
            <p:cNvSpPr/>
            <p:nvPr/>
          </p:nvSpPr>
          <p:spPr>
            <a:xfrm>
              <a:off x="381000" y="2505671"/>
              <a:ext cx="8534400" cy="1295400"/>
            </a:xfrm>
            <a:prstGeom prst="roundRect">
              <a:avLst>
                <a:gd name="adj" fmla="val 1103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86400" y="2667000"/>
              <a:ext cx="333952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Gather Information</a:t>
              </a:r>
              <a:br>
                <a:rPr lang="en-US" sz="2800" b="1" dirty="0" smtClean="0"/>
              </a:br>
              <a:r>
                <a:rPr lang="en-US" sz="2800" b="1" dirty="0" smtClean="0"/>
                <a:t>About Neighborhood</a:t>
              </a:r>
              <a:endParaRPr lang="en-US" sz="28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1000" y="3953471"/>
            <a:ext cx="8534400" cy="762000"/>
            <a:chOff x="381000" y="3953471"/>
            <a:chExt cx="8534400" cy="762000"/>
          </a:xfrm>
        </p:grpSpPr>
        <p:sp>
          <p:nvSpPr>
            <p:cNvPr id="31" name="Rounded Rectangle 30"/>
            <p:cNvSpPr/>
            <p:nvPr/>
          </p:nvSpPr>
          <p:spPr>
            <a:xfrm>
              <a:off x="381000" y="3953471"/>
              <a:ext cx="8534400" cy="762000"/>
            </a:xfrm>
            <a:prstGeom prst="roundRect">
              <a:avLst>
                <a:gd name="adj" fmla="val 1103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73791" y="4082647"/>
              <a:ext cx="23647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Update Vertex</a:t>
              </a:r>
              <a:endParaRPr lang="en-US" sz="28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1000" y="4867870"/>
            <a:ext cx="8534400" cy="1380529"/>
            <a:chOff x="381000" y="4867870"/>
            <a:chExt cx="8534400" cy="1380529"/>
          </a:xfrm>
        </p:grpSpPr>
        <p:sp>
          <p:nvSpPr>
            <p:cNvPr id="32" name="Rounded Rectangle 31"/>
            <p:cNvSpPr/>
            <p:nvPr/>
          </p:nvSpPr>
          <p:spPr>
            <a:xfrm>
              <a:off x="381000" y="4867870"/>
              <a:ext cx="8534400" cy="1380529"/>
            </a:xfrm>
            <a:prstGeom prst="roundRect">
              <a:avLst>
                <a:gd name="adj" fmla="val 1103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72251" y="5065693"/>
              <a:ext cx="30113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Signal </a:t>
              </a:r>
              <a:r>
                <a:rPr lang="en-US" sz="2800" b="1" dirty="0" smtClean="0"/>
                <a:t>Neighbors &amp;</a:t>
              </a:r>
            </a:p>
            <a:p>
              <a:pPr algn="ctr"/>
              <a:r>
                <a:rPr lang="en-US" sz="2800" b="1" dirty="0" smtClean="0"/>
                <a:t>Modify Edge Data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524000"/>
          </a:xfrm>
        </p:spPr>
        <p:txBody>
          <a:bodyPr>
            <a:normAutofit/>
          </a:bodyPr>
          <a:lstStyle/>
          <a:p>
            <a:r>
              <a:rPr lang="en-US" sz="4900" dirty="0" smtClean="0"/>
              <a:t>A </a:t>
            </a:r>
            <a:r>
              <a:rPr lang="en-US" sz="4900" b="1" dirty="0" smtClean="0"/>
              <a:t>Common Pattern</a:t>
            </a:r>
            <a:r>
              <a:rPr lang="en-US" sz="4900" dirty="0" smtClean="0"/>
              <a:t> for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Vertex</a:t>
            </a:r>
            <a:r>
              <a:rPr lang="en-US" dirty="0"/>
              <a:t>-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2062639"/>
            <a:ext cx="5638800" cy="44935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Consolas"/>
                <a:cs typeface="Consolas"/>
              </a:rPr>
              <a:t>GraphLab_PageRank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) </a:t>
            </a: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dirty="0">
                <a:solidFill>
                  <a:srgbClr val="008000"/>
                </a:solidFill>
                <a:latin typeface="Consolas"/>
                <a:cs typeface="Consolas"/>
              </a:rPr>
              <a:t>// Compute sum over neighbors</a:t>
            </a:r>
            <a:endParaRPr lang="en-US" sz="2000" baseline="-25000" dirty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total = 0</a:t>
            </a: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b="1" dirty="0" err="1">
                <a:solidFill>
                  <a:prstClr val="black"/>
                </a:solidFill>
                <a:latin typeface="Consolas"/>
                <a:cs typeface="Consolas"/>
              </a:rPr>
              <a:t>foreach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( j </a:t>
            </a:r>
            <a:r>
              <a:rPr lang="en-US" sz="2000" b="1" dirty="0">
                <a:solidFill>
                  <a:prstClr val="black"/>
                </a:solidFill>
                <a:latin typeface="Consolas"/>
                <a:cs typeface="Consolas"/>
              </a:rPr>
              <a:t>in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neighbors(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)): </a:t>
            </a: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  total = total + R[j] * 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sz="2000" baseline="-25000" dirty="0" err="1">
                <a:solidFill>
                  <a:prstClr val="black"/>
                </a:solidFill>
                <a:latin typeface="Consolas"/>
                <a:cs typeface="Consolas"/>
              </a:rPr>
              <a:t>ji</a:t>
            </a:r>
            <a:endParaRPr lang="en-US" sz="2000" dirty="0">
              <a:solidFill>
                <a:srgbClr val="008000"/>
              </a:solidFill>
              <a:latin typeface="Consolas"/>
              <a:cs typeface="Consolas"/>
            </a:endParaRPr>
          </a:p>
          <a:p>
            <a:endParaRPr lang="en-US" sz="2000" dirty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srgbClr val="008000"/>
                </a:solidFill>
                <a:latin typeface="Consolas"/>
                <a:cs typeface="Consolas"/>
              </a:rPr>
              <a:t>  // Update the PageRank</a:t>
            </a:r>
            <a:endParaRPr lang="en-US" sz="2000" dirty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R[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] = total </a:t>
            </a:r>
            <a:endParaRPr lang="en-US" sz="2000" i="1" dirty="0">
              <a:solidFill>
                <a:prstClr val="black"/>
              </a:solidFill>
              <a:latin typeface="Consolas"/>
              <a:cs typeface="Consolas"/>
            </a:endParaRPr>
          </a:p>
          <a:p>
            <a:endParaRPr lang="en-US" sz="2000" dirty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srgbClr val="008000"/>
                </a:solidFill>
                <a:latin typeface="Consolas"/>
                <a:cs typeface="Consolas"/>
              </a:rPr>
              <a:t>  // Trigger neighbors to run again</a:t>
            </a:r>
            <a:endParaRPr lang="en-US" sz="2000" dirty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priority = |R[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] – 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oldR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[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]|</a:t>
            </a: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if R[</a:t>
            </a:r>
            <a:r>
              <a:rPr lang="en-US" sz="2000" dirty="0" err="1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] not converged then</a:t>
            </a:r>
          </a:p>
          <a:p>
            <a:r>
              <a:rPr lang="en-US" sz="2000" dirty="0">
                <a:solidFill>
                  <a:prstClr val="black"/>
                </a:solidFill>
                <a:latin typeface="Consolas"/>
                <a:cs typeface="Consolas"/>
              </a:rPr>
              <a:t>    </a:t>
            </a:r>
            <a:r>
              <a:rPr lang="en-US" sz="2000" b="1" dirty="0">
                <a:solidFill>
                  <a:prstClr val="black"/>
                </a:solidFill>
                <a:latin typeface="Consolas"/>
                <a:cs typeface="Consolas"/>
              </a:rPr>
              <a:t>signal neighbors(</a:t>
            </a:r>
            <a:r>
              <a:rPr lang="en-US" sz="2000" b="1" dirty="0" err="1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b="1" dirty="0">
                <a:solidFill>
                  <a:prstClr val="black"/>
                </a:solidFill>
                <a:latin typeface="Consolas"/>
                <a:cs typeface="Consolas"/>
              </a:rPr>
              <a:t>) with priority</a:t>
            </a:r>
            <a:endParaRPr lang="en-US" sz="2000" dirty="0">
              <a:solidFill>
                <a:srgbClr val="008000"/>
              </a:solidFill>
              <a:latin typeface="Consolas"/>
              <a:cs typeface="Consolas"/>
            </a:endParaRPr>
          </a:p>
          <a:p>
            <a:endParaRPr lang="en-US" sz="2000" dirty="0">
              <a:solidFill>
                <a:srgbClr val="008000"/>
              </a:solidFill>
              <a:latin typeface="Consolas"/>
              <a:cs typeface="Consola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82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8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2"/>
    </mc:Choice>
    <mc:Fallback xmlns="">
      <p:transition xmlns:p14="http://schemas.microsoft.com/office/powerpoint/2010/main" spd="slow" advTm="156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5791200" y="1524000"/>
            <a:ext cx="2895600" cy="2362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sp>
        <p:nvSpPr>
          <p:cNvPr id="40" name="Rectangle 39"/>
          <p:cNvSpPr/>
          <p:nvPr/>
        </p:nvSpPr>
        <p:spPr>
          <a:xfrm>
            <a:off x="2438400" y="1524000"/>
            <a:ext cx="2895600" cy="2362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41" name="Rectangle 40"/>
          <p:cNvSpPr/>
          <p:nvPr/>
        </p:nvSpPr>
        <p:spPr>
          <a:xfrm>
            <a:off x="5791200" y="4267200"/>
            <a:ext cx="2895600" cy="2362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4</a:t>
            </a:r>
            <a:endParaRPr lang="en-US" sz="3200" dirty="0"/>
          </a:p>
        </p:txBody>
      </p:sp>
      <p:sp>
        <p:nvSpPr>
          <p:cNvPr id="42" name="Rectangle 41"/>
          <p:cNvSpPr/>
          <p:nvPr/>
        </p:nvSpPr>
        <p:spPr>
          <a:xfrm>
            <a:off x="2438400" y="4267200"/>
            <a:ext cx="2895600" cy="2362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3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GAS Decomposition</a:t>
            </a:r>
          </a:p>
        </p:txBody>
      </p:sp>
      <p:sp>
        <p:nvSpPr>
          <p:cNvPr id="43" name="Rounded Rectangle 42"/>
          <p:cNvSpPr/>
          <p:nvPr/>
        </p:nvSpPr>
        <p:spPr>
          <a:xfrm rot="13374097">
            <a:off x="3081035" y="2385975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 rot="10800000">
            <a:off x="2819401" y="2655860"/>
            <a:ext cx="1390265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 rot="8221805">
            <a:off x="3212256" y="4936335"/>
            <a:ext cx="1231714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 rot="5400000">
            <a:off x="3529531" y="5052679"/>
            <a:ext cx="1179636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 rot="16200000">
            <a:off x="6374111" y="2545679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 rot="19272643">
            <a:off x="6704422" y="2649365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6649330" y="4654325"/>
            <a:ext cx="142787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ounded Rectangle 49"/>
          <p:cNvSpPr/>
          <p:nvPr/>
        </p:nvSpPr>
        <p:spPr>
          <a:xfrm rot="2506115">
            <a:off x="6551953" y="4952994"/>
            <a:ext cx="1301607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590800" y="3272135"/>
            <a:ext cx="429926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Σ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6054345" y="3276600"/>
            <a:ext cx="429775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Σ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53" name="TextBox 52"/>
          <p:cNvSpPr txBox="1"/>
          <p:nvPr/>
        </p:nvSpPr>
        <p:spPr>
          <a:xfrm>
            <a:off x="2590800" y="4415135"/>
            <a:ext cx="429926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Σ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  <p:sp>
        <p:nvSpPr>
          <p:cNvPr id="54" name="TextBox 53"/>
          <p:cNvSpPr txBox="1"/>
          <p:nvPr/>
        </p:nvSpPr>
        <p:spPr>
          <a:xfrm>
            <a:off x="6047074" y="4415135"/>
            <a:ext cx="429926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Σ</a:t>
            </a:r>
            <a:r>
              <a:rPr lang="en-US" sz="2400" baseline="-25000" dirty="0" smtClean="0"/>
              <a:t>4</a:t>
            </a:r>
            <a:endParaRPr lang="en-US" sz="2400" baseline="-25000" dirty="0"/>
          </a:p>
        </p:txBody>
      </p:sp>
      <p:sp>
        <p:nvSpPr>
          <p:cNvPr id="55" name="TextBox 54"/>
          <p:cNvSpPr txBox="1"/>
          <p:nvPr/>
        </p:nvSpPr>
        <p:spPr>
          <a:xfrm>
            <a:off x="2971800" y="3352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           +            +  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3733800" y="2612202"/>
            <a:ext cx="533400" cy="533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419600" y="3370302"/>
            <a:ext cx="1253842" cy="837162"/>
            <a:chOff x="3352800" y="2590800"/>
            <a:chExt cx="1253842" cy="837162"/>
          </a:xfrm>
        </p:grpSpPr>
        <p:cxnSp>
          <p:nvCxnSpPr>
            <p:cNvPr id="5" name="Straight Connector 4"/>
            <p:cNvCxnSpPr>
              <a:stCxn id="12" idx="5"/>
              <a:endCxn id="9" idx="1"/>
            </p:cNvCxnSpPr>
            <p:nvPr/>
          </p:nvCxnSpPr>
          <p:spPr>
            <a:xfrm>
              <a:off x="3961997" y="2829044"/>
              <a:ext cx="406401" cy="360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11" idx="6"/>
              <a:endCxn id="9" idx="2"/>
            </p:cNvCxnSpPr>
            <p:nvPr/>
          </p:nvCxnSpPr>
          <p:spPr>
            <a:xfrm>
              <a:off x="3631920" y="3288403"/>
              <a:ext cx="69560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4327522" y="314884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352800" y="314884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723753" y="2590800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10200" y="3133953"/>
            <a:ext cx="930064" cy="1074549"/>
            <a:chOff x="5489414" y="1971179"/>
            <a:chExt cx="930064" cy="1074549"/>
          </a:xfrm>
        </p:grpSpPr>
        <p:cxnSp>
          <p:nvCxnSpPr>
            <p:cNvPr id="15" name="Straight Connector 14"/>
            <p:cNvCxnSpPr>
              <a:stCxn id="19" idx="7"/>
              <a:endCxn id="23" idx="3"/>
            </p:cNvCxnSpPr>
            <p:nvPr/>
          </p:nvCxnSpPr>
          <p:spPr>
            <a:xfrm flipV="1">
              <a:off x="5727659" y="2446810"/>
              <a:ext cx="453575" cy="360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20" idx="4"/>
              <a:endCxn id="19" idx="0"/>
            </p:cNvCxnSpPr>
            <p:nvPr/>
          </p:nvCxnSpPr>
          <p:spPr>
            <a:xfrm flipH="1">
              <a:off x="5628975" y="2250299"/>
              <a:ext cx="1677" cy="5163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5491092" y="1971179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489414" y="2766608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6140358" y="2208566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00600" y="3903702"/>
            <a:ext cx="884567" cy="1049298"/>
            <a:chOff x="3876153" y="3301242"/>
            <a:chExt cx="884567" cy="1049298"/>
          </a:xfrm>
        </p:grpSpPr>
        <p:cxnSp>
          <p:nvCxnSpPr>
            <p:cNvPr id="24" name="Straight Connector 23"/>
            <p:cNvCxnSpPr>
              <a:stCxn id="26" idx="4"/>
              <a:endCxn id="27" idx="0"/>
            </p:cNvCxnSpPr>
            <p:nvPr/>
          </p:nvCxnSpPr>
          <p:spPr>
            <a:xfrm>
              <a:off x="4619483" y="3580362"/>
              <a:ext cx="1677" cy="49105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6" idx="3"/>
              <a:endCxn id="28" idx="7"/>
            </p:cNvCxnSpPr>
            <p:nvPr/>
          </p:nvCxnSpPr>
          <p:spPr>
            <a:xfrm flipH="1">
              <a:off x="4114397" y="3539486"/>
              <a:ext cx="406401" cy="36070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479922" y="330124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81600" y="4071420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76153" y="3859311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0200" y="3903702"/>
            <a:ext cx="1253843" cy="870858"/>
            <a:chOff x="5489414" y="2766608"/>
            <a:chExt cx="1253843" cy="870858"/>
          </a:xfrm>
        </p:grpSpPr>
        <p:cxnSp>
          <p:nvCxnSpPr>
            <p:cNvPr id="33" name="Straight Connector 32"/>
            <p:cNvCxnSpPr>
              <a:stCxn id="35" idx="6"/>
              <a:endCxn id="37" idx="2"/>
            </p:cNvCxnSpPr>
            <p:nvPr/>
          </p:nvCxnSpPr>
          <p:spPr>
            <a:xfrm>
              <a:off x="5768535" y="2906169"/>
              <a:ext cx="69560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5" idx="5"/>
              <a:endCxn id="36" idx="1"/>
            </p:cNvCxnSpPr>
            <p:nvPr/>
          </p:nvCxnSpPr>
          <p:spPr>
            <a:xfrm>
              <a:off x="5727659" y="3004852"/>
              <a:ext cx="453575" cy="3943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5489414" y="2766608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6140358" y="3358346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464137" y="2766608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Oval 58"/>
          <p:cNvSpPr/>
          <p:nvPr/>
        </p:nvSpPr>
        <p:spPr>
          <a:xfrm>
            <a:off x="3845642" y="2724926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Y’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657600" y="3200400"/>
            <a:ext cx="533400" cy="5693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91440" rtlCol="0" anchor="ctr">
            <a:noAutofit/>
          </a:bodyPr>
          <a:lstStyle/>
          <a:p>
            <a:pPr algn="ctr"/>
            <a:r>
              <a:rPr lang="el-GR" sz="3600" dirty="0" smtClean="0"/>
              <a:t>Σ</a:t>
            </a:r>
            <a:endParaRPr lang="en-US" sz="3600" baseline="-25000" dirty="0"/>
          </a:p>
        </p:txBody>
      </p:sp>
      <p:sp>
        <p:nvSpPr>
          <p:cNvPr id="61" name="Oval 60"/>
          <p:cNvSpPr/>
          <p:nvPr/>
        </p:nvSpPr>
        <p:spPr>
          <a:xfrm>
            <a:off x="3886200" y="27432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Y’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3962400" y="28194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Y’</a:t>
            </a:r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3826336" y="279898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Y’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1964" y="2543890"/>
            <a:ext cx="1773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G</a:t>
            </a:r>
            <a:r>
              <a:rPr lang="en-US" sz="4400" dirty="0" smtClean="0"/>
              <a:t>ather</a:t>
            </a:r>
            <a:endParaRPr lang="en-US" sz="4400" dirty="0"/>
          </a:p>
        </p:txBody>
      </p:sp>
      <p:sp>
        <p:nvSpPr>
          <p:cNvPr id="57" name="TextBox 56"/>
          <p:cNvSpPr txBox="1"/>
          <p:nvPr/>
        </p:nvSpPr>
        <p:spPr>
          <a:xfrm>
            <a:off x="452527" y="3497759"/>
            <a:ext cx="1492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A</a:t>
            </a:r>
            <a:r>
              <a:rPr lang="en-US" sz="4400" dirty="0" smtClean="0"/>
              <a:t>pply</a:t>
            </a:r>
            <a:endParaRPr lang="en-US" sz="4400" dirty="0"/>
          </a:p>
        </p:txBody>
      </p:sp>
      <p:sp>
        <p:nvSpPr>
          <p:cNvPr id="58" name="TextBox 57"/>
          <p:cNvSpPr txBox="1"/>
          <p:nvPr/>
        </p:nvSpPr>
        <p:spPr>
          <a:xfrm>
            <a:off x="304800" y="4488359"/>
            <a:ext cx="1788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S</a:t>
            </a:r>
            <a:r>
              <a:rPr lang="en-US" sz="4400" dirty="0" smtClean="0"/>
              <a:t>catter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89085" y="2209800"/>
            <a:ext cx="1086038" cy="480517"/>
            <a:chOff x="-1221115" y="1447800"/>
            <a:chExt cx="1086038" cy="480517"/>
          </a:xfrm>
        </p:grpSpPr>
        <p:sp>
          <p:nvSpPr>
            <p:cNvPr id="7" name="TextBox 6"/>
            <p:cNvSpPr txBox="1"/>
            <p:nvPr/>
          </p:nvSpPr>
          <p:spPr>
            <a:xfrm>
              <a:off x="-990600" y="1447800"/>
              <a:ext cx="855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Master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7" idx="1"/>
              <a:endCxn id="60" idx="7"/>
            </p:cNvCxnSpPr>
            <p:nvPr/>
          </p:nvCxnSpPr>
          <p:spPr>
            <a:xfrm flipH="1">
              <a:off x="-1221115" y="1632466"/>
              <a:ext cx="230515" cy="2958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7122666" y="3364468"/>
            <a:ext cx="1030734" cy="369332"/>
            <a:chOff x="-1221115" y="1447800"/>
            <a:chExt cx="1030734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-990600" y="144780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Mirror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66" name="Straight Arrow Connector 65"/>
            <p:cNvCxnSpPr>
              <a:stCxn id="63" idx="1"/>
            </p:cNvCxnSpPr>
            <p:nvPr/>
          </p:nvCxnSpPr>
          <p:spPr>
            <a:xfrm flipH="1" flipV="1">
              <a:off x="-1221115" y="1447800"/>
              <a:ext cx="230515" cy="18466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6174115" y="5105400"/>
            <a:ext cx="800219" cy="685800"/>
            <a:chOff x="-990600" y="1131332"/>
            <a:chExt cx="800219" cy="685800"/>
          </a:xfrm>
        </p:grpSpPr>
        <p:sp>
          <p:nvSpPr>
            <p:cNvPr id="68" name="TextBox 67"/>
            <p:cNvSpPr txBox="1"/>
            <p:nvPr/>
          </p:nvSpPr>
          <p:spPr>
            <a:xfrm>
              <a:off x="-990600" y="144780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Mirror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69" name="Straight Arrow Connector 68"/>
            <p:cNvCxnSpPr>
              <a:stCxn id="68" idx="0"/>
            </p:cNvCxnSpPr>
            <p:nvPr/>
          </p:nvCxnSpPr>
          <p:spPr>
            <a:xfrm flipV="1">
              <a:off x="-590490" y="1131332"/>
              <a:ext cx="131375" cy="31646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4419600" y="4953000"/>
            <a:ext cx="876419" cy="609600"/>
            <a:chOff x="-1066800" y="1207532"/>
            <a:chExt cx="876419" cy="609600"/>
          </a:xfrm>
        </p:grpSpPr>
        <p:sp>
          <p:nvSpPr>
            <p:cNvPr id="71" name="TextBox 70"/>
            <p:cNvSpPr txBox="1"/>
            <p:nvPr/>
          </p:nvSpPr>
          <p:spPr>
            <a:xfrm>
              <a:off x="-990600" y="144780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Mirror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 flipV="1">
              <a:off x="-1066800" y="1207532"/>
              <a:ext cx="323910" cy="24026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84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195E-6 -1.52903E-6 L -0.16852 -0.17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5" y="-87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493E-6 7.16632E-6 L 0.15828 -0.13323 " pathEditMode="relative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6345E-6 -3.82836E-6 L -0.15654 0.120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27" y="6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874E-6 1.38793E-7 L 0.14804 0.122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3" y="6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8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547E-6 2.26E-6 L -0.30597 -0.0002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7" y="-2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35832E-6 L 0.15828 -0.16654 " pathEditMode="relative" ptsTypes="AA">
                                      <p:cBhvr>
                                        <p:cTn id="10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32E-6 7.35832E-6 L -0.14162 -0.16654 " pathEditMode="relative" ptsTypes="AA">
                                      <p:cBhvr>
                                        <p:cTn id="10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B4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86 -0.07873 " pathEditMode="relative" ptsTypes="AA">
                                      <p:cBhvr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-0.00393 L 0.30439 0.279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0" y="14147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191E-6 2.43112E-6 L 0.32436 0.03727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8" y="1852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191E-6 2.43112E-6 L 0.01597 0.28178 " pathEditMode="relative" rAng="0" ptsTypes="AA">
                                      <p:cBhvr>
                                        <p:cTn id="1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14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B4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/>
      <p:bldP spid="55" grpId="1"/>
      <p:bldP spid="60" grpId="0" animBg="1"/>
      <p:bldP spid="60" grpId="1" animBg="1"/>
      <p:bldP spid="59" grpId="0" animBg="1"/>
      <p:bldP spid="56" grpId="0" animBg="1"/>
      <p:bldP spid="56" grpId="1" animBg="1"/>
      <p:bldP spid="56" grpId="2" animBg="1"/>
      <p:bldP spid="61" grpId="0" animBg="1"/>
      <p:bldP spid="61" grpId="1" animBg="1"/>
      <p:bldP spid="64" grpId="0" animBg="1"/>
      <p:bldP spid="64" grpId="1" animBg="1"/>
      <p:bldP spid="65" grpId="0" animBg="1"/>
      <p:bldP spid="65" grpId="1" animBg="1"/>
      <p:bldP spid="3" grpId="0"/>
      <p:bldP spid="3" grpId="1"/>
      <p:bldP spid="57" grpId="0"/>
      <p:bldP spid="57" grpId="1"/>
      <p:bldP spid="5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>
          <a:xfrm>
            <a:off x="52180" y="134697"/>
            <a:ext cx="9037691" cy="1066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Minimizing Communication in PowerGraph</a:t>
            </a:r>
            <a:endParaRPr lang="en-US" sz="4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720739" y="1979400"/>
            <a:ext cx="1519426" cy="1075200"/>
            <a:chOff x="3720739" y="2286583"/>
            <a:chExt cx="1519426" cy="1075200"/>
          </a:xfrm>
        </p:grpSpPr>
        <p:cxnSp>
          <p:nvCxnSpPr>
            <p:cNvPr id="53" name="Straight Connector 52"/>
            <p:cNvCxnSpPr>
              <a:stCxn id="66" idx="5"/>
              <a:endCxn id="62" idx="1"/>
            </p:cNvCxnSpPr>
            <p:nvPr/>
          </p:nvCxnSpPr>
          <p:spPr>
            <a:xfrm>
              <a:off x="3958983" y="2762865"/>
              <a:ext cx="406401" cy="360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4324508" y="3082663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66" name="Oval 65"/>
            <p:cNvSpPr/>
            <p:nvPr/>
          </p:nvSpPr>
          <p:spPr>
            <a:xfrm>
              <a:off x="3720739" y="2524621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>
              <a:endCxn id="97" idx="3"/>
            </p:cNvCxnSpPr>
            <p:nvPr/>
          </p:nvCxnSpPr>
          <p:spPr>
            <a:xfrm flipV="1">
              <a:off x="4548346" y="2762214"/>
              <a:ext cx="453575" cy="360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90" idx="4"/>
            </p:cNvCxnSpPr>
            <p:nvPr/>
          </p:nvCxnSpPr>
          <p:spPr>
            <a:xfrm flipH="1">
              <a:off x="4449662" y="2565703"/>
              <a:ext cx="1677" cy="5163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4311779" y="2286583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961045" y="2523970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43400" y="2766497"/>
            <a:ext cx="1220544" cy="879190"/>
            <a:chOff x="4343400" y="3073680"/>
            <a:chExt cx="1220544" cy="879190"/>
          </a:xfrm>
        </p:grpSpPr>
        <p:cxnSp>
          <p:nvCxnSpPr>
            <p:cNvPr id="84" name="Straight Connector 83"/>
            <p:cNvCxnSpPr>
              <a:endCxn id="96" idx="2"/>
            </p:cNvCxnSpPr>
            <p:nvPr/>
          </p:nvCxnSpPr>
          <p:spPr>
            <a:xfrm>
              <a:off x="4589222" y="3221573"/>
              <a:ext cx="69560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endCxn id="95" idx="1"/>
            </p:cNvCxnSpPr>
            <p:nvPr/>
          </p:nvCxnSpPr>
          <p:spPr>
            <a:xfrm>
              <a:off x="4548346" y="3320256"/>
              <a:ext cx="453575" cy="3943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4961045" y="3673750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284824" y="308201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343400" y="3073680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49786" y="2774829"/>
            <a:ext cx="1272734" cy="1049949"/>
            <a:chOff x="3349786" y="3082012"/>
            <a:chExt cx="1272734" cy="1049949"/>
          </a:xfrm>
        </p:grpSpPr>
        <p:cxnSp>
          <p:nvCxnSpPr>
            <p:cNvPr id="42" name="Straight Connector 41"/>
            <p:cNvCxnSpPr>
              <a:stCxn id="51" idx="6"/>
            </p:cNvCxnSpPr>
            <p:nvPr/>
          </p:nvCxnSpPr>
          <p:spPr>
            <a:xfrm>
              <a:off x="3628906" y="3222224"/>
              <a:ext cx="69560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endCxn id="45" idx="0"/>
            </p:cNvCxnSpPr>
            <p:nvPr/>
          </p:nvCxnSpPr>
          <p:spPr>
            <a:xfrm>
              <a:off x="4464069" y="3361783"/>
              <a:ext cx="1677" cy="49105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52" idx="7"/>
            </p:cNvCxnSpPr>
            <p:nvPr/>
          </p:nvCxnSpPr>
          <p:spPr>
            <a:xfrm flipH="1">
              <a:off x="3958983" y="3320907"/>
              <a:ext cx="406401" cy="36070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326186" y="3852841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349786" y="3082663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720739" y="364073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343400" y="308201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</p:grpSp>
      <p:sp>
        <p:nvSpPr>
          <p:cNvPr id="55" name="Title 5"/>
          <p:cNvSpPr txBox="1">
            <a:spLocks/>
          </p:cNvSpPr>
          <p:nvPr/>
        </p:nvSpPr>
        <p:spPr bwMode="auto">
          <a:xfrm>
            <a:off x="1676400" y="4189201"/>
            <a:ext cx="5791200" cy="12191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-6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-6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-6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-6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-6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-6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-6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-64" charset="0"/>
              </a:defRPr>
            </a:lvl9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 </a:t>
            </a:r>
            <a:r>
              <a:rPr lang="en-US" sz="3600" b="1" dirty="0" smtClean="0">
                <a:solidFill>
                  <a:schemeClr val="bg1"/>
                </a:solidFill>
              </a:rPr>
              <a:t>vertex-cut </a:t>
            </a:r>
            <a:r>
              <a:rPr lang="en-US" sz="3600" dirty="0" smtClean="0">
                <a:solidFill>
                  <a:schemeClr val="bg1"/>
                </a:solidFill>
              </a:rPr>
              <a:t>minimizes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machines each vertex spans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33400" y="5522893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algn="ctr"/>
            <a:r>
              <a:rPr lang="en-US" sz="2800" i="1" dirty="0" smtClean="0">
                <a:solidFill>
                  <a:srgbClr val="000000"/>
                </a:solidFill>
              </a:rPr>
              <a:t>Percolation theory suggests that power law graphs have </a:t>
            </a:r>
            <a:r>
              <a:rPr lang="en-US" sz="2800" b="1" i="1" dirty="0" smtClean="0">
                <a:solidFill>
                  <a:srgbClr val="000000"/>
                </a:solidFill>
              </a:rPr>
              <a:t>good vertex cuts</a:t>
            </a:r>
            <a:r>
              <a:rPr lang="en-US" sz="2800" i="1" dirty="0" smtClean="0">
                <a:solidFill>
                  <a:srgbClr val="000000"/>
                </a:solidFill>
              </a:rPr>
              <a:t>. [Albert et al. 2000]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8313" y="2625493"/>
            <a:ext cx="4067489" cy="13849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Communication is linear in </a:t>
            </a:r>
            <a:br>
              <a:rPr lang="en-US" sz="2800" dirty="0" smtClean="0"/>
            </a:br>
            <a:r>
              <a:rPr lang="en-US" sz="2800" dirty="0" smtClean="0"/>
              <a:t>the number of machines </a:t>
            </a:r>
            <a:br>
              <a:rPr lang="en-US" sz="2800" dirty="0" smtClean="0"/>
            </a:br>
            <a:r>
              <a:rPr lang="en-US" sz="2800" dirty="0" smtClean="0"/>
              <a:t>each vertex spans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9" name="Group 57"/>
          <p:cNvGrpSpPr/>
          <p:nvPr/>
        </p:nvGrpSpPr>
        <p:grpSpPr>
          <a:xfrm>
            <a:off x="762000" y="2286000"/>
            <a:ext cx="7924800" cy="2971800"/>
            <a:chOff x="685800" y="2590800"/>
            <a:chExt cx="7924800" cy="2971800"/>
          </a:xfrm>
        </p:grpSpPr>
        <p:sp>
          <p:nvSpPr>
            <p:cNvPr id="30" name="Rectangle 29"/>
            <p:cNvSpPr/>
            <p:nvPr/>
          </p:nvSpPr>
          <p:spPr>
            <a:xfrm>
              <a:off x="685800" y="2590800"/>
              <a:ext cx="7924800" cy="29718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66800" y="3043297"/>
              <a:ext cx="72390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4950" indent="-234950"/>
              <a:r>
                <a:rPr lang="en-US" sz="3200" b="1" dirty="0" smtClean="0"/>
                <a:t>New Theorem:</a:t>
              </a:r>
              <a:br>
                <a:rPr lang="en-US" sz="3200" b="1" dirty="0" smtClean="0"/>
              </a:br>
              <a:r>
                <a:rPr lang="en-US" sz="3200" i="1" dirty="0" smtClean="0"/>
                <a:t>For </a:t>
              </a:r>
              <a:r>
                <a:rPr lang="en-US" sz="3200" b="1" i="1" dirty="0" smtClean="0"/>
                <a:t>any</a:t>
              </a:r>
              <a:r>
                <a:rPr lang="en-US" sz="3200" i="1" dirty="0" smtClean="0"/>
                <a:t> </a:t>
              </a:r>
              <a:r>
                <a:rPr lang="en-US" sz="3200" b="1" i="1" dirty="0" smtClean="0"/>
                <a:t>edge-cut</a:t>
              </a:r>
              <a:r>
                <a:rPr lang="en-US" sz="3200" i="1" dirty="0" smtClean="0"/>
                <a:t> we can directly construct a vertex-cut which requires </a:t>
              </a:r>
              <a:r>
                <a:rPr lang="en-US" sz="3200" b="1" i="1" dirty="0" smtClean="0"/>
                <a:t>strictly less </a:t>
              </a:r>
              <a:r>
                <a:rPr lang="en-US" sz="3200" i="1" dirty="0" smtClean="0"/>
                <a:t>communication and storage.</a:t>
              </a:r>
              <a:endParaRPr lang="en-US" sz="3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80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4"/>
    </mc:Choice>
    <mc:Fallback xmlns="">
      <p:transition xmlns:p14="http://schemas.microsoft.com/office/powerpoint/2010/main" spd="slow" advTm="443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465E-6 -2.22762E-6 L -0.31083 0.0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4675E-6 4.38122E-6 L 0.32489 0.032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" y="15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942E-7 2.04535E-6 L -0.0066 -0.08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44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Vertex-Cuts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b="1" dirty="0" smtClean="0"/>
              <a:t>Evenly</a:t>
            </a:r>
            <a:r>
              <a:rPr lang="en-US" dirty="0" smtClean="0"/>
              <a:t> assign </a:t>
            </a:r>
            <a:r>
              <a:rPr lang="en-US" b="1" dirty="0" smtClean="0"/>
              <a:t>edges</a:t>
            </a:r>
            <a:r>
              <a:rPr lang="en-US" dirty="0" smtClean="0"/>
              <a:t> to machines</a:t>
            </a:r>
          </a:p>
          <a:p>
            <a:pPr lvl="1"/>
            <a:r>
              <a:rPr lang="en-US" dirty="0" smtClean="0"/>
              <a:t>Minimize machines spanned by each vertex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Assign each edge </a:t>
            </a:r>
            <a:r>
              <a:rPr lang="en-US" b="1" dirty="0" smtClean="0"/>
              <a:t>as it</a:t>
            </a:r>
            <a:r>
              <a:rPr lang="en-US" b="1" dirty="0"/>
              <a:t> </a:t>
            </a:r>
            <a:r>
              <a:rPr lang="en-US" b="1" dirty="0" smtClean="0"/>
              <a:t>is loaded</a:t>
            </a:r>
          </a:p>
          <a:p>
            <a:pPr lvl="1"/>
            <a:r>
              <a:rPr lang="en-US" dirty="0" smtClean="0"/>
              <a:t>Touch each edge only once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Propose two </a:t>
            </a:r>
            <a:r>
              <a:rPr lang="en-US" b="1" dirty="0" smtClean="0"/>
              <a:t>distributed </a:t>
            </a:r>
            <a:r>
              <a:rPr lang="en-US" dirty="0" smtClean="0"/>
              <a:t>approaches:</a:t>
            </a:r>
          </a:p>
          <a:p>
            <a:pPr lvl="1"/>
            <a:r>
              <a:rPr lang="en-US" b="1" i="1" dirty="0" smtClean="0"/>
              <a:t>Random</a:t>
            </a:r>
            <a:r>
              <a:rPr lang="en-US" i="1" dirty="0" smtClean="0"/>
              <a:t> Vertex Cut</a:t>
            </a:r>
          </a:p>
          <a:p>
            <a:pPr lvl="1"/>
            <a:r>
              <a:rPr lang="en-US" b="1" i="1" dirty="0" smtClean="0"/>
              <a:t>Greedy </a:t>
            </a:r>
            <a:r>
              <a:rPr lang="en-US" i="1" dirty="0" smtClean="0"/>
              <a:t>Vertex Cut</a:t>
            </a:r>
            <a:endParaRPr lang="en-US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9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657600" y="2057400"/>
            <a:ext cx="21336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sp>
        <p:nvSpPr>
          <p:cNvPr id="39" name="Rectangle 38"/>
          <p:cNvSpPr/>
          <p:nvPr/>
        </p:nvSpPr>
        <p:spPr>
          <a:xfrm>
            <a:off x="533400" y="2057400"/>
            <a:ext cx="21336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40" name="Rectangle 39"/>
          <p:cNvSpPr/>
          <p:nvPr/>
        </p:nvSpPr>
        <p:spPr>
          <a:xfrm>
            <a:off x="6629400" y="2057400"/>
            <a:ext cx="21336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dirty="0" smtClean="0"/>
              <a:t>Machine 3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Random</a:t>
            </a:r>
            <a:r>
              <a:rPr lang="en-US" dirty="0" smtClean="0"/>
              <a:t> Vertex-Cut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Randomly assign edges to machines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57785" y="4343400"/>
            <a:ext cx="855474" cy="811167"/>
            <a:chOff x="3788435" y="5335416"/>
            <a:chExt cx="855474" cy="811167"/>
          </a:xfrm>
        </p:grpSpPr>
        <p:cxnSp>
          <p:nvCxnSpPr>
            <p:cNvPr id="59" name="Straight Connector 58"/>
            <p:cNvCxnSpPr>
              <a:stCxn id="61" idx="5"/>
              <a:endCxn id="60" idx="1"/>
            </p:cNvCxnSpPr>
            <p:nvPr/>
          </p:nvCxnSpPr>
          <p:spPr>
            <a:xfrm>
              <a:off x="4019281" y="5566262"/>
              <a:ext cx="393782" cy="3494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4373456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788435" y="5335416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95800" y="4114800"/>
            <a:ext cx="272079" cy="1041183"/>
            <a:chOff x="4373456" y="5105400"/>
            <a:chExt cx="272079" cy="1041183"/>
          </a:xfrm>
        </p:grpSpPr>
        <p:cxnSp>
          <p:nvCxnSpPr>
            <p:cNvPr id="62" name="Straight Connector 61"/>
            <p:cNvCxnSpPr>
              <a:stCxn id="64" idx="4"/>
              <a:endCxn id="63" idx="0"/>
            </p:cNvCxnSpPr>
            <p:nvPr/>
          </p:nvCxnSpPr>
          <p:spPr>
            <a:xfrm flipH="1">
              <a:off x="4508684" y="5375853"/>
              <a:ext cx="1625" cy="50027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4373456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375082" y="5105400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95800" y="4343400"/>
            <a:ext cx="901185" cy="811167"/>
            <a:chOff x="4373456" y="5335416"/>
            <a:chExt cx="901185" cy="811167"/>
          </a:xfrm>
        </p:grpSpPr>
        <p:cxnSp>
          <p:nvCxnSpPr>
            <p:cNvPr id="65" name="Straight Connector 64"/>
            <p:cNvCxnSpPr>
              <a:stCxn id="66" idx="7"/>
              <a:endCxn id="67" idx="3"/>
            </p:cNvCxnSpPr>
            <p:nvPr/>
          </p:nvCxnSpPr>
          <p:spPr>
            <a:xfrm flipV="1">
              <a:off x="4604304" y="5566262"/>
              <a:ext cx="439491" cy="3494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4373456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04188" y="5335416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5800" y="4876800"/>
            <a:ext cx="1214910" cy="270453"/>
            <a:chOff x="4373456" y="5876130"/>
            <a:chExt cx="1214910" cy="270453"/>
          </a:xfrm>
        </p:grpSpPr>
        <p:cxnSp>
          <p:nvCxnSpPr>
            <p:cNvPr id="68" name="Straight Connector 67"/>
            <p:cNvCxnSpPr>
              <a:stCxn id="69" idx="6"/>
              <a:endCxn id="70" idx="2"/>
            </p:cNvCxnSpPr>
            <p:nvPr/>
          </p:nvCxnSpPr>
          <p:spPr>
            <a:xfrm>
              <a:off x="4643910" y="6011358"/>
              <a:ext cx="67400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4373456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317913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Z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97874" y="4876800"/>
            <a:ext cx="901185" cy="843817"/>
            <a:chOff x="4804890" y="5876130"/>
            <a:chExt cx="901185" cy="843817"/>
          </a:xfrm>
        </p:grpSpPr>
        <p:cxnSp>
          <p:nvCxnSpPr>
            <p:cNvPr id="71" name="Straight Connector 70"/>
            <p:cNvCxnSpPr>
              <a:stCxn id="72" idx="5"/>
              <a:endCxn id="73" idx="1"/>
            </p:cNvCxnSpPr>
            <p:nvPr/>
          </p:nvCxnSpPr>
          <p:spPr>
            <a:xfrm>
              <a:off x="5035738" y="6106977"/>
              <a:ext cx="439491" cy="3821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4804890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5435622" y="6449494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95800" y="4876800"/>
            <a:ext cx="272079" cy="1016717"/>
            <a:chOff x="4804890" y="5876130"/>
            <a:chExt cx="272079" cy="1016717"/>
          </a:xfrm>
        </p:grpSpPr>
        <p:cxnSp>
          <p:nvCxnSpPr>
            <p:cNvPr id="74" name="Straight Connector 73"/>
            <p:cNvCxnSpPr>
              <a:stCxn id="75" idx="4"/>
              <a:endCxn id="76" idx="0"/>
            </p:cNvCxnSpPr>
            <p:nvPr/>
          </p:nvCxnSpPr>
          <p:spPr>
            <a:xfrm>
              <a:off x="4940118" y="6146583"/>
              <a:ext cx="1625" cy="4758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4804890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4806516" y="6622394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919623" y="4876800"/>
            <a:ext cx="855474" cy="811194"/>
            <a:chOff x="4219869" y="5876130"/>
            <a:chExt cx="855474" cy="811194"/>
          </a:xfrm>
        </p:grpSpPr>
        <p:cxnSp>
          <p:nvCxnSpPr>
            <p:cNvPr id="77" name="Straight Connector 76"/>
            <p:cNvCxnSpPr>
              <a:stCxn id="78" idx="3"/>
              <a:endCxn id="79" idx="7"/>
            </p:cNvCxnSpPr>
            <p:nvPr/>
          </p:nvCxnSpPr>
          <p:spPr>
            <a:xfrm flipH="1">
              <a:off x="4450715" y="6106977"/>
              <a:ext cx="393782" cy="34950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4804890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219869" y="6416871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541127" y="4876800"/>
            <a:ext cx="1214909" cy="270453"/>
            <a:chOff x="3860434" y="5876130"/>
            <a:chExt cx="1214909" cy="270453"/>
          </a:xfrm>
        </p:grpSpPr>
        <p:cxnSp>
          <p:nvCxnSpPr>
            <p:cNvPr id="81" name="Straight Connector 80"/>
            <p:cNvCxnSpPr>
              <a:stCxn id="83" idx="6"/>
              <a:endCxn id="82" idx="2"/>
            </p:cNvCxnSpPr>
            <p:nvPr/>
          </p:nvCxnSpPr>
          <p:spPr>
            <a:xfrm>
              <a:off x="4130887" y="6011358"/>
              <a:ext cx="67400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4804890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3860434" y="5876130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432482" y="4876800"/>
            <a:ext cx="1214910" cy="270453"/>
            <a:chOff x="4373456" y="5876130"/>
            <a:chExt cx="1214910" cy="270453"/>
          </a:xfrm>
        </p:grpSpPr>
        <p:cxnSp>
          <p:nvCxnSpPr>
            <p:cNvPr id="86" name="Straight Connector 85"/>
            <p:cNvCxnSpPr>
              <a:stCxn id="87" idx="6"/>
              <a:endCxn id="88" idx="2"/>
            </p:cNvCxnSpPr>
            <p:nvPr/>
          </p:nvCxnSpPr>
          <p:spPr>
            <a:xfrm>
              <a:off x="4643910" y="6011358"/>
              <a:ext cx="67400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4373456" y="5876130"/>
              <a:ext cx="270453" cy="2704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Z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5317913" y="5876130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538623" y="4114800"/>
            <a:ext cx="3098487" cy="1787447"/>
            <a:chOff x="-533400" y="4841953"/>
            <a:chExt cx="3098487" cy="1787447"/>
          </a:xfrm>
        </p:grpSpPr>
        <p:cxnSp>
          <p:nvCxnSpPr>
            <p:cNvPr id="90" name="Straight Connector 89"/>
            <p:cNvCxnSpPr>
              <a:stCxn id="102" idx="5"/>
              <a:endCxn id="98" idx="1"/>
            </p:cNvCxnSpPr>
            <p:nvPr/>
          </p:nvCxnSpPr>
          <p:spPr>
            <a:xfrm>
              <a:off x="56881" y="5302815"/>
              <a:ext cx="393782" cy="3494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98" idx="7"/>
              <a:endCxn id="106" idx="3"/>
            </p:cNvCxnSpPr>
            <p:nvPr/>
          </p:nvCxnSpPr>
          <p:spPr>
            <a:xfrm flipV="1">
              <a:off x="641904" y="5302815"/>
              <a:ext cx="439491" cy="3494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99" idx="4"/>
              <a:endCxn id="98" idx="0"/>
            </p:cNvCxnSpPr>
            <p:nvPr/>
          </p:nvCxnSpPr>
          <p:spPr>
            <a:xfrm flipH="1">
              <a:off x="546284" y="5112406"/>
              <a:ext cx="1625" cy="50027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98" idx="6"/>
              <a:endCxn id="112" idx="2"/>
            </p:cNvCxnSpPr>
            <p:nvPr/>
          </p:nvCxnSpPr>
          <p:spPr>
            <a:xfrm>
              <a:off x="681509" y="5747910"/>
              <a:ext cx="161312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101" idx="6"/>
              <a:endCxn id="98" idx="2"/>
            </p:cNvCxnSpPr>
            <p:nvPr/>
          </p:nvCxnSpPr>
          <p:spPr>
            <a:xfrm>
              <a:off x="-262947" y="5747911"/>
              <a:ext cx="67400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98" idx="4"/>
              <a:endCxn id="100" idx="0"/>
            </p:cNvCxnSpPr>
            <p:nvPr/>
          </p:nvCxnSpPr>
          <p:spPr>
            <a:xfrm>
              <a:off x="546284" y="5883136"/>
              <a:ext cx="1625" cy="4758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98" idx="3"/>
              <a:endCxn id="103" idx="7"/>
            </p:cNvCxnSpPr>
            <p:nvPr/>
          </p:nvCxnSpPr>
          <p:spPr>
            <a:xfrm flipH="1">
              <a:off x="56881" y="5843530"/>
              <a:ext cx="393782" cy="34950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98" idx="5"/>
              <a:endCxn id="104" idx="1"/>
            </p:cNvCxnSpPr>
            <p:nvPr/>
          </p:nvCxnSpPr>
          <p:spPr>
            <a:xfrm>
              <a:off x="641904" y="5843530"/>
              <a:ext cx="439491" cy="3821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411056" y="5612683"/>
              <a:ext cx="270453" cy="27045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412682" y="4841953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412682" y="6358947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-533400" y="5612683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-173965" y="5071969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-173965" y="6153424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1041788" y="6186047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1355513" y="5612683"/>
              <a:ext cx="270453" cy="2704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Z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1041788" y="5071969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294634" y="5612683"/>
              <a:ext cx="270453" cy="2704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33400" y="4724400"/>
            <a:ext cx="2245613" cy="381000"/>
            <a:chOff x="533400" y="5240826"/>
            <a:chExt cx="2245613" cy="381000"/>
          </a:xfrm>
        </p:grpSpPr>
        <p:sp>
          <p:nvSpPr>
            <p:cNvPr id="115" name="Oval 114"/>
            <p:cNvSpPr/>
            <p:nvPr/>
          </p:nvSpPr>
          <p:spPr>
            <a:xfrm>
              <a:off x="533400" y="5240826"/>
              <a:ext cx="381000" cy="381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sz="2400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914400" y="5246660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Spans 3 Machines</a:t>
              </a:r>
              <a:endParaRPr lang="en-US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33400" y="5198574"/>
            <a:ext cx="2245613" cy="381000"/>
            <a:chOff x="533400" y="5715000"/>
            <a:chExt cx="2245613" cy="381000"/>
          </a:xfrm>
        </p:grpSpPr>
        <p:sp>
          <p:nvSpPr>
            <p:cNvPr id="117" name="Oval 116"/>
            <p:cNvSpPr/>
            <p:nvPr/>
          </p:nvSpPr>
          <p:spPr>
            <a:xfrm>
              <a:off x="533400" y="5715000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sz="2400" dirty="0" smtClean="0">
                  <a:solidFill>
                    <a:prstClr val="white"/>
                  </a:solidFill>
                  <a:latin typeface="Calibri"/>
                </a:rPr>
                <a:t>Z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914400" y="5720834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Spans 2 Machines</a:t>
              </a:r>
              <a:endParaRPr lang="en-US" dirty="0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457200" y="426720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Balanced Vertex-Cut</a:t>
            </a:r>
            <a:endParaRPr lang="en-US" sz="2400" b="1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533400" y="5600700"/>
            <a:ext cx="1611024" cy="461665"/>
            <a:chOff x="533400" y="6117126"/>
            <a:chExt cx="1611024" cy="461665"/>
          </a:xfrm>
        </p:grpSpPr>
        <p:sp>
          <p:nvSpPr>
            <p:cNvPr id="120" name="Oval 119"/>
            <p:cNvSpPr/>
            <p:nvPr/>
          </p:nvSpPr>
          <p:spPr>
            <a:xfrm>
              <a:off x="533400" y="6172200"/>
              <a:ext cx="381000" cy="381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914400" y="6117126"/>
              <a:ext cx="12300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Not cut!</a:t>
              </a:r>
              <a:endParaRPr lang="en-US" sz="2400" b="1" dirty="0"/>
            </a:p>
          </p:txBody>
        </p:sp>
      </p:grpSp>
      <p:sp>
        <p:nvSpPr>
          <p:cNvPr id="125" name="Slide Number Placeholder 1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1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947E-6 2.35947E-6 L 0.3615 -0.192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7" y="-96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984E-6 4.0273E-6 L 0.03402 -0.3169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584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66E-6 -1.8737E-7 L -0.0833 -0.23317 " pathEditMode="relative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318E-6 3.0997E-6 L 0.31691 -0.3083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5" y="-154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0646E-7 -4.53389E-6 L -0.41653 -0.3331 " pathEditMode="relative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2534E-6 6.41221E-6 L -0.30823 -0.32199 " pathEditMode="relative" ptsTypes="AA">
                                      <p:cBhvr>
                                        <p:cTn id="3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747E-6 3.0997E-6 L -0.24124 -0.197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98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0646E-7 6.2341E-6 L 0.24991 -0.19985 " pathEditMode="relative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699E-6 3.0997E-6 L -0.14127 -0.1973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4" y="-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Vertex-Cuts vs. Edge-Cuts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Expected improvement from vertex-cuts: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148085"/>
              </p:ext>
            </p:extLst>
          </p:nvPr>
        </p:nvGraphicFramePr>
        <p:xfrm>
          <a:off x="533400" y="2209800"/>
          <a:ext cx="7924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00400" y="4114800"/>
            <a:ext cx="3581400" cy="1371600"/>
            <a:chOff x="2133600" y="3886200"/>
            <a:chExt cx="3581400" cy="1066800"/>
          </a:xfrm>
        </p:grpSpPr>
        <p:sp>
          <p:nvSpPr>
            <p:cNvPr id="5" name="Up-Down Arrow 4"/>
            <p:cNvSpPr/>
            <p:nvPr/>
          </p:nvSpPr>
          <p:spPr>
            <a:xfrm>
              <a:off x="5257800" y="3886200"/>
              <a:ext cx="457200" cy="1066800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33600" y="4064000"/>
              <a:ext cx="3096696" cy="742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 smtClean="0"/>
                <a:t>Order of Magnitude</a:t>
              </a:r>
            </a:p>
            <a:p>
              <a:pPr algn="r"/>
              <a:r>
                <a:rPr lang="en-US" sz="2800" dirty="0" smtClean="0"/>
                <a:t>Improvement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Greedy Vertex-Cuts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Place edges on machines which already have the vertices in that edge.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905000" y="3048001"/>
            <a:ext cx="2590800" cy="2438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Machine1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800600" y="3048001"/>
            <a:ext cx="2590800" cy="2438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Machine 2</a:t>
            </a:r>
          </a:p>
        </p:txBody>
      </p:sp>
      <p:cxnSp>
        <p:nvCxnSpPr>
          <p:cNvPr id="30" name="Straight Connector 29"/>
          <p:cNvCxnSpPr>
            <a:stCxn id="36" idx="6"/>
            <a:endCxn id="31" idx="2"/>
          </p:cNvCxnSpPr>
          <p:nvPr/>
        </p:nvCxnSpPr>
        <p:spPr>
          <a:xfrm>
            <a:off x="2895600" y="3467100"/>
            <a:ext cx="6396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535256" y="32766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B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514600" y="32766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A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Straight Connector 36"/>
          <p:cNvCxnSpPr>
            <a:stCxn id="39" idx="6"/>
            <a:endCxn id="38" idx="2"/>
          </p:cNvCxnSpPr>
          <p:nvPr/>
        </p:nvCxnSpPr>
        <p:spPr>
          <a:xfrm>
            <a:off x="5761144" y="3467100"/>
            <a:ext cx="6396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400800" y="3276600"/>
            <a:ext cx="381000" cy="381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80144" y="32766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B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62400" y="5867400"/>
            <a:ext cx="1401656" cy="381000"/>
            <a:chOff x="3352800" y="5486400"/>
            <a:chExt cx="1401656" cy="381000"/>
          </a:xfrm>
        </p:grpSpPr>
        <p:cxnSp>
          <p:nvCxnSpPr>
            <p:cNvPr id="40" name="Straight Connector 39"/>
            <p:cNvCxnSpPr>
              <a:stCxn id="42" idx="6"/>
              <a:endCxn id="41" idx="2"/>
            </p:cNvCxnSpPr>
            <p:nvPr/>
          </p:nvCxnSpPr>
          <p:spPr>
            <a:xfrm>
              <a:off x="3733800" y="5676900"/>
              <a:ext cx="63965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4373456" y="5486400"/>
              <a:ext cx="381000" cy="381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sz="2400" dirty="0" smtClean="0">
                  <a:solidFill>
                    <a:prstClr val="white"/>
                  </a:solidFill>
                  <a:latin typeface="Calibri"/>
                </a:rPr>
                <a:t>D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352800" y="5486400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sz="2400" dirty="0">
                  <a:solidFill>
                    <a:prstClr val="white"/>
                  </a:solidFill>
                  <a:latin typeface="Calibri"/>
                </a:rPr>
                <a:t>A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962400" y="5867400"/>
            <a:ext cx="1401656" cy="381000"/>
            <a:chOff x="3352800" y="5486400"/>
            <a:chExt cx="1401656" cy="381000"/>
          </a:xfrm>
        </p:grpSpPr>
        <p:cxnSp>
          <p:nvCxnSpPr>
            <p:cNvPr id="44" name="Straight Connector 43"/>
            <p:cNvCxnSpPr>
              <a:stCxn id="46" idx="6"/>
              <a:endCxn id="45" idx="2"/>
            </p:cNvCxnSpPr>
            <p:nvPr/>
          </p:nvCxnSpPr>
          <p:spPr>
            <a:xfrm>
              <a:off x="3733800" y="5676900"/>
              <a:ext cx="63965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373456" y="5486400"/>
              <a:ext cx="381000" cy="381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sz="2400" dirty="0">
                  <a:solidFill>
                    <a:prstClr val="white"/>
                  </a:solidFill>
                  <a:latin typeface="Calibri"/>
                </a:rPr>
                <a:t>E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352800" y="5486400"/>
              <a:ext cx="381000" cy="381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sz="2400" dirty="0" smtClean="0">
                  <a:solidFill>
                    <a:prstClr val="white"/>
                  </a:solidFill>
                  <a:latin typeface="Calibri"/>
                </a:rPr>
                <a:t>B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0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5765E-6 -1.70021E-6 L -0.15828 -0.29979 " pathEditMode="relative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238E-6 -3.33102E-7 L 0.15672 -0.2942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7" y="-14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Greedy Vertex-Cuts Improve Performance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498021"/>
              </p:ext>
            </p:extLst>
          </p:nvPr>
        </p:nvGraphicFramePr>
        <p:xfrm>
          <a:off x="228600" y="1219200"/>
          <a:ext cx="8915400" cy="4760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5751493"/>
            <a:ext cx="6629400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Greedy partitioning improves </a:t>
            </a:r>
            <a:br>
              <a:rPr lang="en-US" sz="2800" b="1" dirty="0" smtClean="0"/>
            </a:br>
            <a:r>
              <a:rPr lang="en-US" sz="2800" b="1" dirty="0" smtClean="0"/>
              <a:t>computation performance.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5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 animBg="0"/>
        </p:bldSub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Thesis Statement: </a:t>
            </a:r>
            <a:r>
              <a:rPr lang="en-US" b="1" dirty="0" err="1" smtClean="0">
                <a:solidFill>
                  <a:srgbClr val="1F497D"/>
                </a:solidFill>
              </a:rPr>
              <a:t>GrAD</a:t>
            </a:r>
            <a:r>
              <a:rPr lang="en-US" b="1" dirty="0"/>
              <a:t> </a:t>
            </a:r>
            <a:r>
              <a:rPr lang="en-US" b="1" dirty="0" smtClean="0"/>
              <a:t>Methodology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01426"/>
            <a:ext cx="8229600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/>
              <a:t>Efficient </a:t>
            </a:r>
            <a:r>
              <a:rPr lang="en-US" sz="2800" b="1" i="1" dirty="0" smtClean="0"/>
              <a:t>parallel </a:t>
            </a:r>
            <a:r>
              <a:rPr lang="en-US" sz="2800" i="1" dirty="0" smtClean="0"/>
              <a:t>and </a:t>
            </a:r>
            <a:r>
              <a:rPr lang="en-US" sz="2800" b="1" i="1" dirty="0" smtClean="0"/>
              <a:t>distributed</a:t>
            </a:r>
            <a:r>
              <a:rPr lang="en-US" sz="2800" i="1" dirty="0" smtClean="0"/>
              <a:t> systems for probabilistic reasoning:</a:t>
            </a:r>
            <a:endParaRPr lang="en-US" sz="2800" b="1" i="1" dirty="0" smtClean="0"/>
          </a:p>
          <a:p>
            <a:pPr marL="806450" indent="-514350">
              <a:spcBef>
                <a:spcPts val="1968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tx2"/>
                </a:solidFill>
              </a:rPr>
              <a:t>Gr</a:t>
            </a:r>
            <a:r>
              <a:rPr lang="en-US" b="1" dirty="0" smtClean="0"/>
              <a:t>aphically</a:t>
            </a:r>
            <a:r>
              <a:rPr lang="en-US" dirty="0" smtClean="0"/>
              <a:t> decompose </a:t>
            </a:r>
            <a:r>
              <a:rPr lang="en-US" i="1" dirty="0" smtClean="0"/>
              <a:t>computational</a:t>
            </a:r>
            <a:r>
              <a:rPr lang="en-US" dirty="0" smtClean="0"/>
              <a:t> and </a:t>
            </a:r>
            <a:r>
              <a:rPr lang="en-US" i="1" dirty="0" smtClean="0"/>
              <a:t>statistical</a:t>
            </a:r>
            <a:r>
              <a:rPr lang="en-US" dirty="0" smtClean="0"/>
              <a:t> dependencies</a:t>
            </a:r>
          </a:p>
          <a:p>
            <a:pPr marL="806450" indent="-514350">
              <a:spcBef>
                <a:spcPts val="1968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rgbClr val="1F497D"/>
                </a:solidFill>
              </a:rPr>
              <a:t>A</a:t>
            </a:r>
            <a:r>
              <a:rPr lang="en-US" b="1" dirty="0" smtClean="0"/>
              <a:t>synchronously</a:t>
            </a:r>
            <a:r>
              <a:rPr lang="en-US" dirty="0" smtClean="0"/>
              <a:t> schedule computation</a:t>
            </a:r>
          </a:p>
          <a:p>
            <a:pPr marL="806450" indent="-514350">
              <a:spcBef>
                <a:spcPts val="1968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rgbClr val="1F497D"/>
                </a:solidFill>
              </a:rPr>
              <a:t>D</a:t>
            </a:r>
            <a:r>
              <a:rPr lang="en-US" b="1" dirty="0" smtClean="0"/>
              <a:t>ynamically </a:t>
            </a:r>
            <a:r>
              <a:rPr lang="en-US" dirty="0" smtClean="0"/>
              <a:t>identify and </a:t>
            </a:r>
            <a:r>
              <a:rPr lang="en-US" i="1" dirty="0" smtClean="0"/>
              <a:t>prioritize</a:t>
            </a:r>
            <a:r>
              <a:rPr lang="en-US" dirty="0" smtClean="0"/>
              <a:t> computation along critical paths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533404"/>
      </p:ext>
    </p:extLst>
  </p:cSld>
  <p:clrMapOvr>
    <a:masterClrMapping/>
  </p:clrMapOvr>
  <p:transition xmlns:p14="http://schemas.microsoft.com/office/powerpoint/2010/main" advTm="206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Implemented as C++ API</a:t>
            </a:r>
          </a:p>
          <a:p>
            <a:r>
              <a:rPr lang="en-US" dirty="0" smtClean="0"/>
              <a:t>Uses </a:t>
            </a:r>
            <a:r>
              <a:rPr lang="en-US" dirty="0"/>
              <a:t>HDFS </a:t>
            </a:r>
            <a:r>
              <a:rPr lang="en-US" dirty="0" smtClean="0"/>
              <a:t>for Graph Input and Output</a:t>
            </a:r>
          </a:p>
          <a:p>
            <a:r>
              <a:rPr lang="en-US" dirty="0" smtClean="0"/>
              <a:t>Fault-tolerance is achieved by check-pointing </a:t>
            </a:r>
          </a:p>
          <a:p>
            <a:pPr lvl="1"/>
            <a:r>
              <a:rPr lang="en-US" dirty="0" smtClean="0"/>
              <a:t>Snapshot</a:t>
            </a:r>
            <a:r>
              <a:rPr lang="en-US" dirty="0"/>
              <a:t> </a:t>
            </a:r>
            <a:r>
              <a:rPr lang="en-US" dirty="0" smtClean="0"/>
              <a:t>time &lt; 5 seconds for twitter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55336" y="2220850"/>
            <a:ext cx="7602864" cy="1361126"/>
            <a:chOff x="855336" y="2220850"/>
            <a:chExt cx="7602864" cy="1361126"/>
          </a:xfrm>
        </p:grpSpPr>
        <p:sp>
          <p:nvSpPr>
            <p:cNvPr id="14" name="Cube 13"/>
            <p:cNvSpPr/>
            <p:nvPr/>
          </p:nvSpPr>
          <p:spPr>
            <a:xfrm>
              <a:off x="855336" y="2765301"/>
              <a:ext cx="7602864" cy="816675"/>
            </a:xfrm>
            <a:prstGeom prst="cube">
              <a:avLst>
                <a:gd name="adj" fmla="val 42018"/>
              </a:avLst>
            </a:prstGeom>
            <a:gradFill rotWithShape="1">
              <a:gsLst>
                <a:gs pos="0">
                  <a:srgbClr val="4F81BD">
                    <a:shade val="30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4400000" scaled="1"/>
            </a:gradFill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88900" dist="63500" dir="3000000" algn="br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EC2</a:t>
              </a: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HPC Nodes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ube 14"/>
            <p:cNvSpPr/>
            <p:nvPr/>
          </p:nvSpPr>
          <p:spPr>
            <a:xfrm>
              <a:off x="855336" y="2220850"/>
              <a:ext cx="2629028" cy="816675"/>
            </a:xfrm>
            <a:prstGeom prst="cube">
              <a:avLst>
                <a:gd name="adj" fmla="val 42018"/>
              </a:avLst>
            </a:prstGeom>
            <a:gradFill rotWithShape="1">
              <a:gsLst>
                <a:gs pos="0">
                  <a:srgbClr val="4F81BD">
                    <a:shade val="30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4400000" scaled="1"/>
            </a:gradFill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88900" dist="63500" dir="3000000" algn="br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MPI/TCP-IP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ube 15"/>
            <p:cNvSpPr/>
            <p:nvPr/>
          </p:nvSpPr>
          <p:spPr>
            <a:xfrm>
              <a:off x="3215734" y="2220850"/>
              <a:ext cx="1831836" cy="816675"/>
            </a:xfrm>
            <a:prstGeom prst="cube">
              <a:avLst>
                <a:gd name="adj" fmla="val 42018"/>
              </a:avLst>
            </a:prstGeom>
            <a:gradFill rotWithShape="1">
              <a:gsLst>
                <a:gs pos="0">
                  <a:srgbClr val="4F81BD">
                    <a:shade val="30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4400000" scaled="1"/>
            </a:gradFill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88900" dist="63500" dir="3000000" algn="br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PThreads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Cube 16"/>
            <p:cNvSpPr/>
            <p:nvPr/>
          </p:nvSpPr>
          <p:spPr>
            <a:xfrm>
              <a:off x="4782800" y="2220850"/>
              <a:ext cx="3675400" cy="816675"/>
            </a:xfrm>
            <a:prstGeom prst="cube">
              <a:avLst>
                <a:gd name="adj" fmla="val 42018"/>
              </a:avLst>
            </a:prstGeom>
            <a:gradFill rotWithShape="1">
              <a:gsLst>
                <a:gs pos="0">
                  <a:srgbClr val="4F81BD">
                    <a:shade val="30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4400000" scaled="1"/>
            </a:gradFill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88900" dist="63500" dir="3000000" algn="br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HDFS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Cube 17"/>
          <p:cNvSpPr/>
          <p:nvPr/>
        </p:nvSpPr>
        <p:spPr>
          <a:xfrm>
            <a:off x="855336" y="1676400"/>
            <a:ext cx="7602864" cy="816675"/>
          </a:xfrm>
          <a:prstGeom prst="cube">
            <a:avLst>
              <a:gd name="adj" fmla="val 42018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PowerGraph (GraphLab2) System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04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96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PageRank on the Twitter Follower Graph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124869"/>
              </p:ext>
            </p:extLst>
          </p:nvPr>
        </p:nvGraphicFramePr>
        <p:xfrm>
          <a:off x="4684209" y="2209800"/>
          <a:ext cx="4206240" cy="353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561997"/>
              </p:ext>
            </p:extLst>
          </p:nvPr>
        </p:nvGraphicFramePr>
        <p:xfrm>
          <a:off x="304800" y="2209800"/>
          <a:ext cx="4206240" cy="353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809634" y="3664835"/>
            <a:ext cx="198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Network (GB)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112108" y="3662034"/>
            <a:ext cx="95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30775" y="1752600"/>
            <a:ext cx="28316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Communication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148133" y="1752600"/>
            <a:ext cx="1599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Runtime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914400" y="1219200"/>
            <a:ext cx="7297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Natural Graph with 40M Users,  1.4 Billion Links</a:t>
            </a:r>
            <a:endParaRPr lang="en-US" sz="28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609600" y="5791200"/>
            <a:ext cx="3886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Reduces Communication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5004249" y="5791200"/>
            <a:ext cx="3886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Runs Faster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6396335"/>
            <a:ext cx="473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32 Nodes x 8 </a:t>
            </a:r>
            <a:r>
              <a:rPr lang="en-US" sz="2400" dirty="0"/>
              <a:t>C</a:t>
            </a:r>
            <a:r>
              <a:rPr lang="en-US" sz="2400" dirty="0" smtClean="0"/>
              <a:t>ores (EC2 HPC cc1.4x)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312990" y="5013595"/>
            <a:ext cx="17953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PowerGraph</a:t>
            </a:r>
            <a:endParaRPr lang="en-US" sz="2400" b="1" dirty="0">
              <a:ln w="3175">
                <a:solidFill>
                  <a:schemeClr val="tx1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0849" y="1905000"/>
            <a:ext cx="4572000" cy="457200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971800" y="5029200"/>
            <a:ext cx="17953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PowerGraph</a:t>
            </a:r>
            <a:endParaRPr lang="en-US" sz="2400" b="1" dirty="0">
              <a:ln w="3175">
                <a:solidFill>
                  <a:schemeClr val="tx1"/>
                </a:solidFill>
              </a:ln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3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PowerGraph is Scalable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83" y="1293615"/>
            <a:ext cx="8788165" cy="12028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Yahoo </a:t>
            </a:r>
            <a:r>
              <a:rPr lang="en-US" dirty="0" err="1" smtClean="0"/>
              <a:t>Altavista</a:t>
            </a:r>
            <a:r>
              <a:rPr lang="en-US" dirty="0" smtClean="0"/>
              <a:t> Web Graph (2002):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One of the largest publicly </a:t>
            </a:r>
            <a:r>
              <a:rPr lang="en-US" sz="2800" dirty="0"/>
              <a:t>a</a:t>
            </a:r>
            <a:r>
              <a:rPr lang="en-US" sz="2800" dirty="0" smtClean="0"/>
              <a:t>vailable web graphs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6575" y="2365747"/>
            <a:ext cx="66878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1.4</a:t>
            </a:r>
            <a:r>
              <a:rPr lang="en-US" sz="3200" b="1" dirty="0"/>
              <a:t> </a:t>
            </a:r>
            <a:r>
              <a:rPr lang="en-US" sz="3200" b="1" dirty="0" smtClean="0"/>
              <a:t>Billion Webpages,  6.6 Billion Links</a:t>
            </a:r>
            <a:endParaRPr lang="en-US" sz="32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334000" y="3657600"/>
            <a:ext cx="2921040" cy="1981307"/>
            <a:chOff x="789443" y="4193825"/>
            <a:chExt cx="3346890" cy="22701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955" y="4193825"/>
              <a:ext cx="2518295" cy="176153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89443" y="5940761"/>
              <a:ext cx="33468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/>
                <a:t>1024 Cores (2048 HT)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05134" y="3733800"/>
            <a:ext cx="2533466" cy="1534093"/>
            <a:chOff x="3302092" y="3008544"/>
            <a:chExt cx="2533466" cy="1534093"/>
          </a:xfrm>
        </p:grpSpPr>
        <p:sp>
          <p:nvSpPr>
            <p:cNvPr id="5" name="Rectangle 4"/>
            <p:cNvSpPr/>
            <p:nvPr/>
          </p:nvSpPr>
          <p:spPr>
            <a:xfrm>
              <a:off x="3436356" y="4019417"/>
              <a:ext cx="22649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/>
                <a:t>64 HPC Nodes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092" y="3008544"/>
              <a:ext cx="2533466" cy="923711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457200" y="3276600"/>
            <a:ext cx="8223250" cy="266700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/>
          </a:p>
          <a:p>
            <a:pPr algn="ctr"/>
            <a:r>
              <a:rPr lang="en-US" sz="7200" b="1" dirty="0" smtClean="0"/>
              <a:t>7 Seconds per </a:t>
            </a:r>
            <a:r>
              <a:rPr lang="en-US" sz="7200" b="1" dirty="0" err="1" smtClean="0"/>
              <a:t>Iter</a:t>
            </a:r>
            <a:r>
              <a:rPr lang="en-US" sz="7200" b="1" dirty="0" smtClean="0"/>
              <a:t>.</a:t>
            </a:r>
          </a:p>
          <a:p>
            <a:pPr algn="ctr"/>
            <a:r>
              <a:rPr lang="en-US" sz="4800" b="1" dirty="0" smtClean="0"/>
              <a:t>1B links processed per second</a:t>
            </a:r>
          </a:p>
          <a:p>
            <a:pPr algn="ctr"/>
            <a:r>
              <a:rPr lang="en-US" sz="4800" b="1" dirty="0" smtClean="0"/>
              <a:t>30 lines of user code</a:t>
            </a:r>
          </a:p>
          <a:p>
            <a:pPr algn="ctr"/>
            <a:endParaRPr lang="en-US" sz="4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Modeling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5000" y="1295400"/>
            <a:ext cx="5943600" cy="1676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English language Wikipedia </a:t>
            </a:r>
          </a:p>
          <a:p>
            <a:pPr lvl="1"/>
            <a:r>
              <a:rPr lang="en-US" sz="2000" dirty="0" smtClean="0"/>
              <a:t>2.6M </a:t>
            </a:r>
            <a:r>
              <a:rPr lang="en-US" sz="2000" dirty="0"/>
              <a:t>D</a:t>
            </a:r>
            <a:r>
              <a:rPr lang="en-US" sz="2000" dirty="0" smtClean="0"/>
              <a:t>ocuments, 8.3M Words, 500M Tokens</a:t>
            </a:r>
          </a:p>
          <a:p>
            <a:pPr lvl="1"/>
            <a:r>
              <a:rPr lang="en-US" sz="2400" dirty="0" smtClean="0"/>
              <a:t>Computationally intensive algorithm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93</a:t>
            </a:fld>
            <a:endParaRPr lang="en-US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551970350"/>
              </p:ext>
            </p:extLst>
          </p:nvPr>
        </p:nvGraphicFramePr>
        <p:xfrm>
          <a:off x="492410" y="2590800"/>
          <a:ext cx="8534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http://www.bioteams.com/images/wikipedia_as_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1219199" cy="1219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092610" y="3733800"/>
            <a:ext cx="5562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100 Yahoo! Machines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Specifically engineered for this task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0210" y="50292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64 cc2.8xlarge EC2 Nodes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200 </a:t>
            </a:r>
            <a:r>
              <a:rPr lang="en-US" sz="2400" b="1" dirty="0"/>
              <a:t>lines of code </a:t>
            </a:r>
            <a:r>
              <a:rPr lang="en-US" sz="2400" dirty="0" smtClean="0"/>
              <a:t>&amp;</a:t>
            </a:r>
            <a:r>
              <a:rPr lang="en-US" sz="2400" b="1" dirty="0" smtClean="0"/>
              <a:t> 4 </a:t>
            </a:r>
            <a:r>
              <a:rPr lang="en-US" sz="2400" b="1" dirty="0"/>
              <a:t>human hours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364" y="5257800"/>
            <a:ext cx="17953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PowerGraph</a:t>
            </a:r>
            <a:endParaRPr lang="en-US" sz="2400" b="1" dirty="0">
              <a:ln w="3175">
                <a:solidFill>
                  <a:schemeClr val="tx1"/>
                </a:solidFill>
              </a:ln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9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P spid="10" grpId="0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0" y="1524000"/>
            <a:ext cx="6102082" cy="1270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Counted: 34.8 Billion Triangles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BE79F60F-3EA1-45ED-A3FD-0857F7C98CFB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Triangle Counting </a:t>
            </a:r>
            <a:r>
              <a:rPr lang="en-US" dirty="0" smtClean="0"/>
              <a:t>on The Twitter Graph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652352" y="1219200"/>
            <a:ext cx="6934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Identify individuals with </a:t>
            </a:r>
            <a:r>
              <a:rPr lang="en-US" sz="2800" b="1" dirty="0" smtClean="0"/>
              <a:t>strong communities.</a:t>
            </a:r>
            <a:endParaRPr lang="en-US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95287" y="3962400"/>
            <a:ext cx="5758255" cy="1347519"/>
            <a:chOff x="337745" y="4315361"/>
            <a:chExt cx="5758255" cy="1347519"/>
          </a:xfrm>
        </p:grpSpPr>
        <p:sp>
          <p:nvSpPr>
            <p:cNvPr id="94" name="Rectangle 93"/>
            <p:cNvSpPr/>
            <p:nvPr/>
          </p:nvSpPr>
          <p:spPr>
            <a:xfrm>
              <a:off x="2895600" y="4474160"/>
              <a:ext cx="45719" cy="118872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952500" contourW="12700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219792" y="4315361"/>
              <a:ext cx="287620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64 Machines</a:t>
              </a:r>
            </a:p>
            <a:p>
              <a:r>
                <a:rPr lang="en-US" sz="4000" b="1" dirty="0"/>
                <a:t>1</a:t>
              </a:r>
              <a:r>
                <a:rPr lang="en-US" sz="4000" b="1" dirty="0" smtClean="0"/>
                <a:t>.5 Minutes</a:t>
              </a:r>
              <a:endParaRPr lang="en-US" sz="4000" b="1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7745" y="4684692"/>
              <a:ext cx="2600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n w="3175">
                    <a:solidFill>
                      <a:schemeClr val="tx1"/>
                    </a:solidFill>
                  </a:ln>
                  <a:solidFill>
                    <a:schemeClr val="accent6"/>
                  </a:solidFill>
                </a:rPr>
                <a:t>PowerGraph</a:t>
              </a:r>
              <a:endParaRPr lang="en-US" sz="3600" b="1" dirty="0">
                <a:ln w="3175">
                  <a:solidFill>
                    <a:schemeClr val="tx1"/>
                  </a:solidFill>
                </a:ln>
                <a:solidFill>
                  <a:schemeClr val="accent6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0078" y="2743200"/>
            <a:ext cx="7768064" cy="1188720"/>
            <a:chOff x="842536" y="3096161"/>
            <a:chExt cx="7768064" cy="1188720"/>
          </a:xfrm>
        </p:grpSpPr>
        <p:sp>
          <p:nvSpPr>
            <p:cNvPr id="98" name="Rectangle 97"/>
            <p:cNvSpPr/>
            <p:nvPr/>
          </p:nvSpPr>
          <p:spPr>
            <a:xfrm>
              <a:off x="2895600" y="3096161"/>
              <a:ext cx="5715000" cy="118872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952500" contour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265921" y="3124200"/>
              <a:ext cx="275387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1536 Machines</a:t>
              </a:r>
            </a:p>
            <a:p>
              <a:r>
                <a:rPr lang="en-US" sz="3200" b="1" dirty="0" smtClean="0">
                  <a:solidFill>
                    <a:schemeClr val="bg1"/>
                  </a:solidFill>
                </a:rPr>
                <a:t>423 Minutes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2536" y="3124200"/>
              <a:ext cx="2050186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dirty="0" err="1" smtClean="0"/>
                <a:t>Hadoop</a:t>
              </a:r>
              <a:r>
                <a:rPr lang="en-US" sz="3600" dirty="0"/>
                <a:t/>
              </a:r>
              <a:br>
                <a:rPr lang="en-US" sz="3600" dirty="0"/>
              </a:br>
              <a:r>
                <a:rPr lang="en-US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[WWW’11]</a:t>
              </a:r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64886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Suri</a:t>
            </a:r>
            <a:r>
              <a:rPr lang="en-US" dirty="0"/>
              <a:t> and S. </a:t>
            </a:r>
            <a:r>
              <a:rPr lang="en-US" dirty="0" err="1"/>
              <a:t>Vassilvitskii</a:t>
            </a:r>
            <a:r>
              <a:rPr lang="en-US" dirty="0"/>
              <a:t>, “Counting triangles and the curse of the last reducer,” </a:t>
            </a:r>
            <a:r>
              <a:rPr lang="en-US" dirty="0" smtClean="0"/>
              <a:t>WWW’11</a:t>
            </a:r>
            <a:endParaRPr lang="en-US" dirty="0"/>
          </a:p>
        </p:txBody>
      </p:sp>
      <p:sp>
        <p:nvSpPr>
          <p:cNvPr id="101" name="Rounded Rectangle 100"/>
          <p:cNvSpPr/>
          <p:nvPr/>
        </p:nvSpPr>
        <p:spPr>
          <a:xfrm>
            <a:off x="6019800" y="4191000"/>
            <a:ext cx="2971800" cy="1295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282 x Faster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5323582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ym typeface="Wingdings"/>
              </a:rPr>
              <a:t>Why</a:t>
            </a:r>
            <a:r>
              <a:rPr lang="en-US" sz="3200" i="1" dirty="0">
                <a:sym typeface="Wingdings"/>
              </a:rPr>
              <a:t>?</a:t>
            </a:r>
            <a:r>
              <a:rPr lang="en-US" sz="3200" b="1" dirty="0" smtClean="0">
                <a:sym typeface="Wingdings"/>
              </a:rPr>
              <a:t> Wrong </a:t>
            </a:r>
            <a:r>
              <a:rPr lang="en-US" sz="3200" b="1" dirty="0">
                <a:sym typeface="Wingdings"/>
              </a:rPr>
              <a:t>A</a:t>
            </a:r>
            <a:r>
              <a:rPr lang="en-US" sz="3200" b="1" dirty="0" smtClean="0">
                <a:sym typeface="Wingdings"/>
              </a:rPr>
              <a:t>bstraction  </a:t>
            </a:r>
            <a:r>
              <a:rPr lang="en-US" sz="2800" dirty="0" smtClean="0">
                <a:sym typeface="Wingdings"/>
              </a:rPr>
              <a:t> </a:t>
            </a:r>
            <a:br>
              <a:rPr lang="en-US" sz="2800" dirty="0" smtClean="0">
                <a:sym typeface="Wingdings"/>
              </a:rPr>
            </a:br>
            <a:r>
              <a:rPr lang="en-US" sz="2800" dirty="0" smtClean="0">
                <a:sym typeface="Wingdings"/>
              </a:rPr>
              <a:t>      Broadcast </a:t>
            </a:r>
            <a:r>
              <a:rPr lang="en-US" sz="3200" dirty="0" smtClean="0"/>
              <a:t>O(degree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 </a:t>
            </a:r>
            <a:r>
              <a:rPr lang="en-US" sz="2800" dirty="0" smtClean="0"/>
              <a:t>messages per Vertex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923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1" grpId="0" animBg="1"/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be 58"/>
          <p:cNvSpPr/>
          <p:nvPr/>
        </p:nvSpPr>
        <p:spPr>
          <a:xfrm>
            <a:off x="855336" y="3740529"/>
            <a:ext cx="7602864" cy="816675"/>
          </a:xfrm>
          <a:prstGeom prst="cube">
            <a:avLst>
              <a:gd name="adj" fmla="val 42018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PowerGraph (GraphLab2) System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Cube 48"/>
          <p:cNvSpPr/>
          <p:nvPr/>
        </p:nvSpPr>
        <p:spPr>
          <a:xfrm>
            <a:off x="855337" y="2979108"/>
            <a:ext cx="1555575" cy="1034455"/>
          </a:xfrm>
          <a:prstGeom prst="cube">
            <a:avLst>
              <a:gd name="adj" fmla="val 32196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Analytics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Cube 49"/>
          <p:cNvSpPr/>
          <p:nvPr/>
        </p:nvSpPr>
        <p:spPr>
          <a:xfrm>
            <a:off x="2121530" y="2979108"/>
            <a:ext cx="1440347" cy="1034455"/>
          </a:xfrm>
          <a:prstGeom prst="cube">
            <a:avLst>
              <a:gd name="adj" fmla="val 32196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Graphical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Cube 50"/>
          <p:cNvSpPr/>
          <p:nvPr/>
        </p:nvSpPr>
        <p:spPr>
          <a:xfrm>
            <a:off x="3272495" y="2979108"/>
            <a:ext cx="1440347" cy="1034455"/>
          </a:xfrm>
          <a:prstGeom prst="cube">
            <a:avLst>
              <a:gd name="adj" fmla="val 32196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Computer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Cube 51"/>
          <p:cNvSpPr/>
          <p:nvPr/>
        </p:nvSpPr>
        <p:spPr>
          <a:xfrm>
            <a:off x="4423460" y="2979108"/>
            <a:ext cx="1440347" cy="1034455"/>
          </a:xfrm>
          <a:prstGeom prst="cube">
            <a:avLst>
              <a:gd name="adj" fmla="val 32196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ube 52"/>
          <p:cNvSpPr/>
          <p:nvPr/>
        </p:nvSpPr>
        <p:spPr>
          <a:xfrm>
            <a:off x="5574424" y="2979108"/>
            <a:ext cx="1440347" cy="1034455"/>
          </a:xfrm>
          <a:prstGeom prst="cube">
            <a:avLst>
              <a:gd name="adj" fmla="val 32196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Topic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Cube 53"/>
          <p:cNvSpPr/>
          <p:nvPr/>
        </p:nvSpPr>
        <p:spPr>
          <a:xfrm>
            <a:off x="6725390" y="2979108"/>
            <a:ext cx="1732810" cy="1034455"/>
          </a:xfrm>
          <a:prstGeom prst="cube">
            <a:avLst>
              <a:gd name="adj" fmla="val 32196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Collaborative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68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Machine Learning</a:t>
            </a:r>
            <a:r>
              <a:rPr lang="en-US" dirty="0" smtClean="0"/>
              <a:t> and </a:t>
            </a:r>
            <a:r>
              <a:rPr lang="en-US" b="1" dirty="0" smtClean="0"/>
              <a:t>Data-Mining </a:t>
            </a:r>
            <a:r>
              <a:rPr lang="en-US" dirty="0" smtClean="0"/>
              <a:t>Toolkits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9758" y="4955966"/>
            <a:ext cx="53321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Demonstrates the Applicability</a:t>
            </a:r>
          </a:p>
          <a:p>
            <a:pPr algn="ctr"/>
            <a:r>
              <a:rPr lang="en-US" sz="3200" dirty="0" smtClean="0"/>
              <a:t>of the </a:t>
            </a:r>
            <a:r>
              <a:rPr lang="en-US" sz="3200" dirty="0" err="1" smtClean="0"/>
              <a:t>GrAD</a:t>
            </a:r>
            <a:r>
              <a:rPr lang="en-US" sz="3200" dirty="0" smtClean="0"/>
              <a:t> Methodology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19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</a:t>
            </a:r>
            <a:r>
              <a:rPr lang="en-US" b="1" dirty="0" smtClean="0"/>
              <a:t>PowerGraph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Identify the </a:t>
            </a:r>
            <a:r>
              <a:rPr lang="en-US" b="1" dirty="0" smtClean="0"/>
              <a:t>challenges</a:t>
            </a:r>
            <a:r>
              <a:rPr lang="en-US" dirty="0" smtClean="0"/>
              <a:t> of Natural Graphs</a:t>
            </a:r>
          </a:p>
          <a:p>
            <a:pPr lvl="1"/>
            <a:r>
              <a:rPr lang="en-US" dirty="0" smtClean="0"/>
              <a:t>High-degree vertices, </a:t>
            </a:r>
            <a:r>
              <a:rPr lang="en-US" dirty="0" smtClean="0">
                <a:sym typeface="Wingdings" pitchFamily="2" charset="2"/>
              </a:rPr>
              <a:t>Low-quality edge-cuts</a:t>
            </a:r>
          </a:p>
          <a:p>
            <a:r>
              <a:rPr lang="en-US" dirty="0" smtClean="0"/>
              <a:t>Solution </a:t>
            </a:r>
            <a:r>
              <a:rPr lang="en-US" b="1" dirty="0" smtClean="0"/>
              <a:t>PowerGraph </a:t>
            </a:r>
            <a:r>
              <a:rPr lang="en-US" dirty="0" smtClean="0"/>
              <a:t>System</a:t>
            </a:r>
          </a:p>
          <a:p>
            <a:pPr lvl="1"/>
            <a:r>
              <a:rPr lang="en-US" b="1" dirty="0" smtClean="0"/>
              <a:t>GAS Decomposition</a:t>
            </a:r>
            <a:r>
              <a:rPr lang="en-US" dirty="0" smtClean="0"/>
              <a:t>: split vertex</a:t>
            </a:r>
            <a:r>
              <a:rPr lang="en-US" dirty="0"/>
              <a:t> </a:t>
            </a:r>
            <a:r>
              <a:rPr lang="en-US" dirty="0" smtClean="0"/>
              <a:t>programs</a:t>
            </a:r>
          </a:p>
          <a:p>
            <a:pPr lvl="1"/>
            <a:r>
              <a:rPr lang="en-US" b="1" dirty="0"/>
              <a:t>V</a:t>
            </a:r>
            <a:r>
              <a:rPr lang="en-US" b="1" dirty="0" smtClean="0"/>
              <a:t>ertex-partitioning</a:t>
            </a:r>
            <a:r>
              <a:rPr lang="en-US" dirty="0" smtClean="0"/>
              <a:t>: distribute natural graphs</a:t>
            </a:r>
          </a:p>
          <a:p>
            <a:r>
              <a:rPr lang="en-US" dirty="0" smtClean="0"/>
              <a:t>PowerGraph </a:t>
            </a:r>
            <a:r>
              <a:rPr lang="en-US" b="1" dirty="0" smtClean="0"/>
              <a:t>theoretically</a:t>
            </a:r>
            <a:r>
              <a:rPr lang="en-US" dirty="0" smtClean="0"/>
              <a:t> and </a:t>
            </a:r>
            <a:r>
              <a:rPr lang="en-US" b="1" dirty="0" smtClean="0"/>
              <a:t>experimentally</a:t>
            </a:r>
            <a:r>
              <a:rPr lang="en-US" dirty="0" smtClean="0"/>
              <a:t> outperforms existing graph-parallel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65032" y="1921579"/>
            <a:ext cx="5444444" cy="4218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 smtClean="0"/>
              <a:t>Synchronous</a:t>
            </a:r>
            <a:endParaRPr lang="en-US" sz="3200" b="1" dirty="0"/>
          </a:p>
        </p:txBody>
      </p:sp>
      <p:sp>
        <p:nvSpPr>
          <p:cNvPr id="23" name="Rectangle 22"/>
          <p:cNvSpPr/>
          <p:nvPr/>
        </p:nvSpPr>
        <p:spPr>
          <a:xfrm>
            <a:off x="5709476" y="1921580"/>
            <a:ext cx="3155035" cy="42186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 smtClean="0"/>
              <a:t>GrAD</a:t>
            </a:r>
            <a:endParaRPr lang="en-US" sz="3200" b="1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78000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Related </a:t>
            </a:r>
            <a:r>
              <a:rPr lang="en-US" sz="4800" b="1" i="1" dirty="0" smtClean="0"/>
              <a:t>High-Level</a:t>
            </a:r>
            <a:r>
              <a:rPr lang="en-US" sz="4800" b="1" i="1" dirty="0"/>
              <a:t> </a:t>
            </a:r>
            <a:r>
              <a:rPr lang="en-US" sz="4800" i="1" dirty="0" smtClean="0"/>
              <a:t>Abstractions</a:t>
            </a:r>
            <a:endParaRPr lang="en-US" sz="48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97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546912" y="2729339"/>
            <a:ext cx="1875358" cy="1348947"/>
            <a:chOff x="3458568" y="3782833"/>
            <a:chExt cx="1875358" cy="1348947"/>
          </a:xfrm>
        </p:grpSpPr>
        <p:sp>
          <p:nvSpPr>
            <p:cNvPr id="9" name="TextBox 8"/>
            <p:cNvSpPr txBox="1"/>
            <p:nvPr/>
          </p:nvSpPr>
          <p:spPr>
            <a:xfrm>
              <a:off x="3573391" y="3782833"/>
              <a:ext cx="16294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dirty="0" err="1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3366FF"/>
                  </a:solidFill>
                </a:rPr>
                <a:t>P</a:t>
              </a:r>
              <a:r>
                <a:rPr lang="en-US" sz="4400" dirty="0" err="1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F0000"/>
                  </a:solidFill>
                </a:rPr>
                <a:t>r</a:t>
              </a:r>
              <a:r>
                <a:rPr lang="en-US" sz="4400" dirty="0" err="1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ADA2C"/>
                  </a:solidFill>
                </a:rPr>
                <a:t>e</a:t>
              </a:r>
              <a:r>
                <a:rPr lang="en-US" sz="4400" dirty="0" err="1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3366FF"/>
                  </a:solidFill>
                </a:rPr>
                <a:t>g</a:t>
              </a:r>
              <a:r>
                <a:rPr lang="en-US" sz="4400" dirty="0" err="1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F0000"/>
                  </a:solidFill>
                </a:rPr>
                <a:t>e</a:t>
              </a:r>
              <a:r>
                <a:rPr lang="en-US" sz="4400" dirty="0" err="1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56B656"/>
                  </a:solidFill>
                </a:rPr>
                <a:t>l</a:t>
              </a:r>
              <a:endParaRPr lang="en-US" sz="4400" dirty="0">
                <a:solidFill>
                  <a:srgbClr val="8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58568" y="4547004"/>
              <a:ext cx="187535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Messaging</a:t>
              </a:r>
              <a:endParaRPr lang="en-US" sz="1400" b="1" dirty="0" smtClean="0"/>
            </a:p>
            <a:p>
              <a:r>
                <a:rPr lang="en-US" sz="1400" dirty="0" smtClean="0"/>
                <a:t>[</a:t>
              </a:r>
              <a:r>
                <a:rPr lang="en-US" sz="1400" dirty="0"/>
                <a:t>PODC’09, SIGMOD’10</a:t>
              </a:r>
              <a:r>
                <a:rPr lang="en-US" sz="1400" dirty="0" smtClean="0"/>
                <a:t>]</a:t>
              </a:r>
            </a:p>
          </p:txBody>
        </p:sp>
      </p:grpSp>
      <p:sp>
        <p:nvSpPr>
          <p:cNvPr id="11" name="Content Placeholder 20"/>
          <p:cNvSpPr txBox="1">
            <a:spLocks/>
          </p:cNvSpPr>
          <p:nvPr/>
        </p:nvSpPr>
        <p:spPr>
          <a:xfrm>
            <a:off x="4130256" y="3442306"/>
            <a:ext cx="4601816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6016458" y="2035948"/>
            <a:ext cx="2859174" cy="2042338"/>
            <a:chOff x="5894985" y="3089442"/>
            <a:chExt cx="2859174" cy="2042338"/>
          </a:xfrm>
        </p:grpSpPr>
        <p:sp>
          <p:nvSpPr>
            <p:cNvPr id="5" name="TextBox 4"/>
            <p:cNvSpPr txBox="1"/>
            <p:nvPr/>
          </p:nvSpPr>
          <p:spPr>
            <a:xfrm>
              <a:off x="6110740" y="4547004"/>
              <a:ext cx="21475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Shared State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[</a:t>
              </a:r>
              <a:r>
                <a:rPr lang="en-US" sz="1400" dirty="0"/>
                <a:t>UAI’10, VLDB’</a:t>
              </a:r>
              <a:r>
                <a:rPr lang="en-US" sz="1400" dirty="0" smtClean="0"/>
                <a:t>12, OSDI’12]</a:t>
              </a:r>
              <a:endParaRPr lang="en-US" sz="1400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894985" y="3089442"/>
              <a:ext cx="2859174" cy="1462832"/>
              <a:chOff x="5751426" y="2095572"/>
              <a:chExt cx="2859174" cy="146283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51426" y="2095572"/>
                <a:ext cx="2859174" cy="97557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921065" y="2973628"/>
                <a:ext cx="2332289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ln w="3175">
                      <a:solidFill>
                        <a:schemeClr val="tx1"/>
                      </a:solidFill>
                    </a:ln>
                    <a:solidFill>
                      <a:schemeClr val="accent6"/>
                    </a:solidFill>
                  </a:rPr>
                  <a:t>PowerGraph</a:t>
                </a:r>
                <a:endParaRPr lang="en-US" sz="3200" b="1" dirty="0">
                  <a:ln w="3175">
                    <a:solidFill>
                      <a:schemeClr val="tx1"/>
                    </a:solidFill>
                  </a:ln>
                  <a:solidFill>
                    <a:schemeClr val="accent6"/>
                  </a:solidFill>
                </a:endParaRP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3180508" y="4837485"/>
            <a:ext cx="2540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Others</a:t>
            </a:r>
            <a:endParaRPr lang="en-US" b="1" dirty="0"/>
          </a:p>
          <a:p>
            <a:pPr algn="ctr"/>
            <a:r>
              <a:rPr lang="en-US" i="1" dirty="0" err="1"/>
              <a:t>Giraph</a:t>
            </a:r>
            <a:r>
              <a:rPr lang="en-US" i="1" dirty="0"/>
              <a:t>, Golden Orbs,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GPS</a:t>
            </a:r>
            <a:r>
              <a:rPr lang="en-US" i="1" dirty="0"/>
              <a:t>, </a:t>
            </a:r>
            <a:r>
              <a:rPr lang="en-US" i="1" dirty="0" err="1" smtClean="0"/>
              <a:t>BoostPGL</a:t>
            </a:r>
            <a:r>
              <a:rPr lang="en-US" i="1" dirty="0" smtClean="0"/>
              <a:t>, </a:t>
            </a:r>
            <a:r>
              <a:rPr lang="en-US" i="1" dirty="0"/>
              <a:t>…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85299" y="2872937"/>
            <a:ext cx="2407478" cy="1097627"/>
            <a:chOff x="463826" y="3926431"/>
            <a:chExt cx="2407478" cy="10976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3826" y="3926431"/>
              <a:ext cx="2407478" cy="56936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20880" y="4654726"/>
              <a:ext cx="21361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[Dean et al. OSDI’04]</a:t>
              </a:r>
              <a:endParaRPr lang="en-US" dirty="0"/>
            </a:p>
          </p:txBody>
        </p:sp>
      </p:grpSp>
      <p:sp>
        <p:nvSpPr>
          <p:cNvPr id="18" name="Left-Right Arrow 17"/>
          <p:cNvSpPr/>
          <p:nvPr/>
        </p:nvSpPr>
        <p:spPr bwMode="auto">
          <a:xfrm>
            <a:off x="265032" y="3970564"/>
            <a:ext cx="8610600" cy="957229"/>
          </a:xfrm>
          <a:prstGeom prst="leftRightArrow">
            <a:avLst>
              <a:gd name="adj1" fmla="val 64701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82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Data-Parallel      </a:t>
            </a:r>
            <a:r>
              <a:rPr lang="en-US" sz="28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                    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ＭＳ Ｐゴシック" pitchFamily="-111" charset="-128"/>
              </a:rPr>
              <a:t>Graph-Parallel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1880" y="4837485"/>
            <a:ext cx="257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Others</a:t>
            </a:r>
            <a:endParaRPr lang="en-US" b="1" dirty="0"/>
          </a:p>
          <a:p>
            <a:pPr algn="ctr"/>
            <a:r>
              <a:rPr lang="en-US" i="1" dirty="0" smtClean="0"/>
              <a:t>Spark, Twister, …</a:t>
            </a:r>
            <a:endParaRPr lang="en-US" i="1" dirty="0"/>
          </a:p>
        </p:txBody>
      </p:sp>
      <p:sp>
        <p:nvSpPr>
          <p:cNvPr id="24" name="Rectangle 23"/>
          <p:cNvSpPr/>
          <p:nvPr/>
        </p:nvSpPr>
        <p:spPr>
          <a:xfrm>
            <a:off x="5853043" y="4837485"/>
            <a:ext cx="2749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Others</a:t>
            </a:r>
            <a:endParaRPr lang="en-US" b="1" dirty="0"/>
          </a:p>
          <a:p>
            <a:pPr algn="ctr"/>
            <a:r>
              <a:rPr lang="en-US" i="1" dirty="0" smtClean="0"/>
              <a:t>Signal</a:t>
            </a:r>
            <a:r>
              <a:rPr lang="en-US" i="1" dirty="0"/>
              <a:t>-Collect</a:t>
            </a:r>
            <a:r>
              <a:rPr lang="en-US" i="1" dirty="0" smtClean="0"/>
              <a:t>, </a:t>
            </a:r>
            <a:r>
              <a:rPr lang="en-US" b="1" i="1" dirty="0" err="1" smtClean="0"/>
              <a:t>GraphChi</a:t>
            </a:r>
            <a:endParaRPr lang="en-US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4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8"/>
    </mc:Choice>
    <mc:Fallback xmlns="">
      <p:transition xmlns:p14="http://schemas.microsoft.com/office/powerpoint/2010/main" spd="slow" advTm="159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8" grpId="0"/>
      <p:bldP spid="18" grpId="0" animBg="1"/>
      <p:bldP spid="19" grpId="0"/>
      <p:bldP spid="2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87249" y="381000"/>
            <a:ext cx="8223351" cy="1440359"/>
            <a:chOff x="387249" y="381000"/>
            <a:chExt cx="8223351" cy="1440359"/>
          </a:xfrm>
        </p:grpSpPr>
        <p:pic>
          <p:nvPicPr>
            <p:cNvPr id="17" name="Picture 18" descr="http://www.textually.org/tv/archives/2010/07/30/youtube-logo(2).jpeg"/>
            <p:cNvPicPr>
              <a:picLocks noChangeAspect="1" noChangeArrowheads="1"/>
            </p:cNvPicPr>
            <p:nvPr/>
          </p:nvPicPr>
          <p:blipFill>
            <a:blip r:embed="rId2" cstate="print"/>
            <a:srcRect t="22069" b="17241"/>
            <a:stretch>
              <a:fillRect/>
            </a:stretch>
          </p:blipFill>
          <p:spPr bwMode="auto">
            <a:xfrm>
              <a:off x="6858000" y="381000"/>
              <a:ext cx="1752600" cy="752032"/>
            </a:xfrm>
            <a:prstGeom prst="rect">
              <a:avLst/>
            </a:prstGeom>
            <a:noFill/>
          </p:spPr>
        </p:pic>
        <p:pic>
          <p:nvPicPr>
            <p:cNvPr id="21" name="Picture 2" descr="http://www.bioteams.com/images/wikipedia_as_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249" y="381000"/>
              <a:ext cx="1289151" cy="1289151"/>
            </a:xfrm>
            <a:prstGeom prst="rect">
              <a:avLst/>
            </a:prstGeom>
            <a:noFill/>
          </p:spPr>
        </p:pic>
        <p:pic>
          <p:nvPicPr>
            <p:cNvPr id="24" name="Picture 8" descr="http://jchutchins.net/site/wp-content/uploads/2009/06/facebook-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32828" y="381000"/>
              <a:ext cx="1822725" cy="685800"/>
            </a:xfrm>
            <a:prstGeom prst="rect">
              <a:avLst/>
            </a:prstGeom>
            <a:noFill/>
          </p:spPr>
        </p:pic>
        <p:pic>
          <p:nvPicPr>
            <p:cNvPr id="27" name="Picture 12" descr="Flick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11981" y="381000"/>
              <a:ext cx="1689591" cy="667493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1824120" y="1175028"/>
              <a:ext cx="56569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Massive Structured Problems</a:t>
              </a:r>
              <a:endParaRPr lang="en-US" sz="36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04800" y="4837962"/>
            <a:ext cx="8458200" cy="1715238"/>
            <a:chOff x="304800" y="4837962"/>
            <a:chExt cx="8458200" cy="1715238"/>
          </a:xfrm>
        </p:grpSpPr>
        <p:sp>
          <p:nvSpPr>
            <p:cNvPr id="29" name="TextBox 28"/>
            <p:cNvSpPr txBox="1"/>
            <p:nvPr/>
          </p:nvSpPr>
          <p:spPr>
            <a:xfrm>
              <a:off x="1828800" y="4837962"/>
              <a:ext cx="5376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Advances Parallel Hardware</a:t>
              </a:r>
              <a:endParaRPr lang="en-US" sz="3600" dirty="0"/>
            </a:p>
          </p:txBody>
        </p:sp>
        <p:pic>
          <p:nvPicPr>
            <p:cNvPr id="31" name="Picture 2" descr="http://www.nvidia.com/docs/IO/56076/GeForce_GTX_280_3qtr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" y="5516623"/>
              <a:ext cx="1447800" cy="987400"/>
            </a:xfrm>
            <a:prstGeom prst="rect">
              <a:avLst/>
            </a:prstGeom>
            <a:noFill/>
          </p:spPr>
        </p:pic>
        <p:pic>
          <p:nvPicPr>
            <p:cNvPr id="32" name="Picture 4" descr="http://benchmarkreviews.com/images/reviews/processor/Intel_Core_i7/Intel_Nehalem_Die_Callou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15885" y="5581698"/>
              <a:ext cx="1360715" cy="857251"/>
            </a:xfrm>
            <a:prstGeom prst="rect">
              <a:avLst/>
            </a:prstGeom>
            <a:noFill/>
          </p:spPr>
        </p:pic>
        <p:pic>
          <p:nvPicPr>
            <p:cNvPr id="33" name="Picture 32" descr="http://tampabaytechs.net/images/server_rack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81401" y="5473398"/>
              <a:ext cx="914400" cy="1073851"/>
            </a:xfrm>
            <a:prstGeom prst="rect">
              <a:avLst/>
            </a:prstGeom>
            <a:noFill/>
          </p:spPr>
        </p:pic>
        <p:pic>
          <p:nvPicPr>
            <p:cNvPr id="34" name="Picture 8" descr="http://www.hardwaresphere.com/wp-content/uploads/2009/12/intel-48-cores-single-chip-cloud-computer-blu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5578523"/>
              <a:ext cx="1295400" cy="863600"/>
            </a:xfrm>
            <a:prstGeom prst="rect">
              <a:avLst/>
            </a:prstGeom>
            <a:noFill/>
          </p:spPr>
        </p:pic>
        <p:grpSp>
          <p:nvGrpSpPr>
            <p:cNvPr id="43" name="Group 42"/>
            <p:cNvGrpSpPr/>
            <p:nvPr/>
          </p:nvGrpSpPr>
          <p:grpSpPr>
            <a:xfrm>
              <a:off x="6460501" y="5467446"/>
              <a:ext cx="2302499" cy="1085754"/>
              <a:chOff x="6384301" y="4940675"/>
              <a:chExt cx="2754297" cy="1298802"/>
            </a:xfrm>
          </p:grpSpPr>
          <p:sp>
            <p:nvSpPr>
              <p:cNvPr id="42" name="Cloud 41"/>
              <p:cNvSpPr/>
              <p:nvPr/>
            </p:nvSpPr>
            <p:spPr>
              <a:xfrm rot="10444347" flipH="1">
                <a:off x="6384301" y="4940675"/>
                <a:ext cx="2754297" cy="1298802"/>
              </a:xfrm>
              <a:prstGeom prst="clou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14" descr="http://files.wizardstower.co.uk/wordpress/wp-content/uploads/2008/11/amazon_aws_logo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705600" y="5152136"/>
                <a:ext cx="2133600" cy="86766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381000" y="3886200"/>
            <a:ext cx="8534400" cy="990600"/>
          </a:xfrm>
          <a:prstGeom prst="cube">
            <a:avLst>
              <a:gd name="adj" fmla="val 3885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chemeClr val="bg1"/>
                </a:solidFill>
                <a:latin typeface="Tahoma" pitchFamily="-64" charset="0"/>
              </a:rPr>
              <a:t>GraphLab</a:t>
            </a:r>
            <a:r>
              <a:rPr lang="en-US" sz="2800" b="1" dirty="0" smtClean="0">
                <a:solidFill>
                  <a:schemeClr val="bg1"/>
                </a:solidFill>
                <a:latin typeface="Tahoma" pitchFamily="-6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&amp; </a:t>
            </a:r>
            <a:r>
              <a:rPr lang="en-US" sz="2800" b="1" dirty="0" smtClean="0">
                <a:solidFill>
                  <a:schemeClr val="bg1"/>
                </a:solidFill>
                <a:latin typeface="Tahoma" pitchFamily="-64" charset="0"/>
              </a:rPr>
              <a:t>PowerGraph</a:t>
            </a:r>
          </a:p>
        </p:txBody>
      </p:sp>
      <p:sp>
        <p:nvSpPr>
          <p:cNvPr id="22" name="Cube 21"/>
          <p:cNvSpPr/>
          <p:nvPr/>
        </p:nvSpPr>
        <p:spPr>
          <a:xfrm>
            <a:off x="381000" y="2438400"/>
            <a:ext cx="8534400" cy="1752600"/>
          </a:xfrm>
          <a:prstGeom prst="cube">
            <a:avLst>
              <a:gd name="adj" fmla="val 211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Parallel 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and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Distributed</a:t>
            </a: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 Algorithms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for Probabilistic </a:t>
            </a:r>
            <a:r>
              <a:rPr lang="en-US" sz="2800" b="1" dirty="0" smtClean="0">
                <a:solidFill>
                  <a:schemeClr val="tx1"/>
                </a:solidFill>
                <a:latin typeface="Tahoma" pitchFamily="-64" charset="0"/>
              </a:rPr>
              <a:t>Inference</a:t>
            </a:r>
          </a:p>
        </p:txBody>
      </p:sp>
      <p:sp>
        <p:nvSpPr>
          <p:cNvPr id="23" name="Cube 22"/>
          <p:cNvSpPr/>
          <p:nvPr/>
        </p:nvSpPr>
        <p:spPr>
          <a:xfrm>
            <a:off x="381000" y="1828800"/>
            <a:ext cx="8534400" cy="914400"/>
          </a:xfrm>
          <a:prstGeom prst="cube">
            <a:avLst>
              <a:gd name="adj" fmla="val 4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-64" charset="0"/>
              </a:rPr>
              <a:t>Probabilistic Graphical Models</a:t>
            </a:r>
          </a:p>
        </p:txBody>
      </p:sp>
    </p:spTree>
    <p:extLst>
      <p:ext uri="{BB962C8B-B14F-4D97-AF65-F5344CB8AC3E}">
        <p14:creationId xmlns:p14="http://schemas.microsoft.com/office/powerpoint/2010/main" val="245944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Thesis </a:t>
            </a:r>
            <a:r>
              <a:rPr lang="en-US" dirty="0" err="1" smtClean="0"/>
              <a:t>Statment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01426"/>
            <a:ext cx="8229600" cy="5121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i="1" dirty="0" smtClean="0"/>
              <a:t>Efficient </a:t>
            </a:r>
            <a:r>
              <a:rPr lang="en-US" sz="2800" b="1" i="1" dirty="0" smtClean="0"/>
              <a:t>parallel </a:t>
            </a:r>
            <a:r>
              <a:rPr lang="en-US" sz="2800" i="1" dirty="0" smtClean="0"/>
              <a:t>and </a:t>
            </a:r>
            <a:r>
              <a:rPr lang="en-US" sz="2800" b="1" i="1" dirty="0" smtClean="0"/>
              <a:t>distributed</a:t>
            </a:r>
            <a:r>
              <a:rPr lang="en-US" sz="2800" i="1" dirty="0" smtClean="0"/>
              <a:t> systems for probabilistic reasoning follow the </a:t>
            </a:r>
            <a:r>
              <a:rPr lang="en-US" sz="2800" b="1" i="1" dirty="0" err="1" smtClean="0">
                <a:solidFill>
                  <a:srgbClr val="1F497D"/>
                </a:solidFill>
              </a:rPr>
              <a:t>GrAD</a:t>
            </a:r>
            <a:r>
              <a:rPr lang="en-US" sz="2800" b="1" i="1" dirty="0" smtClean="0"/>
              <a:t> Methodology</a:t>
            </a:r>
          </a:p>
          <a:p>
            <a:pPr marL="806450" indent="-514350">
              <a:spcBef>
                <a:spcPts val="1968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tx2"/>
                </a:solidFill>
              </a:rPr>
              <a:t>Gr</a:t>
            </a:r>
            <a:r>
              <a:rPr lang="en-US" b="1" dirty="0" smtClean="0"/>
              <a:t>aphically</a:t>
            </a:r>
            <a:r>
              <a:rPr lang="en-US" dirty="0" smtClean="0"/>
              <a:t> decomposition:</a:t>
            </a:r>
          </a:p>
          <a:p>
            <a:pPr marL="1206500" lvl="1" indent="-514350">
              <a:spcBef>
                <a:spcPts val="1968"/>
              </a:spcBef>
            </a:pPr>
            <a:r>
              <a:rPr lang="en-US" dirty="0" smtClean="0"/>
              <a:t>Expose parallelism and distribute state</a:t>
            </a:r>
          </a:p>
          <a:p>
            <a:pPr marL="806450" indent="-514350">
              <a:spcBef>
                <a:spcPts val="1968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rgbClr val="1F497D"/>
                </a:solidFill>
              </a:rPr>
              <a:t>A</a:t>
            </a:r>
            <a:r>
              <a:rPr lang="en-US" b="1" dirty="0" smtClean="0"/>
              <a:t>synchronous </a:t>
            </a:r>
            <a:r>
              <a:rPr lang="en-US" dirty="0" smtClean="0"/>
              <a:t>scheduling</a:t>
            </a:r>
          </a:p>
          <a:p>
            <a:pPr marL="1206500" lvl="1" indent="-514350">
              <a:spcBef>
                <a:spcPts val="1968"/>
              </a:spcBef>
            </a:pPr>
            <a:r>
              <a:rPr lang="en-US" dirty="0" smtClean="0"/>
              <a:t>Improved convergence and correctness</a:t>
            </a:r>
          </a:p>
          <a:p>
            <a:pPr marL="806450" indent="-514350">
              <a:spcBef>
                <a:spcPts val="1968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rgbClr val="1F497D"/>
                </a:solidFill>
              </a:rPr>
              <a:t>D</a:t>
            </a:r>
            <a:r>
              <a:rPr lang="en-US" b="1" dirty="0" smtClean="0"/>
              <a:t>ynamic </a:t>
            </a:r>
            <a:r>
              <a:rPr lang="en-US" dirty="0" smtClean="0"/>
              <a:t>prioritization</a:t>
            </a:r>
          </a:p>
          <a:p>
            <a:pPr marL="1206500" lvl="1" indent="-514350">
              <a:spcBef>
                <a:spcPts val="1968"/>
              </a:spcBef>
            </a:pPr>
            <a:r>
              <a:rPr lang="en-US" dirty="0" smtClean="0"/>
              <a:t>Eliminated wasted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8A9D-47DB-49FD-9415-23D209E6C172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23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8|2.1|2.9|3.1|3.9|4.4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7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1.5|14.8|7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\textbf{P}\left(X_1, \ldots, X_n; \theta \right)  \propto   \prod_{(u,v) \in E}  f \left( X_u, X_v; \theta_{u,v} \right)&#10;\]&#10;%\begin{align*}&#10;%\textbf{P}(X_1, \ldots, X_n) &amp; \propto \\   \prod_{(u,v) \in E} &amp; f_{u,v}(X_u, X_v)&#10;%\end{align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6"/>
  <p:tag name="PICTUREFILESIZE" val="98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4|1.5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2|4.1|5.5|2.5|4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2|2.9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5|3.3|2.7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6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usepackage{amssymb, amsmath, amsthm}&#10;&#10;&#10;\newcommand{\abs}[1]{\left|#1\right|}&#10;\newcommand{\ceil}[1]{\left\lceil #1 \right\rceil}&#10;\newcommand{\floor}[1]{\left\lfloor #1 \right\rfloor}&#10;\newcommand{\LInfNorm}[1]{&#10;  \left|\left| #1 \right|\right|_{\infty}}&#10;\newcommand{\LOneNorm}[1]{&#10;  \left|\left| #1 \right|\right|_1}&#10;\newcommand{\LPNorm}[1]{&#10;  \left|\left| #1 \right|\right|_p}&#10;\newcommand{\given}{\,|\,}&#10;\newcommand{\Prb}[1]{\mathbf{P} \left( #1 \right) }&#10;\newcommand{\Ex}[1]{\mathbf{E} \left[ #1 \right] }&#10;\newcommand{\variance}[1]{\mathbf{Var} \left[ #1 \right] }&#10;\newcommand{\ApproxPrb}[1]{\mathbf{\tilde{P}} \left( #1 \right) }&#10;\newcommand{\reals}{\mathbb{R}}&#10;\newcommand{\integers}{\mathbb{Z}}&#10;\newcommand{\set}[1]{\left\{#1\right\}}&#10;\newcommand{\vecspace}{\mathcal{V}}&#10;\newcommand{\Union}{\bigcup}&#10;\newcommand{\Inter}{\bigcap}&#10;\newcommand{\union}{\cup}&#10;\newcommand{\inter}{\cap}&#10;\newcommand{\size}[1]{\left| #1 \right|}&#10;\newcommand{\verts}[1]{V_{ #1 } }&#10;\newcommand{\edges}[1]{E_{ #1 } }&#10;\newcommand{\allverts}{V}&#10;\newcommand{\alledges}{E}&#10;\newcommand{\numverts}{\left|V\right| }&#10;\newcommand{\numedges}{\left|E\right|}&#10;\newcommand{\potential}[1]{\psi_{#1}}&#10;\newcommand{\factor}[1]{\psi_{ #1 }}&#10;\newcommand{\factors}{\mathcal{F}}&#10;\newcommand{\cliqueset}{\mathcal{C}}&#10;\newcommand{\asgs}[1]{\mathcal{A}_{#1}}&#10;\newcommand{\neighbors}[1]{\Gamma_{ #1 }}&#10;\newcommand{\degree}[1]{d_{ #1 }}&#10;\newcommand{\var}[1]{x_{ #1 }}&#10;\newcommand{\Var}[1]{X_{ #1 }}&#10;\newcommand{\Varset}[1]{\mathbf{X_{ #1 }}}&#10;\newcommand{\varset}[1]{\mathbf{x_{ #1 }}}&#10;\newcommand{\Vars}{\mathcal{X}}&#10;\newcommand{\asg}[1]{A_{#1}}&#10;\newcommand{\msg}[2]{\underset{#1 \rightarrow #2}{m}}&#10;\newcommand{\msgs}{m}&#10;\newcommand{\bpfun}{f_{\text{BP}}}&#10;\newcommand{\msgspace}{\mathcal{M}}&#10;\newcommand{\approxmsg}[2]{\tilde{m}_{#1 \rightarrow #2}}&#10;\newcommand{\beliefs}{\boldsymbol{b}}&#10;\newcommand{\belief}[1]{b_{#1}}&#10;\newcommand{\approxbelief}[2]{\tilde{b}_{#2}^{(#1)}}&#10;\newcommand{\approxtree}[2]{T_{#2}^{(#1)}}&#10;\newcommand{\taueps}{\tau_{\epsilon}}&#10;\newcommand{\splashsize}{h}&#10;\newcommand{\resid}[1]{r_{#1}}&#10;\newcommand{\numvars}{n}&#10;\newcommand{\numfactors}{m}&#10;\newcommand{\numcpus}{p}&#10;\newcommand{\BigO}[1]{O \left( #1 \right)}&#10;\newcommand{\BigTheta}[1]{\Theta \left( #1 \right)}&#10;\newcommand{\BigOmega}[1]{\Omega \left( #1 \right)}&#10;\begin{document}&#10;&#10;\begin{equation*}&#10;\frac{2n \text{  Messages Calculations} }{p \text{ Processors}} \times \left( n \text{ Iterations to Converge}\right) = \frac{2n^2}{p}&#10;\end{equation*}&#10;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70"/>
  <p:tag name="PICTUREFILESIZE" val="160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5|17.2|9.6|8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1.5|3.5|7.9|4.3|9|3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4}&#10;\addtocounter{equation}{-1}&#10;&#10;$\tau_\epsilon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4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9 \rightarrow 10}^\prime$&#10;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9"/>
  <p:tag name="PICTUREFILESIZE" val="137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9 \rightarrow 10}$&#10;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9"/>
  <p:tag name="PICTUREFILESIZE" val="120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8 \rightarrow 9}^\prime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37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7 \rightarrow 8}^\prime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29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.1|5.5|2.9|2.7|5.8|13.3|6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6 \rightarrow 7}^\prime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25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5 \rightarrow 6}^\prime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30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4 \rightarrow 5}^\prime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2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3 \rightarrow 4}^{\prime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24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8 \rightarrow 9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2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7 \rightarrow 8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15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1 \rightarrow 2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99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2 \rightarrow 3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17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3 \rightarrow 4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4 \rightarrow 5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0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8|5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5 \rightarrow 6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16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0,0,0}&#10;&#10;\setcounter{equation}{3}&#10;\addtocounter{equation}{-1}&#10;&#10;$m_{6 \rightarrow 7}$&#10;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10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7|5.5|8.3|2.8|4.1|13.7|3.7|3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usepackage{amssymb, amsmath, amsthm}&#10;&#10;&#10;\newcommand{\abs}[1]{\left|#1\right|}&#10;\newcommand{\ceil}[1]{\left\lceil #1 \right\rceil}&#10;\newcommand{\floor}[1]{\left\lfloor #1 \right\rfloor}&#10;\newcommand{\LInfNorm}[1]{&#10;  \left|\left| #1 \right|\right|_{\infty}}&#10;\newcommand{\LOneNorm}[1]{&#10;  \left|\left| #1 \right|\right|_1}&#10;\newcommand{\LPNorm}[1]{&#10;  \left|\left| #1 \right|\right|_p}&#10;\newcommand{\given}{\,|\,}&#10;\newcommand{\Prb}[1]{\mathbf{P} \left( #1 \right) }&#10;\newcommand{\Ex}[1]{\mathbf{E} \left[ #1 \right] }&#10;\newcommand{\variance}[1]{\mathbf{Var} \left[ #1 \right] }&#10;\newcommand{\ApproxPrb}[1]{\mathbf{\tilde{P}} \left( #1 \right) }&#10;\newcommand{\reals}{\mathbb{R}}&#10;\newcommand{\integers}{\mathbb{Z}}&#10;\newcommand{\set}[1]{\left\{#1\right\}}&#10;\newcommand{\vecspace}{\mathcal{V}}&#10;\newcommand{\Union}{\bigcup}&#10;\newcommand{\Inter}{\bigcap}&#10;\newcommand{\union}{\cup}&#10;\newcommand{\inter}{\cap}&#10;\newcommand{\size}[1]{\left| #1 \right|}&#10;\newcommand{\verts}[1]{V_{ #1 } }&#10;\newcommand{\edges}[1]{E_{ #1 } }&#10;\newcommand{\allverts}{V}&#10;\newcommand{\alledges}{E}&#10;\newcommand{\numverts}{\left|V\right| }&#10;\newcommand{\numedges}{\left|E\right|}&#10;\newcommand{\potential}[1]{\psi_{#1}}&#10;\newcommand{\factor}[1]{\psi_{ #1 }}&#10;\newcommand{\factors}{\mathcal{F}}&#10;\newcommand{\cliqueset}{\mathcal{C}}&#10;\newcommand{\asgs}[1]{\mathcal{A}_{#1}}&#10;\newcommand{\neighbors}[1]{\Gamma_{ #1 }}&#10;\newcommand{\degree}[1]{d_{ #1 }}&#10;\newcommand{\var}[1]{x_{ #1 }}&#10;\newcommand{\Var}[1]{X_{ #1 }}&#10;\newcommand{\Varset}[1]{\mathbf{X_{ #1 }}}&#10;\newcommand{\varset}[1]{\mathbf{x_{ #1 }}}&#10;\newcommand{\Vars}{\mathcal{X}}&#10;\newcommand{\asg}[1]{A_{#1}}&#10;\newcommand{\msg}[2]{\underset{#1 \rightarrow #2}{m}}&#10;\newcommand{\msgs}{m}&#10;\newcommand{\bpfun}{f_{\text{BP}}}&#10;\newcommand{\msgspace}{\mathcal{M}}&#10;\newcommand{\approxmsg}[2]{\tilde{m}_{#1 \rightarrow #2}}&#10;\newcommand{\beliefs}{\boldsymbol{b}}&#10;\newcommand{\belief}[1]{b_{#1}}&#10;\newcommand{\approxbelief}[2]{\tilde{b}_{#2}^{(#1)}}&#10;\newcommand{\approxtree}[2]{T_{#2}^{(#1)}}&#10;\newcommand{\taueps}{\tau_{\epsilon}}&#10;\newcommand{\splashsize}{h}&#10;\newcommand{\resid}[1]{r_{#1}}&#10;\newcommand{\numvars}{n}&#10;\newcommand{\numfactors}{m}&#10;\newcommand{\numcpus}{p}&#10;\newcommand{\BigO}[1]{O \left( #1 \right)}&#10;\newcommand{\BigTheta}[1]{\Theta \left( #1 \right)}&#10;\newcommand{\BigOmega}[1]{\Omega \left( #1 \right)}&#10;\begin{document}&#10;\begin{equation*}&#10;\BigO{ \frac{n}{p} + \tau_\epsilon}&#10;\end{equation*}&#10;&#10;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2"/>
  <p:tag name="PICTUREFILESIZE" val="322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1|4.4|4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9|4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0.6|1.8|7.6|10.2|1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5|3.5|3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9.2|7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7|10.1|20.2|2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9|2.4|13.3|16.6|2.4|3.9|1.9|12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6.1|5.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2|0.1|0.1|0.1|0.3|1.5|0.4|0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|3.4|6.8|5|3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1|2.7|2.7|4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|5.2|0.9|2.3|0.6|1.9|2.5|3.1|1.7|0.6|2|1|2.1|5.3|7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|1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3.7|12.7|14|12.4|6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O\left( \frac{n}{p} + k \right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25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0.7|7.2|1.4|1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5.2|4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0.7|10.3|10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2.1|15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0.5|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6|6.6|7.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|3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1|4.9|1.7|4.8|3.2|3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7.4|2.2|11.9|8.2|3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3|3|10.4|4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7.7|4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6.7|1.7|7.1|2|1.3|1.6|2.6|8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.2|4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4.3|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0.3|6|5.7|6.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6.2|5.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0.8|13.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3|4.9|6.4|17.7|8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3|4.2|3.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3.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2|2.1|2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8|2.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|4.3|6.3|7.7|1.7|1.2|3.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2|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11618</TotalTime>
  <Words>3679</Words>
  <Application>Microsoft Macintosh PowerPoint</Application>
  <PresentationFormat>On-screen Show (4:3)</PresentationFormat>
  <Paragraphs>1208</Paragraphs>
  <Slides>104</Slides>
  <Notes>36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06" baseType="lpstr">
      <vt:lpstr>Office Theme</vt:lpstr>
      <vt:lpstr>1_Office Theme</vt:lpstr>
      <vt:lpstr>Parallel and Distributed Systems for Probabilistic Reasoning</vt:lpstr>
      <vt:lpstr>The foundations of computation  have changed …</vt:lpstr>
      <vt:lpstr>New Parallel and Distributed Platforms</vt:lpstr>
      <vt:lpstr>The scale of  machine learning problems  is exploding …</vt:lpstr>
      <vt:lpstr>The Age of Big Data</vt:lpstr>
      <vt:lpstr>Massive data provides opportunities for structured models…</vt:lpstr>
      <vt:lpstr>Example: Estimate Political Bias</vt:lpstr>
      <vt:lpstr>PowerPoint Presentation</vt:lpstr>
      <vt:lpstr>Thesis Statement: GrAD Methodology</vt:lpstr>
      <vt:lpstr>GrAD Methodology: Graphical</vt:lpstr>
      <vt:lpstr>Synchronous vs. Asynchronous</vt:lpstr>
      <vt:lpstr>GrAD Methodology: Asynchronous</vt:lpstr>
      <vt:lpstr>GrAD Methodology: Dynamic</vt:lpstr>
      <vt:lpstr>We apply the GrAD methodology to</vt:lpstr>
      <vt:lpstr>PowerPoint Presentation</vt:lpstr>
      <vt:lpstr>Encode Probabilistic Structure</vt:lpstr>
      <vt:lpstr>PowerPoint Presentation</vt:lpstr>
      <vt:lpstr>Graphical models provide a  common representation </vt:lpstr>
      <vt:lpstr>PowerPoint Presentation</vt:lpstr>
      <vt:lpstr>PowerPoint Presentation</vt:lpstr>
      <vt:lpstr>Parallel Belief Propagation</vt:lpstr>
      <vt:lpstr>Loopy Belief Propagation (Loopy BP)</vt:lpstr>
      <vt:lpstr>Synchronous Loopy BP</vt:lpstr>
      <vt:lpstr>Is Synchronous Loopy BP an efficient parallel algorithm?</vt:lpstr>
      <vt:lpstr>Sequential Computational Structure</vt:lpstr>
      <vt:lpstr>Hidden Sequential Structure</vt:lpstr>
      <vt:lpstr>Hidden Sequential Structure</vt:lpstr>
      <vt:lpstr>Optimal Sequential Algorithm</vt:lpstr>
      <vt:lpstr>Role of model Parameters on   Sequential Sub-Problems</vt:lpstr>
      <vt:lpstr>Optimal Parallel Scheduling</vt:lpstr>
      <vt:lpstr>The Splash Operation</vt:lpstr>
      <vt:lpstr>Running Parallel Splashes</vt:lpstr>
      <vt:lpstr>Priorities Determine the Roots</vt:lpstr>
      <vt:lpstr>Dynamic Splashes</vt:lpstr>
      <vt:lpstr>Dynamic Splashes automatically identify the optimal splash size</vt:lpstr>
      <vt:lpstr>PowerPoint Presentation</vt:lpstr>
      <vt:lpstr>Evaluation</vt:lpstr>
      <vt:lpstr>Representative Results</vt:lpstr>
      <vt:lpstr>Summary: Belief Propagation</vt:lpstr>
      <vt:lpstr>GrAD Methodology</vt:lpstr>
      <vt:lpstr>Additional Related Work</vt:lpstr>
      <vt:lpstr>PowerPoint Presentation</vt:lpstr>
      <vt:lpstr>Parallel Gibbs Sampling</vt:lpstr>
      <vt:lpstr>Gibbs Sampling [Geman &amp; Geman, 1984]</vt:lpstr>
      <vt:lpstr>Can we sample multiple  variables in parallel?</vt:lpstr>
      <vt:lpstr>From the original paper on Gibbs Sampling:</vt:lpstr>
      <vt:lpstr>The problem with  Synchronous Gibbs sampling</vt:lpstr>
      <vt:lpstr>Introduced Three Convergent Samplers</vt:lpstr>
      <vt:lpstr>Dynamically Prioritized Sampling</vt:lpstr>
      <vt:lpstr>Theorem: Chromatic Sampler</vt:lpstr>
      <vt:lpstr>Theorem Asynchronous and Splash Gibbs Sampler</vt:lpstr>
      <vt:lpstr>Evaluation</vt:lpstr>
      <vt:lpstr>Experimental Results</vt:lpstr>
      <vt:lpstr>Contributions: Gibbs Sampling</vt:lpstr>
      <vt:lpstr>GrAD Methodology</vt:lpstr>
      <vt:lpstr>Related Work</vt:lpstr>
      <vt:lpstr>PowerPoint Presentation</vt:lpstr>
      <vt:lpstr>PowerPoint Presentation</vt:lpstr>
      <vt:lpstr>How do we design and implement  GrAD Algorithms</vt:lpstr>
      <vt:lpstr>GraphLab is a  Graph-Parallel Abstraction</vt:lpstr>
      <vt:lpstr>The GraphLab Abstraction</vt:lpstr>
      <vt:lpstr>The GraphLab Vertex Program</vt:lpstr>
      <vt:lpstr>GraphLab is Asynchronous</vt:lpstr>
      <vt:lpstr>GraphLab is Serializable</vt:lpstr>
      <vt:lpstr>Serializable Execution</vt:lpstr>
      <vt:lpstr>The GraphLab System</vt:lpstr>
      <vt:lpstr>GraphLab vs. Pregel (BSP)</vt:lpstr>
      <vt:lpstr>Never Ending Learner Project (CoEM)</vt:lpstr>
      <vt:lpstr>Summary: GraphLab</vt:lpstr>
      <vt:lpstr>GraphLab provided exciting scaling performance</vt:lpstr>
      <vt:lpstr>PowerPoint Presentation</vt:lpstr>
      <vt:lpstr>Natural Graphs Graphs derived from natural phenomena</vt:lpstr>
      <vt:lpstr>Properties of Natural Graphs</vt:lpstr>
      <vt:lpstr>Power-Law Degree Distribution</vt:lpstr>
      <vt:lpstr>Power-Law Degree Distribution</vt:lpstr>
      <vt:lpstr>Challenges of High-Degree Vertices</vt:lpstr>
      <vt:lpstr>Graph Partitioning</vt:lpstr>
      <vt:lpstr>Power-Law Graphs are  Difficult to Partition</vt:lpstr>
      <vt:lpstr>Random Partitioning</vt:lpstr>
      <vt:lpstr>In Summary</vt:lpstr>
      <vt:lpstr>PowerPoint Presentation</vt:lpstr>
      <vt:lpstr>A Common Pattern for Vertex-Programs</vt:lpstr>
      <vt:lpstr>GAS Decomposition</vt:lpstr>
      <vt:lpstr>Minimizing Communication in PowerGraph</vt:lpstr>
      <vt:lpstr>Constructing Vertex-Cuts</vt:lpstr>
      <vt:lpstr>Random Vertex-Cut</vt:lpstr>
      <vt:lpstr>Random Vertex-Cuts vs. Edge-Cuts </vt:lpstr>
      <vt:lpstr>Greedy Vertex-Cuts</vt:lpstr>
      <vt:lpstr>Greedy Vertex-Cuts Improve Performance</vt:lpstr>
      <vt:lpstr>System Design</vt:lpstr>
      <vt:lpstr>PageRank on the Twitter Follower Graph</vt:lpstr>
      <vt:lpstr>PowerGraph is Scalable</vt:lpstr>
      <vt:lpstr>Topic Modeling</vt:lpstr>
      <vt:lpstr>Triangle Counting on The Twitter Graph</vt:lpstr>
      <vt:lpstr>Machine Learning and Data-Mining Toolkits</vt:lpstr>
      <vt:lpstr>Summary: PowerGraph</vt:lpstr>
      <vt:lpstr>Related High-Level Abstractions</vt:lpstr>
      <vt:lpstr>PowerPoint Presentation</vt:lpstr>
      <vt:lpstr>Thesis Statment</vt:lpstr>
      <vt:lpstr>Observations</vt:lpstr>
      <vt:lpstr>Future: Declarative Models</vt:lpstr>
      <vt:lpstr>Future: Online Probabilistic Reasoning</vt:lpstr>
      <vt:lpstr>Contributions &amp; Broader Impact</vt:lpstr>
      <vt:lpstr>Thank You!</vt:lpstr>
    </vt:vector>
  </TitlesOfParts>
  <Manager>Carlos Guestrin</Manager>
  <Company>Carnegie mellon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and Distributed Systems for Probabilistic Reasoning</dc:title>
  <dc:subject>Thesis Defense</dc:subject>
  <dc:creator>Joseph Gonzalez</dc:creator>
  <cp:keywords/>
  <dc:description/>
  <cp:lastModifiedBy>Joseph Gonzalez</cp:lastModifiedBy>
  <cp:revision>550</cp:revision>
  <cp:lastPrinted>2012-11-25T22:12:38Z</cp:lastPrinted>
  <dcterms:created xsi:type="dcterms:W3CDTF">2012-09-14T15:36:23Z</dcterms:created>
  <dcterms:modified xsi:type="dcterms:W3CDTF">2012-11-29T21:11:53Z</dcterms:modified>
  <cp:category/>
</cp:coreProperties>
</file>