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52"/>
  </p:notesMasterIdLst>
  <p:handoutMasterIdLst>
    <p:handoutMasterId r:id="rId53"/>
  </p:handoutMasterIdLst>
  <p:sldIdLst>
    <p:sldId id="646" r:id="rId2"/>
    <p:sldId id="666" r:id="rId3"/>
    <p:sldId id="622" r:id="rId4"/>
    <p:sldId id="625" r:id="rId5"/>
    <p:sldId id="627" r:id="rId6"/>
    <p:sldId id="585" r:id="rId7"/>
    <p:sldId id="652" r:id="rId8"/>
    <p:sldId id="415" r:id="rId9"/>
    <p:sldId id="649" r:id="rId10"/>
    <p:sldId id="650" r:id="rId11"/>
    <p:sldId id="376" r:id="rId12"/>
    <p:sldId id="377" r:id="rId13"/>
    <p:sldId id="653" r:id="rId14"/>
    <p:sldId id="381" r:id="rId15"/>
    <p:sldId id="382" r:id="rId16"/>
    <p:sldId id="383" r:id="rId17"/>
    <p:sldId id="386" r:id="rId18"/>
    <p:sldId id="388" r:id="rId19"/>
    <p:sldId id="654" r:id="rId20"/>
    <p:sldId id="389" r:id="rId21"/>
    <p:sldId id="390" r:id="rId22"/>
    <p:sldId id="590" r:id="rId23"/>
    <p:sldId id="392" r:id="rId24"/>
    <p:sldId id="393" r:id="rId25"/>
    <p:sldId id="394" r:id="rId26"/>
    <p:sldId id="656" r:id="rId27"/>
    <p:sldId id="586" r:id="rId28"/>
    <p:sldId id="515" r:id="rId29"/>
    <p:sldId id="399" r:id="rId30"/>
    <p:sldId id="655" r:id="rId31"/>
    <p:sldId id="400" r:id="rId32"/>
    <p:sldId id="401" r:id="rId33"/>
    <p:sldId id="402" r:id="rId34"/>
    <p:sldId id="404" r:id="rId35"/>
    <p:sldId id="631" r:id="rId36"/>
    <p:sldId id="630" r:id="rId37"/>
    <p:sldId id="407" r:id="rId38"/>
    <p:sldId id="408" r:id="rId39"/>
    <p:sldId id="644" r:id="rId40"/>
    <p:sldId id="659" r:id="rId41"/>
    <p:sldId id="660" r:id="rId42"/>
    <p:sldId id="661" r:id="rId43"/>
    <p:sldId id="632" r:id="rId44"/>
    <p:sldId id="664" r:id="rId45"/>
    <p:sldId id="424" r:id="rId46"/>
    <p:sldId id="642" r:id="rId47"/>
    <p:sldId id="425" r:id="rId48"/>
    <p:sldId id="426" r:id="rId49"/>
    <p:sldId id="662" r:id="rId50"/>
    <p:sldId id="66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D055019-3AE5-A64D-967F-28D30BAD0F56}">
          <p14:sldIdLst>
            <p14:sldId id="646"/>
            <p14:sldId id="666"/>
            <p14:sldId id="622"/>
            <p14:sldId id="625"/>
            <p14:sldId id="627"/>
            <p14:sldId id="585"/>
          </p14:sldIdLst>
        </p14:section>
        <p14:section name="Background" id="{A23743BB-6F95-D54E-B5E4-0F2E0E54C6E7}">
          <p14:sldIdLst>
            <p14:sldId id="652"/>
            <p14:sldId id="415"/>
            <p14:sldId id="649"/>
            <p14:sldId id="650"/>
            <p14:sldId id="376"/>
            <p14:sldId id="377"/>
          </p14:sldIdLst>
        </p14:section>
        <p14:section name="Fate-a" id="{2D0C3605-1A87-264C-925A-40ADB42827ED}">
          <p14:sldIdLst>
            <p14:sldId id="653"/>
            <p14:sldId id="381"/>
            <p14:sldId id="382"/>
            <p14:sldId id="383"/>
            <p14:sldId id="386"/>
            <p14:sldId id="388"/>
          </p14:sldIdLst>
        </p14:section>
        <p14:section name="Fate-b" id="{9FE6C4F5-8B76-5247-A9D8-086B98B574D2}">
          <p14:sldIdLst>
            <p14:sldId id="654"/>
            <p14:sldId id="389"/>
            <p14:sldId id="390"/>
            <p14:sldId id="590"/>
            <p14:sldId id="392"/>
            <p14:sldId id="393"/>
            <p14:sldId id="394"/>
          </p14:sldIdLst>
        </p14:section>
        <p14:section name="DEST-a" id="{27238187-F884-644D-8243-309EC23137DD}">
          <p14:sldIdLst>
            <p14:sldId id="656"/>
            <p14:sldId id="586"/>
            <p14:sldId id="515"/>
            <p14:sldId id="399"/>
          </p14:sldIdLst>
        </p14:section>
        <p14:section name="DEST-b" id="{37E7901E-3233-D749-ABEB-495B92C89B2A}">
          <p14:sldIdLst>
            <p14:sldId id="655"/>
            <p14:sldId id="400"/>
            <p14:sldId id="401"/>
            <p14:sldId id="402"/>
            <p14:sldId id="404"/>
            <p14:sldId id="631"/>
            <p14:sldId id="630"/>
            <p14:sldId id="407"/>
            <p14:sldId id="408"/>
            <p14:sldId id="644"/>
            <p14:sldId id="659"/>
            <p14:sldId id="660"/>
            <p14:sldId id="661"/>
            <p14:sldId id="632"/>
          </p14:sldIdLst>
        </p14:section>
        <p14:section name="FD-Eval" id="{7D94DA41-2A1C-1B48-B76E-3D0DA18DE4A6}">
          <p14:sldIdLst>
            <p14:sldId id="664"/>
            <p14:sldId id="424"/>
            <p14:sldId id="642"/>
            <p14:sldId id="425"/>
            <p14:sldId id="426"/>
            <p14:sldId id="662"/>
          </p14:sldIdLst>
        </p14:section>
        <p14:section name="End" id="{CF95659E-4F68-F441-B208-FD5E8E642CE7}">
          <p14:sldIdLst>
            <p14:sldId id="6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660000"/>
    <a:srgbClr val="FF9999"/>
    <a:srgbClr val="00FFFF"/>
    <a:srgbClr val="00FF00"/>
    <a:srgbClr val="FF00FF"/>
    <a:srgbClr val="800080"/>
    <a:srgbClr val="FF0000"/>
    <a:srgbClr val="33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1" autoAdjust="0"/>
    <p:restoredTop sz="84401" autoAdjust="0"/>
  </p:normalViewPr>
  <p:slideViewPr>
    <p:cSldViewPr snapToGrid="0" snapToObjects="1">
      <p:cViewPr varScale="1">
        <p:scale>
          <a:sx n="115" d="100"/>
          <a:sy n="115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  <a:t>4/3/11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  <a:t>4/3/11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Hundreds of thousands in many</a:t>
            </a:r>
            <a:r>
              <a:rPr lang="en-US" baseline="0" dirty="0" smtClean="0"/>
              <a:t> data centers around the world</a:t>
            </a:r>
          </a:p>
          <a:p>
            <a:r>
              <a:rPr lang="en-US" baseline="0" dirty="0" smtClean="0"/>
              <a:t>What systems manage these machines?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0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MSR:</a:t>
            </a:r>
          </a:p>
          <a:p>
            <a:r>
              <a:rPr lang="en-US" dirty="0" smtClean="0"/>
              <a:t>Move,</a:t>
            </a:r>
          </a:p>
          <a:p>
            <a:r>
              <a:rPr lang="en-US" dirty="0" smtClean="0"/>
              <a:t>Scale-up</a:t>
            </a:r>
          </a:p>
          <a:p>
            <a:r>
              <a:rPr lang="en-US" dirty="0" smtClean="0"/>
              <a:t>Replicate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0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r>
              <a:rPr lang="en-US" baseline="0" dirty="0" smtClean="0"/>
              <a:t> cloud’s availability, reliability, and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1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5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fast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6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fast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2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WRAP</a:t>
            </a:r>
            <a:r>
              <a:rPr lang="en-US" baseline="0" dirty="0" smtClean="0"/>
              <a:t> 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5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BD6-3064-8F47-886A-68C583227169}" type="datetime1">
              <a:rPr lang="en-US" smtClean="0"/>
              <a:t>4/3/11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39E-BADA-AC4A-9E0A-92102C3EA9D4}" type="datetime1">
              <a:rPr lang="en-US" smtClean="0"/>
              <a:t>4/3/11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BD51-8D9D-E144-B01D-9544BA3E5C77}" type="datetime1">
              <a:rPr lang="en-US" smtClean="0"/>
              <a:t>4/3/11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E022-97E1-BF4C-88E4-7CD5C9805FEA}" type="datetime1">
              <a:rPr lang="en-US" smtClean="0"/>
              <a:t>4/3/11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43F-3E12-6449-AEE5-FC1F5F400294}" type="datetime1">
              <a:rPr lang="en-US" smtClean="0"/>
              <a:t>4/3/11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D4AE-02D4-6343-BD38-A71A06A8CF6F}" type="datetime1">
              <a:rPr lang="en-US" smtClean="0"/>
              <a:t>4/3/11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1EE4-C42E-B645-955A-D85680E1280E}" type="datetime1">
              <a:rPr lang="en-US" smtClean="0"/>
              <a:t>4/3/11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096-63C6-C64B-BD3D-0858E0ECD9C7}" type="datetime1">
              <a:rPr lang="en-US" smtClean="0"/>
              <a:t>4/3/11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9B3-C822-3F4C-91A9-53C6678F8DEE}" type="datetime1">
              <a:rPr lang="en-US" smtClean="0"/>
              <a:t>4/3/11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E5F9-2E97-0D46-8ED9-ADEA12C6DCCF}" type="datetime1">
              <a:rPr lang="en-US" smtClean="0"/>
              <a:t>4/3/11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E137-CC3E-3749-8689-E3EA2997F2EE}" type="datetime1">
              <a:rPr lang="en-US" smtClean="0"/>
              <a:t>4/3/11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7924800" cy="498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46DB8D3-2FF3-D446-A120-3DAB8FA03571}" type="datetime1">
              <a:rPr lang="en-US" smtClean="0"/>
              <a:t>4/3/11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500" b="1" kern="1200" cap="none" spc="50" baseline="0">
          <a:ln w="12700" cmpd="sng">
            <a:solidFill>
              <a:schemeClr val="tx1"/>
            </a:solidFill>
            <a:prstDash val="solid"/>
          </a:ln>
          <a:solidFill>
            <a:schemeClr val="tx2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tx2"/>
        </a:buClr>
        <a:buSzPct val="75000"/>
        <a:buFont typeface="Wingdings" charset="2"/>
        <a:buChar char="q"/>
        <a:defRPr sz="3200" kern="1200" spc="30" baseline="0">
          <a:solidFill>
            <a:schemeClr val="tx1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Wingdings" charset="2"/>
        <a:buChar char="§"/>
        <a:defRPr sz="2600" kern="1200" spc="30" baseline="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Pct val="75000"/>
        <a:buFont typeface="Lucida Grande"/>
        <a:buChar char="-"/>
        <a:defRPr sz="2200" kern="1200" spc="30" baseline="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Lucida Grande"/>
        <a:buChar char="*"/>
        <a:defRPr sz="2200" kern="1200" spc="30" baseline="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06785" y="3772002"/>
            <a:ext cx="4046707" cy="1616768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Haryadi Gunawi</a:t>
            </a:r>
          </a:p>
          <a:p>
            <a:pPr>
              <a:spcBef>
                <a:spcPts val="5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UC Berkeley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Towards Reliable</a:t>
            </a:r>
            <a:br>
              <a:rPr lang="en-US" sz="4800" dirty="0" smtClean="0"/>
            </a:br>
            <a:r>
              <a:rPr lang="en-US" sz="4800" dirty="0" smtClean="0"/>
              <a:t>Cloud Storage</a:t>
            </a:r>
            <a:endParaRPr lang="en-US" sz="4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1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9934" y="1593255"/>
            <a:ext cx="5859994" cy="2507634"/>
          </a:xfrm>
        </p:spPr>
        <p:txBody>
          <a:bodyPr>
            <a:normAutofit/>
          </a:bodyPr>
          <a:lstStyle/>
          <a:p>
            <a:r>
              <a:rPr lang="en-US" dirty="0" smtClean="0"/>
              <a:t>Open-source cloud projects</a:t>
            </a:r>
          </a:p>
          <a:p>
            <a:pPr lvl="1"/>
            <a:r>
              <a:rPr lang="en-US" dirty="0" smtClean="0">
                <a:solidFill>
                  <a:srgbClr val="DC9E1F"/>
                </a:solidFill>
              </a:rPr>
              <a:t>Very valuable bug/issue repository!</a:t>
            </a:r>
          </a:p>
          <a:p>
            <a:pPr lvl="1"/>
            <a:r>
              <a:rPr lang="en-US" dirty="0"/>
              <a:t>HDFS (1400+</a:t>
            </a:r>
            <a:r>
              <a:rPr lang="en-US" dirty="0" smtClean="0"/>
              <a:t>), ZooKeeper (900+), Cassandra (1600+), Hbase (3000+), Hadoop (7000+)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9934" y="4087319"/>
            <a:ext cx="8078489" cy="24260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C9E1F"/>
                </a:solidFill>
              </a:rPr>
              <a:t>HDFS </a:t>
            </a:r>
            <a:r>
              <a:rPr lang="en-US" dirty="0"/>
              <a:t>JIRA study</a:t>
            </a:r>
          </a:p>
          <a:p>
            <a:pPr lvl="1"/>
            <a:r>
              <a:rPr lang="en-US" dirty="0"/>
              <a:t>1300 issues, 4 years (April 2006 to July 2010)</a:t>
            </a:r>
          </a:p>
          <a:p>
            <a:pPr lvl="1"/>
            <a:r>
              <a:rPr lang="en-US" dirty="0"/>
              <a:t>Select recovery problems due to hardware failures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91 </a:t>
            </a:r>
            <a:r>
              <a:rPr lang="en-US" dirty="0" smtClean="0">
                <a:solidFill>
                  <a:schemeClr val="tx2"/>
                </a:solidFill>
              </a:rPr>
              <a:t>recovery bugs</a:t>
            </a:r>
            <a:r>
              <a:rPr lang="en-US" dirty="0">
                <a:solidFill>
                  <a:schemeClr val="tx2"/>
                </a:solidFill>
              </a:rPr>
              <a:t>/issues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0798"/>
            <a:ext cx="7924800" cy="919474"/>
          </a:xfrm>
        </p:spPr>
        <p:txBody>
          <a:bodyPr/>
          <a:lstStyle/>
          <a:p>
            <a:r>
              <a:rPr lang="en-US" dirty="0" smtClean="0"/>
              <a:t>... hard to get right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630" y="1460173"/>
            <a:ext cx="2196229" cy="686322"/>
          </a:xfrm>
          <a:prstGeom prst="rect">
            <a:avLst/>
          </a:prstGeom>
          <a:ln w="38100" cmpd="sng">
            <a:solidFill>
              <a:srgbClr val="DC9E1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695" y="2053012"/>
            <a:ext cx="1003300" cy="14224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DC9E1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781" y="2514534"/>
            <a:ext cx="1339733" cy="877525"/>
          </a:xfrm>
          <a:prstGeom prst="rect">
            <a:avLst/>
          </a:prstGeom>
          <a:ln w="38100" cmpd="sng">
            <a:solidFill>
              <a:srgbClr val="DC9E1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7648" y="689921"/>
            <a:ext cx="1155700" cy="838200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tx2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39307"/>
              </p:ext>
            </p:extLst>
          </p:nvPr>
        </p:nvGraphicFramePr>
        <p:xfrm>
          <a:off x="4983153" y="4087319"/>
          <a:ext cx="3590195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4297"/>
                <a:gridCol w="11758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Implications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Count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Data loss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13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Unavailability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48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Corruption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19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Misc.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10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00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Testing is not advanced enough [Google]</a:t>
            </a:r>
          </a:p>
          <a:p>
            <a:pPr lvl="1"/>
            <a:r>
              <a:rPr lang="en-US" dirty="0" smtClean="0"/>
              <a:t>Failure model: </a:t>
            </a:r>
            <a:r>
              <a:rPr lang="en-US" dirty="0" smtClean="0">
                <a:solidFill>
                  <a:srgbClr val="DC9E1F"/>
                </a:solidFill>
              </a:rPr>
              <a:t>multiple, diverse failures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Recovery is </a:t>
            </a:r>
            <a:r>
              <a:rPr lang="en-US" dirty="0" smtClean="0">
                <a:solidFill>
                  <a:schemeClr val="tx2"/>
                </a:solidFill>
              </a:rPr>
              <a:t>under-specified </a:t>
            </a:r>
            <a:r>
              <a:rPr lang="en-US" dirty="0" smtClean="0">
                <a:solidFill>
                  <a:srgbClr val="FFFFFF"/>
                </a:solidFill>
              </a:rPr>
              <a:t>[Hamilton]</a:t>
            </a:r>
          </a:p>
          <a:p>
            <a:pPr lvl="1"/>
            <a:r>
              <a:rPr lang="en-US" dirty="0" smtClean="0"/>
              <a:t>Lots of custom recovery</a:t>
            </a:r>
          </a:p>
          <a:p>
            <a:pPr lvl="1"/>
            <a:r>
              <a:rPr lang="en-US" dirty="0" smtClean="0"/>
              <a:t>Implementation is complex</a:t>
            </a:r>
          </a:p>
          <a:p>
            <a:r>
              <a:rPr lang="en-US" dirty="0" smtClean="0"/>
              <a:t>Need </a:t>
            </a:r>
            <a:r>
              <a:rPr lang="en-US" dirty="0" smtClean="0">
                <a:solidFill>
                  <a:srgbClr val="DC9E1F"/>
                </a:solidFill>
              </a:rPr>
              <a:t>two advancements:</a:t>
            </a:r>
          </a:p>
          <a:p>
            <a:pPr lvl="1"/>
            <a:r>
              <a:rPr lang="en-US" dirty="0" smtClean="0"/>
              <a:t>Exercise complex failure modes</a:t>
            </a:r>
            <a:endParaRPr lang="en-US" u="sng" dirty="0" smtClean="0"/>
          </a:p>
          <a:p>
            <a:pPr lvl="1"/>
            <a:r>
              <a:rPr lang="en-US" dirty="0" smtClean="0"/>
              <a:t>Write specifications and test the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254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91069" y="1996565"/>
            <a:ext cx="3224721" cy="2555617"/>
            <a:chOff x="4691069" y="1996565"/>
            <a:chExt cx="3224721" cy="2555617"/>
          </a:xfrm>
        </p:grpSpPr>
        <p:sp>
          <p:nvSpPr>
            <p:cNvPr id="11" name="Cloud 10"/>
            <p:cNvSpPr/>
            <p:nvPr/>
          </p:nvSpPr>
          <p:spPr>
            <a:xfrm>
              <a:off x="4691069" y="1996565"/>
              <a:ext cx="3224721" cy="2555617"/>
            </a:xfrm>
            <a:prstGeom prst="cloud">
              <a:avLst/>
            </a:prstGeom>
            <a:solidFill>
              <a:schemeClr val="bg1"/>
            </a:solidFill>
            <a:ln w="28575" cmpd="sng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rgbClr val="FFFFFF"/>
                  </a:solidFill>
                  <a:latin typeface="Gill Sans"/>
                  <a:cs typeface="Gill Sans"/>
                </a:rPr>
                <a:t>Cloud software</a:t>
              </a:r>
            </a:p>
            <a:p>
              <a:pPr algn="ctr"/>
              <a:endParaRPr lang="en-US" sz="2200" dirty="0">
                <a:solidFill>
                  <a:srgbClr val="FFFFFF"/>
                </a:solidFill>
                <a:latin typeface="Gill Sans"/>
                <a:cs typeface="Gill Sans"/>
              </a:endParaRPr>
            </a:p>
            <a:p>
              <a:pPr algn="ctr"/>
              <a:endParaRPr lang="en-US" sz="2200" dirty="0" smtClean="0">
                <a:solidFill>
                  <a:srgbClr val="FFFFFF"/>
                </a:solidFill>
                <a:latin typeface="Gill Sans"/>
                <a:cs typeface="Gill Sans"/>
              </a:endParaRPr>
            </a:p>
            <a:p>
              <a:pPr algn="ctr"/>
              <a:endParaRPr lang="en-US" sz="2200" dirty="0">
                <a:solidFill>
                  <a:srgbClr val="FFFFFF"/>
                </a:solidFill>
                <a:latin typeface="Gill Sans"/>
                <a:cs typeface="Gill Sans"/>
              </a:endParaRPr>
            </a:p>
            <a:p>
              <a:pPr algn="ctr"/>
              <a:endParaRPr lang="en-US" sz="2200" dirty="0">
                <a:solidFill>
                  <a:srgbClr val="FFFFFF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646443" y="3848789"/>
              <a:ext cx="1517339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535531" y="3102983"/>
              <a:ext cx="1517339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server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049" y="2680265"/>
              <a:ext cx="724173" cy="724173"/>
            </a:xfrm>
            <a:prstGeom prst="rect">
              <a:avLst/>
            </a:prstGeom>
          </p:spPr>
        </p:pic>
        <p:pic>
          <p:nvPicPr>
            <p:cNvPr id="33" name="Picture 32" descr="server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078" y="2680265"/>
              <a:ext cx="724173" cy="724173"/>
            </a:xfrm>
            <a:prstGeom prst="rect">
              <a:avLst/>
            </a:prstGeom>
          </p:spPr>
        </p:pic>
        <p:pic>
          <p:nvPicPr>
            <p:cNvPr id="34" name="Picture 33" descr="server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787" y="2680265"/>
              <a:ext cx="724173" cy="724173"/>
            </a:xfrm>
            <a:prstGeom prst="rect">
              <a:avLst/>
            </a:prstGeom>
          </p:spPr>
        </p:pic>
        <p:pic>
          <p:nvPicPr>
            <p:cNvPr id="37" name="Picture 36" descr="server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797" y="3450480"/>
              <a:ext cx="724173" cy="724173"/>
            </a:xfrm>
            <a:prstGeom prst="rect">
              <a:avLst/>
            </a:prstGeom>
          </p:spPr>
        </p:pic>
        <p:pic>
          <p:nvPicPr>
            <p:cNvPr id="38" name="Picture 37" descr="server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826" y="3450480"/>
              <a:ext cx="724173" cy="724173"/>
            </a:xfrm>
            <a:prstGeom prst="rect">
              <a:avLst/>
            </a:prstGeom>
          </p:spPr>
        </p:pic>
        <p:pic>
          <p:nvPicPr>
            <p:cNvPr id="39" name="Picture 38" descr="server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535" y="3450480"/>
              <a:ext cx="724173" cy="724173"/>
            </a:xfrm>
            <a:prstGeom prst="rect">
              <a:avLst/>
            </a:prstGeom>
          </p:spPr>
        </p:pic>
        <p:pic>
          <p:nvPicPr>
            <p:cNvPr id="40" name="Picture 39" descr="server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294" y="2680265"/>
              <a:ext cx="724173" cy="724173"/>
            </a:xfrm>
            <a:prstGeom prst="rect">
              <a:avLst/>
            </a:prstGeom>
          </p:spPr>
        </p:pic>
        <p:pic>
          <p:nvPicPr>
            <p:cNvPr id="41" name="Picture 40" descr="server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323" y="2680265"/>
              <a:ext cx="724173" cy="724173"/>
            </a:xfrm>
            <a:prstGeom prst="rect">
              <a:avLst/>
            </a:prstGeom>
          </p:spPr>
        </p:pic>
        <p:pic>
          <p:nvPicPr>
            <p:cNvPr id="42" name="Picture 41" descr="server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032" y="2680265"/>
              <a:ext cx="724173" cy="724173"/>
            </a:xfrm>
            <a:prstGeom prst="rect">
              <a:avLst/>
            </a:prstGeom>
          </p:spPr>
        </p:pic>
        <p:pic>
          <p:nvPicPr>
            <p:cNvPr id="43" name="Picture 42" descr="server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485" y="3450480"/>
              <a:ext cx="724173" cy="724173"/>
            </a:xfrm>
            <a:prstGeom prst="rect">
              <a:avLst/>
            </a:prstGeom>
          </p:spPr>
        </p:pic>
        <p:pic>
          <p:nvPicPr>
            <p:cNvPr id="44" name="Picture 43" descr="server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514" y="3450480"/>
              <a:ext cx="724173" cy="724173"/>
            </a:xfrm>
            <a:prstGeom prst="rect">
              <a:avLst/>
            </a:prstGeom>
          </p:spPr>
        </p:pic>
        <p:pic>
          <p:nvPicPr>
            <p:cNvPr id="45" name="Picture 44" descr="server.png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223" y="3450480"/>
              <a:ext cx="724173" cy="724173"/>
            </a:xfrm>
            <a:prstGeom prst="rect">
              <a:avLst/>
            </a:prstGeom>
          </p:spPr>
        </p:pic>
        <p:cxnSp>
          <p:nvCxnSpPr>
            <p:cNvPr id="48" name="Straight Arrow Connector 47"/>
            <p:cNvCxnSpPr/>
            <p:nvPr/>
          </p:nvCxnSpPr>
          <p:spPr>
            <a:xfrm flipV="1">
              <a:off x="6233184" y="3086098"/>
              <a:ext cx="8597" cy="728763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4775" y="1925133"/>
            <a:ext cx="1922482" cy="723275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bIns="0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Gill Sans"/>
                <a:cs typeface="Gill Sans"/>
              </a:rPr>
              <a:t>FATE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4775" y="4079782"/>
            <a:ext cx="2786521" cy="723275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bIns="0" rtlCol="0">
            <a:spAutoFit/>
          </a:bodyPr>
          <a:lstStyle/>
          <a:p>
            <a:r>
              <a:rPr lang="en-US" sz="4400" dirty="0" smtClean="0">
                <a:solidFill>
                  <a:srgbClr val="00FF00"/>
                </a:solidFill>
                <a:latin typeface="Gill Sans"/>
                <a:cs typeface="Gill Sans"/>
              </a:rPr>
              <a:t>DESTINI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4776" y="2636123"/>
            <a:ext cx="2867384" cy="1031052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bIns="0" rtlCol="0">
            <a:spAutoFit/>
          </a:bodyPr>
          <a:lstStyle/>
          <a:p>
            <a:r>
              <a:rPr lang="en-US" sz="3200" u="sng" dirty="0">
                <a:solidFill>
                  <a:srgbClr val="FFFFFF"/>
                </a:solidFill>
                <a:latin typeface="Gill Sans"/>
                <a:cs typeface="Gill Sans"/>
              </a:rPr>
              <a:t>Fa</a:t>
            </a:r>
            <a:r>
              <a:rPr lang="en-US" sz="3200" dirty="0">
                <a:solidFill>
                  <a:srgbClr val="FFFFFF"/>
                </a:solidFill>
                <a:latin typeface="Gill Sans"/>
                <a:cs typeface="Gill Sans"/>
              </a:rPr>
              <a:t>ilure </a:t>
            </a:r>
            <a:r>
              <a:rPr lang="en-US" sz="3200" u="sng" dirty="0">
                <a:solidFill>
                  <a:srgbClr val="FFFFFF"/>
                </a:solidFill>
                <a:latin typeface="Gill Sans"/>
                <a:cs typeface="Gill Sans"/>
              </a:rPr>
              <a:t>T</a:t>
            </a:r>
            <a:r>
              <a:rPr lang="en-US" sz="3200" dirty="0">
                <a:solidFill>
                  <a:srgbClr val="FFFFFF"/>
                </a:solidFill>
                <a:latin typeface="Gill Sans"/>
                <a:cs typeface="Gill Sans"/>
              </a:rPr>
              <a:t>esting </a:t>
            </a:r>
            <a:endParaRPr lang="en-US" sz="3200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Servic</a:t>
            </a:r>
            <a:r>
              <a:rPr lang="en-US" sz="3200" u="sng" dirty="0" smtClean="0">
                <a:solidFill>
                  <a:srgbClr val="FFFFFF"/>
                </a:solidFill>
                <a:latin typeface="Gill Sans"/>
                <a:cs typeface="Gill Sans"/>
              </a:rPr>
              <a:t>e</a:t>
            </a:r>
            <a:endParaRPr lang="en-US" sz="3200" dirty="0" smtClea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775" y="4803057"/>
            <a:ext cx="3585683" cy="1031052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bIns="0" rtlCol="0">
            <a:spAutoFit/>
          </a:bodyPr>
          <a:lstStyle/>
          <a:p>
            <a:r>
              <a:rPr lang="en-US" sz="3200" u="sng" dirty="0">
                <a:solidFill>
                  <a:srgbClr val="FFFFFF"/>
                </a:solidFill>
                <a:latin typeface="Gill Sans"/>
                <a:cs typeface="Gill Sans"/>
              </a:rPr>
              <a:t>D</a:t>
            </a:r>
            <a:r>
              <a:rPr lang="en-US" sz="3200" dirty="0">
                <a:solidFill>
                  <a:srgbClr val="FFFFFF"/>
                </a:solidFill>
                <a:latin typeface="Gill Sans"/>
                <a:cs typeface="Gill Sans"/>
              </a:rPr>
              <a:t>eclarative T</a:t>
            </a:r>
            <a:r>
              <a:rPr lang="en-US" sz="3200" u="sng" dirty="0">
                <a:solidFill>
                  <a:srgbClr val="FFFFFF"/>
                </a:solidFill>
                <a:latin typeface="Gill Sans"/>
                <a:cs typeface="Gill Sans"/>
              </a:rPr>
              <a:t>estin</a:t>
            </a:r>
            <a:r>
              <a:rPr lang="en-US" sz="3200" dirty="0">
                <a:solidFill>
                  <a:srgbClr val="FFFFFF"/>
                </a:solidFill>
                <a:latin typeface="Gill Sans"/>
                <a:cs typeface="Gill Sans"/>
              </a:rPr>
              <a:t>g 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Spec</a:t>
            </a:r>
            <a:r>
              <a:rPr lang="en-US" sz="3200" u="sng" dirty="0" smtClean="0">
                <a:solidFill>
                  <a:srgbClr val="FFFFFF"/>
                </a:solidFill>
                <a:latin typeface="Gill Sans"/>
                <a:cs typeface="Gill Sans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fications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580788" y="3042352"/>
            <a:ext cx="2497275" cy="2847623"/>
            <a:chOff x="5580788" y="3042352"/>
            <a:chExt cx="2497275" cy="2847623"/>
          </a:xfrm>
        </p:grpSpPr>
        <p:cxnSp>
          <p:nvCxnSpPr>
            <p:cNvPr id="13" name="Curved Connector 12"/>
            <p:cNvCxnSpPr>
              <a:stCxn id="42" idx="3"/>
            </p:cNvCxnSpPr>
            <p:nvPr/>
          </p:nvCxnSpPr>
          <p:spPr>
            <a:xfrm flipH="1">
              <a:off x="7163782" y="3042352"/>
              <a:ext cx="411423" cy="1553579"/>
            </a:xfrm>
            <a:prstGeom prst="curvedConnector4">
              <a:avLst>
                <a:gd name="adj1" fmla="val -221495"/>
                <a:gd name="adj2" fmla="val 79076"/>
              </a:avLst>
            </a:prstGeom>
            <a:ln w="38100" cmpd="sng">
              <a:solidFill>
                <a:srgbClr val="00FF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 descr="server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032" y="4662944"/>
              <a:ext cx="1227031" cy="1227031"/>
            </a:xfrm>
            <a:prstGeom prst="rect">
              <a:avLst/>
            </a:prstGeom>
          </p:spPr>
        </p:pic>
        <p:cxnSp>
          <p:nvCxnSpPr>
            <p:cNvPr id="14" name="Curved Connector 13"/>
            <p:cNvCxnSpPr>
              <a:stCxn id="57" idx="1"/>
              <a:endCxn id="34" idx="1"/>
            </p:cNvCxnSpPr>
            <p:nvPr/>
          </p:nvCxnSpPr>
          <p:spPr>
            <a:xfrm rot="10800000">
              <a:off x="5580788" y="3042352"/>
              <a:ext cx="1270245" cy="2234108"/>
            </a:xfrm>
            <a:prstGeom prst="curvedConnector3">
              <a:avLst>
                <a:gd name="adj1" fmla="val 68005"/>
              </a:avLst>
            </a:prstGeom>
            <a:ln w="38100" cmpd="sng">
              <a:solidFill>
                <a:srgbClr val="00FF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44" idx="1"/>
            </p:cNvCxnSpPr>
            <p:nvPr/>
          </p:nvCxnSpPr>
          <p:spPr>
            <a:xfrm rot="10800000" flipH="1" flipV="1">
              <a:off x="6567513" y="3812567"/>
              <a:ext cx="283519" cy="1035030"/>
            </a:xfrm>
            <a:prstGeom prst="curvedConnector4">
              <a:avLst>
                <a:gd name="adj1" fmla="val -80630"/>
                <a:gd name="adj2" fmla="val 67492"/>
              </a:avLst>
            </a:prstGeom>
            <a:ln w="38100" cmpd="sng">
              <a:solidFill>
                <a:srgbClr val="00FF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676700" y="3206493"/>
            <a:ext cx="1790604" cy="2778876"/>
            <a:chOff x="4692310" y="3190805"/>
            <a:chExt cx="1790604" cy="2778876"/>
          </a:xfrm>
        </p:grpSpPr>
        <p:grpSp>
          <p:nvGrpSpPr>
            <p:cNvPr id="19" name="Group 18"/>
            <p:cNvGrpSpPr/>
            <p:nvPr/>
          </p:nvGrpSpPr>
          <p:grpSpPr>
            <a:xfrm>
              <a:off x="5053264" y="3618071"/>
              <a:ext cx="482267" cy="427266"/>
              <a:chOff x="5133660" y="2289413"/>
              <a:chExt cx="482267" cy="42726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 smtClean="0">
                    <a:latin typeface="Arial Black"/>
                    <a:cs typeface="Arial Black"/>
                  </a:rPr>
                  <a:t>X</a:t>
                </a:r>
                <a:r>
                  <a:rPr lang="en-US" baseline="-25000" dirty="0">
                    <a:latin typeface="Arial Black"/>
                    <a:cs typeface="Arial Black"/>
                  </a:rPr>
                  <a:t>2</a:t>
                </a:r>
              </a:p>
            </p:txBody>
          </p:sp>
        </p:grpSp>
        <p:pic>
          <p:nvPicPr>
            <p:cNvPr id="56" name="Picture 55" descr="server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310" y="4742650"/>
              <a:ext cx="1227031" cy="122703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6000647" y="3190805"/>
              <a:ext cx="482267" cy="427266"/>
              <a:chOff x="5133660" y="2289413"/>
              <a:chExt cx="482267" cy="42726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 smtClean="0">
                    <a:latin typeface="Arial Black"/>
                    <a:cs typeface="Arial Black"/>
                  </a:rPr>
                  <a:t>X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1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  <p:cxnSp>
          <p:nvCxnSpPr>
            <p:cNvPr id="75" name="Straight Arrow Connector 74"/>
            <p:cNvCxnSpPr>
              <a:endCxn id="20" idx="3"/>
            </p:cNvCxnSpPr>
            <p:nvPr/>
          </p:nvCxnSpPr>
          <p:spPr>
            <a:xfrm flipV="1">
              <a:off x="4894972" y="3982765"/>
              <a:ext cx="225985" cy="861821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17" idx="4"/>
            </p:cNvCxnSpPr>
            <p:nvPr/>
          </p:nvCxnSpPr>
          <p:spPr>
            <a:xfrm flipV="1">
              <a:off x="5646443" y="3618071"/>
              <a:ext cx="585324" cy="112457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ounded Rectangle 48"/>
          <p:cNvSpPr/>
          <p:nvPr/>
        </p:nvSpPr>
        <p:spPr>
          <a:xfrm>
            <a:off x="7468954" y="5234886"/>
            <a:ext cx="1218218" cy="750483"/>
          </a:xfrm>
          <a:prstGeom prst="roundRect">
            <a:avLst/>
          </a:prstGeom>
          <a:solidFill>
            <a:srgbClr val="0080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200" dirty="0" smtClean="0">
                <a:latin typeface="Gill Sans"/>
                <a:cs typeface="Gill Sans"/>
              </a:rPr>
              <a:t>Violate</a:t>
            </a:r>
          </a:p>
          <a:p>
            <a:pPr algn="ctr"/>
            <a:r>
              <a:rPr lang="en-US" sz="2200" dirty="0" smtClean="0">
                <a:latin typeface="Gill Sans"/>
                <a:cs typeface="Gill Sans"/>
              </a:rPr>
              <a:t>specs?</a:t>
            </a:r>
            <a:endParaRPr lang="en-US" sz="22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1229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Research background</a:t>
            </a:r>
          </a:p>
          <a:p>
            <a:r>
              <a:rPr lang="en-US" dirty="0" smtClean="0"/>
              <a:t>FATE and DESTINI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FATE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Architecture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Failure exploration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DESTINI </a:t>
            </a:r>
            <a:endParaRPr lang="en-US" i="1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Evaluation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999244" y="3250864"/>
            <a:ext cx="3857089" cy="1215297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endParaRPr lang="en-US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3772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23"/>
          <p:cNvSpPr>
            <a:spLocks noChangeShapeType="1"/>
          </p:cNvSpPr>
          <p:nvPr/>
        </p:nvSpPr>
        <p:spPr bwMode="auto">
          <a:xfrm flipH="1">
            <a:off x="821363" y="4561233"/>
            <a:ext cx="685799" cy="0"/>
          </a:xfrm>
          <a:prstGeom prst="line">
            <a:avLst/>
          </a:prstGeom>
          <a:noFill/>
          <a:ln w="25400" cap="flat">
            <a:solidFill>
              <a:srgbClr val="00FFF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7" name="Line 103"/>
          <p:cNvSpPr>
            <a:spLocks noChangeShapeType="1"/>
          </p:cNvSpPr>
          <p:nvPr/>
        </p:nvSpPr>
        <p:spPr bwMode="auto">
          <a:xfrm>
            <a:off x="5993652" y="5017662"/>
            <a:ext cx="1219200" cy="1588"/>
          </a:xfrm>
          <a:prstGeom prst="line">
            <a:avLst/>
          </a:prstGeom>
          <a:noFill/>
          <a:ln w="76200" cap="flat">
            <a:solidFill>
              <a:srgbClr val="00FF00"/>
            </a:solidFill>
            <a:prstDash val="solid"/>
            <a:round/>
            <a:headEnd type="none" w="med" len="med"/>
            <a:tailEnd type="triangle" w="sm" len="sm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Gill Sans"/>
                <a:cs typeface="Gill Sans"/>
              </a:rPr>
              <a:pPr/>
              <a:t>14</a:t>
            </a:fld>
            <a:endParaRPr lang="en-US" dirty="0">
              <a:latin typeface="Gill Sans"/>
              <a:cs typeface="Gill Sans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rot="10800000">
            <a:off x="4009019" y="1189638"/>
            <a:ext cx="68580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694818" y="1342038"/>
            <a:ext cx="1814513" cy="1588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3856619" y="656238"/>
            <a:ext cx="241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M</a:t>
            </a: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5152019" y="656238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1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4542419" y="656238"/>
            <a:ext cx="2226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C</a:t>
            </a:r>
          </a:p>
        </p:txBody>
      </p:sp>
      <p:sp>
        <p:nvSpPr>
          <p:cNvPr id="14" name="Rectangle 10"/>
          <p:cNvSpPr>
            <a:spLocks/>
          </p:cNvSpPr>
          <p:nvPr/>
        </p:nvSpPr>
        <p:spPr bwMode="auto">
          <a:xfrm>
            <a:off x="5761619" y="656238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2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6377569" y="656238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3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rot="10800000">
            <a:off x="822951" y="4141362"/>
            <a:ext cx="68580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508750" y="4293762"/>
            <a:ext cx="158608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1524626" y="4674762"/>
            <a:ext cx="2422525" cy="1588"/>
          </a:xfrm>
          <a:prstGeom prst="line">
            <a:avLst/>
          </a:prstGeom>
          <a:noFill/>
          <a:ln w="25400" cap="flat">
            <a:solidFill>
              <a:srgbClr val="00FFF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rot="10800000">
            <a:off x="5309440" y="4101674"/>
            <a:ext cx="685800" cy="1588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5995240" y="4254074"/>
            <a:ext cx="1827212" cy="1588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5995240" y="4635074"/>
            <a:ext cx="1587666" cy="1588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round/>
            <a:headEnd type="none" w="med" len="med"/>
            <a:tailEnd type="triangle" w="sm" len="sm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3" name="Rectangle 49"/>
          <p:cNvSpPr>
            <a:spLocks/>
          </p:cNvSpPr>
          <p:nvPr/>
        </p:nvSpPr>
        <p:spPr bwMode="auto">
          <a:xfrm>
            <a:off x="4578932" y="2713638"/>
            <a:ext cx="11863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No failures</a:t>
            </a:r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863106" y="5785373"/>
            <a:ext cx="324553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 dirty="0">
                <a:solidFill>
                  <a:srgbClr val="00FFFF"/>
                </a:solidFill>
                <a:latin typeface="Gill Sans"/>
                <a:ea typeface="ＭＳ Ｐゴシック" charset="0"/>
                <a:cs typeface="Gill Sans"/>
              </a:rPr>
              <a:t>Setup </a:t>
            </a:r>
            <a:r>
              <a:rPr lang="en-US" sz="2000" dirty="0" smtClean="0">
                <a:solidFill>
                  <a:srgbClr val="00FFFF"/>
                </a:solidFill>
                <a:latin typeface="Gill Sans"/>
                <a:ea typeface="ＭＳ Ｐゴシック" charset="0"/>
                <a:cs typeface="Gill Sans"/>
              </a:rPr>
              <a:t>Recovery</a:t>
            </a:r>
            <a:r>
              <a:rPr lang="en-US" sz="2000" dirty="0">
                <a:solidFill>
                  <a:srgbClr val="00FFFF"/>
                </a:solidFill>
                <a:latin typeface="Gill Sans"/>
                <a:ea typeface="ＭＳ Ｐゴシック" charset="0"/>
                <a:cs typeface="Gill Sans"/>
              </a:rPr>
              <a:t>: </a:t>
            </a:r>
          </a:p>
          <a:p>
            <a:pPr marL="39688" algn="ctr"/>
            <a:r>
              <a:rPr lang="en-US" sz="2000" dirty="0">
                <a:latin typeface="Gill Sans"/>
                <a:ea typeface="ＭＳ Ｐゴシック" charset="0"/>
                <a:cs typeface="Gill Sans"/>
              </a:rPr>
              <a:t>Recreate fresh </a:t>
            </a:r>
            <a:r>
              <a:rPr lang="en-US" sz="2000" dirty="0" smtClean="0">
                <a:latin typeface="Gill Sans"/>
                <a:ea typeface="ＭＳ Ｐゴシック" charset="0"/>
                <a:cs typeface="Gill Sans"/>
              </a:rPr>
              <a:t>pipeline</a:t>
            </a:r>
            <a:r>
              <a:rPr lang="en-US" sz="2000" dirty="0" smtClean="0">
                <a:solidFill>
                  <a:srgbClr val="00FFFF"/>
                </a:solidFill>
                <a:latin typeface="Gill Sans"/>
                <a:ea typeface="ＭＳ Ｐゴシック" charset="0"/>
                <a:cs typeface="Gill Sans"/>
              </a:rPr>
              <a:t> (1, 2, 4)</a:t>
            </a:r>
            <a:endParaRPr lang="en-US" sz="2000" dirty="0">
              <a:solidFill>
                <a:srgbClr val="00FFFF"/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>
            <a:off x="4623640" y="5778074"/>
            <a:ext cx="3622746" cy="615553"/>
          </a:xfrm>
          <a:prstGeom prst="rect">
            <a:avLst/>
          </a:prstGeo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 dirty="0">
                <a:solidFill>
                  <a:srgbClr val="00FF00"/>
                </a:solidFill>
                <a:latin typeface="Gill Sans"/>
                <a:ea typeface="ＭＳ Ｐゴシック" charset="0"/>
                <a:cs typeface="Gill Sans"/>
                <a:sym typeface="Arial Bold" charset="0"/>
              </a:rPr>
              <a:t>Data T</a:t>
            </a:r>
            <a:r>
              <a:rPr lang="en-US" sz="2000" dirty="0" smtClean="0">
                <a:solidFill>
                  <a:srgbClr val="00FF00"/>
                </a:solidFill>
                <a:latin typeface="Gill Sans"/>
                <a:ea typeface="ＭＳ Ｐゴシック" charset="0"/>
                <a:cs typeface="Gill Sans"/>
                <a:sym typeface="Arial Bold" charset="0"/>
              </a:rPr>
              <a:t>ransfer Recovery</a:t>
            </a:r>
            <a:r>
              <a:rPr lang="en-US" sz="2000" dirty="0">
                <a:solidFill>
                  <a:srgbClr val="00FF00"/>
                </a:solidFill>
                <a:latin typeface="Gill Sans"/>
                <a:ea typeface="ＭＳ Ｐゴシック" charset="0"/>
                <a:cs typeface="Gill Sans"/>
                <a:sym typeface="Arial Bold" charset="0"/>
              </a:rPr>
              <a:t>: </a:t>
            </a:r>
          </a:p>
          <a:p>
            <a:pPr marL="39688" algn="ctr"/>
            <a:r>
              <a:rPr lang="en-US" sz="2000" dirty="0">
                <a:solidFill>
                  <a:srgbClr val="FFFFFF"/>
                </a:solidFill>
                <a:latin typeface="Gill Sans"/>
                <a:ea typeface="ＭＳ Ｐゴシック" charset="0"/>
                <a:cs typeface="Gill Sans"/>
                <a:sym typeface="Arial Bold" charset="0"/>
              </a:rPr>
              <a:t>Continue on surviving </a:t>
            </a:r>
            <a:r>
              <a:rPr lang="en-US" sz="2000" dirty="0" smtClean="0">
                <a:solidFill>
                  <a:srgbClr val="FFFFFF"/>
                </a:solidFill>
                <a:latin typeface="Gill Sans"/>
                <a:ea typeface="ＭＳ Ｐゴシック" charset="0"/>
                <a:cs typeface="Gill Sans"/>
                <a:sym typeface="Arial Bold" charset="0"/>
              </a:rPr>
              <a:t>nodes</a:t>
            </a:r>
            <a:r>
              <a:rPr lang="en-US" sz="2000" dirty="0" smtClean="0">
                <a:solidFill>
                  <a:srgbClr val="00FF00"/>
                </a:solidFill>
                <a:latin typeface="Gill Sans"/>
                <a:ea typeface="ＭＳ Ｐゴシック" charset="0"/>
                <a:cs typeface="Gill Sans"/>
                <a:sym typeface="Arial Bold" charset="0"/>
              </a:rPr>
              <a:t> (1, 2)</a:t>
            </a:r>
            <a:endParaRPr lang="en-US" sz="2000" dirty="0">
              <a:solidFill>
                <a:srgbClr val="00FF00"/>
              </a:solidFill>
              <a:latin typeface="Gill Sans"/>
              <a:ea typeface="ＭＳ Ｐゴシック" charset="0"/>
              <a:cs typeface="Gill Sans"/>
              <a:sym typeface="Arial Bold" charset="0"/>
            </a:endParaRPr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>
            <a:off x="4710694" y="1799238"/>
            <a:ext cx="1798638" cy="1588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round/>
            <a:headEnd type="none" w="med" len="med"/>
            <a:tailEnd type="triangle" w="sm" len="sm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1524626" y="5055762"/>
            <a:ext cx="2420938" cy="1588"/>
          </a:xfrm>
          <a:prstGeom prst="line">
            <a:avLst/>
          </a:prstGeom>
          <a:noFill/>
          <a:ln w="76200" cap="flat">
            <a:solidFill>
              <a:srgbClr val="00FFFF"/>
            </a:solidFill>
            <a:prstDash val="solid"/>
            <a:round/>
            <a:headEnd type="none" w="med" len="med"/>
            <a:tailEnd type="triangle" w="sm" len="sm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5157040" y="3568274"/>
            <a:ext cx="2690226" cy="2057400"/>
            <a:chOff x="1252538" y="3505200"/>
            <a:chExt cx="2690226" cy="2057400"/>
          </a:xfrm>
        </p:grpSpPr>
        <p:sp>
          <p:nvSpPr>
            <p:cNvPr id="35" name="Rectangle 31"/>
            <p:cNvSpPr>
              <a:spLocks/>
            </p:cNvSpPr>
            <p:nvPr/>
          </p:nvSpPr>
          <p:spPr bwMode="auto">
            <a:xfrm>
              <a:off x="1252538" y="3505200"/>
              <a:ext cx="2412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M</a:t>
              </a:r>
            </a:p>
          </p:txBody>
        </p:sp>
        <p:sp>
          <p:nvSpPr>
            <p:cNvPr id="36" name="Rectangle 32"/>
            <p:cNvSpPr>
              <a:spLocks/>
            </p:cNvSpPr>
            <p:nvPr/>
          </p:nvSpPr>
          <p:spPr bwMode="auto">
            <a:xfrm>
              <a:off x="2547938" y="3505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1</a:t>
              </a:r>
            </a:p>
          </p:txBody>
        </p:sp>
        <p:sp>
          <p:nvSpPr>
            <p:cNvPr id="37" name="Rectangle 33"/>
            <p:cNvSpPr>
              <a:spLocks/>
            </p:cNvSpPr>
            <p:nvPr/>
          </p:nvSpPr>
          <p:spPr bwMode="auto">
            <a:xfrm>
              <a:off x="1938338" y="3505200"/>
              <a:ext cx="2226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C</a:t>
              </a:r>
            </a:p>
          </p:txBody>
        </p:sp>
        <p:sp>
          <p:nvSpPr>
            <p:cNvPr id="38" name="Rectangle 34"/>
            <p:cNvSpPr>
              <a:spLocks/>
            </p:cNvSpPr>
            <p:nvPr/>
          </p:nvSpPr>
          <p:spPr bwMode="auto">
            <a:xfrm>
              <a:off x="3157538" y="3505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2</a:t>
              </a:r>
            </a:p>
          </p:txBody>
        </p:sp>
        <p:sp>
          <p:nvSpPr>
            <p:cNvPr id="39" name="Rectangle 35"/>
            <p:cNvSpPr>
              <a:spLocks/>
            </p:cNvSpPr>
            <p:nvPr/>
          </p:nvSpPr>
          <p:spPr bwMode="auto">
            <a:xfrm>
              <a:off x="3773488" y="3505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3</a:t>
              </a:r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H="1">
              <a:off x="1403350" y="3886200"/>
              <a:ext cx="1588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 flipH="1">
              <a:off x="2089150" y="3886200"/>
              <a:ext cx="1588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H="1">
              <a:off x="3917950" y="3886200"/>
              <a:ext cx="1588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 flipH="1">
              <a:off x="3308350" y="3886200"/>
              <a:ext cx="1588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H="1">
              <a:off x="2698750" y="3886200"/>
              <a:ext cx="1588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0551" y="3607962"/>
            <a:ext cx="3293476" cy="2057400"/>
            <a:chOff x="5029200" y="609600"/>
            <a:chExt cx="3293476" cy="2057400"/>
          </a:xfrm>
        </p:grpSpPr>
        <p:sp>
          <p:nvSpPr>
            <p:cNvPr id="19" name="Rectangle 15"/>
            <p:cNvSpPr>
              <a:spLocks/>
            </p:cNvSpPr>
            <p:nvPr/>
          </p:nvSpPr>
          <p:spPr bwMode="auto">
            <a:xfrm>
              <a:off x="5029200" y="609600"/>
              <a:ext cx="2412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M</a:t>
              </a:r>
            </a:p>
          </p:txBody>
        </p:sp>
        <p:sp>
          <p:nvSpPr>
            <p:cNvPr id="20" name="Rectangle 16"/>
            <p:cNvSpPr>
              <a:spLocks/>
            </p:cNvSpPr>
            <p:nvPr/>
          </p:nvSpPr>
          <p:spPr bwMode="auto">
            <a:xfrm>
              <a:off x="6324600" y="6096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1</a:t>
              </a:r>
            </a:p>
          </p:txBody>
        </p:sp>
        <p:sp>
          <p:nvSpPr>
            <p:cNvPr id="21" name="Rectangle 17"/>
            <p:cNvSpPr>
              <a:spLocks/>
            </p:cNvSpPr>
            <p:nvPr/>
          </p:nvSpPr>
          <p:spPr bwMode="auto">
            <a:xfrm>
              <a:off x="5715000" y="609600"/>
              <a:ext cx="2226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C</a:t>
              </a:r>
            </a:p>
          </p:txBody>
        </p:sp>
        <p:sp>
          <p:nvSpPr>
            <p:cNvPr id="22" name="Rectangle 18"/>
            <p:cNvSpPr>
              <a:spLocks/>
            </p:cNvSpPr>
            <p:nvPr/>
          </p:nvSpPr>
          <p:spPr bwMode="auto">
            <a:xfrm>
              <a:off x="6934200" y="6096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2</a:t>
              </a:r>
            </a:p>
          </p:txBody>
        </p:sp>
        <p:sp>
          <p:nvSpPr>
            <p:cNvPr id="23" name="Rectangle 19"/>
            <p:cNvSpPr>
              <a:spLocks/>
            </p:cNvSpPr>
            <p:nvPr/>
          </p:nvSpPr>
          <p:spPr bwMode="auto">
            <a:xfrm>
              <a:off x="7550150" y="6096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3</a:t>
              </a:r>
            </a:p>
          </p:txBody>
        </p:sp>
        <p:sp>
          <p:nvSpPr>
            <p:cNvPr id="28" name="Rectangle 24"/>
            <p:cNvSpPr>
              <a:spLocks/>
            </p:cNvSpPr>
            <p:nvPr/>
          </p:nvSpPr>
          <p:spPr bwMode="auto">
            <a:xfrm>
              <a:off x="8153400" y="6096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4</a:t>
              </a:r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H="1">
              <a:off x="5180013" y="9906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 flipH="1">
              <a:off x="5865813" y="9906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83" name="Line 79"/>
            <p:cNvSpPr>
              <a:spLocks noChangeShapeType="1"/>
            </p:cNvSpPr>
            <p:nvPr/>
          </p:nvSpPr>
          <p:spPr bwMode="auto">
            <a:xfrm flipH="1">
              <a:off x="6475413" y="9906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 flipH="1">
              <a:off x="7085013" y="9906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85" name="Line 81"/>
            <p:cNvSpPr>
              <a:spLocks noChangeShapeType="1"/>
            </p:cNvSpPr>
            <p:nvPr/>
          </p:nvSpPr>
          <p:spPr bwMode="auto">
            <a:xfrm flipH="1">
              <a:off x="8304213" y="9906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 flipH="1">
              <a:off x="7694613" y="9906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</p:grpSp>
      <p:sp>
        <p:nvSpPr>
          <p:cNvPr id="90" name="Line 86"/>
          <p:cNvSpPr>
            <a:spLocks noChangeShapeType="1"/>
          </p:cNvSpPr>
          <p:nvPr/>
        </p:nvSpPr>
        <p:spPr bwMode="auto">
          <a:xfrm flipH="1">
            <a:off x="4007432" y="1037238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1" name="Line 87"/>
          <p:cNvSpPr>
            <a:spLocks noChangeShapeType="1"/>
          </p:cNvSpPr>
          <p:nvPr/>
        </p:nvSpPr>
        <p:spPr bwMode="auto">
          <a:xfrm flipH="1">
            <a:off x="5912432" y="1037238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2" name="Line 88"/>
          <p:cNvSpPr>
            <a:spLocks noChangeShapeType="1"/>
          </p:cNvSpPr>
          <p:nvPr/>
        </p:nvSpPr>
        <p:spPr bwMode="auto">
          <a:xfrm flipH="1">
            <a:off x="5302832" y="1037238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3" name="Line 89"/>
          <p:cNvSpPr>
            <a:spLocks noChangeShapeType="1"/>
          </p:cNvSpPr>
          <p:nvPr/>
        </p:nvSpPr>
        <p:spPr bwMode="auto">
          <a:xfrm flipH="1">
            <a:off x="4693232" y="1037238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4" name="Line 90"/>
          <p:cNvSpPr>
            <a:spLocks noChangeShapeType="1"/>
          </p:cNvSpPr>
          <p:nvPr/>
        </p:nvSpPr>
        <p:spPr bwMode="auto">
          <a:xfrm flipH="1">
            <a:off x="6522032" y="1037238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8" name="Oval Callout 107"/>
          <p:cNvSpPr/>
          <p:nvPr/>
        </p:nvSpPr>
        <p:spPr>
          <a:xfrm>
            <a:off x="3118944" y="1583017"/>
            <a:ext cx="978961" cy="809137"/>
          </a:xfrm>
          <a:prstGeom prst="wedgeEllipseCallout">
            <a:avLst>
              <a:gd name="adj1" fmla="val 78218"/>
              <a:gd name="adj2" fmla="val -92092"/>
            </a:avLst>
          </a:prstGeom>
          <a:solidFill>
            <a:schemeClr val="tx2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Alloc Req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9" name="Oval Callout 108"/>
          <p:cNvSpPr/>
          <p:nvPr/>
        </p:nvSpPr>
        <p:spPr>
          <a:xfrm>
            <a:off x="6553821" y="228101"/>
            <a:ext cx="1065173" cy="809137"/>
          </a:xfrm>
          <a:prstGeom prst="wedgeEllipseCallout">
            <a:avLst>
              <a:gd name="adj1" fmla="val -82318"/>
              <a:gd name="adj2" fmla="val 82290"/>
            </a:avLst>
          </a:prstGeom>
          <a:solidFill>
            <a:schemeClr val="tx2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Setup</a:t>
            </a:r>
          </a:p>
          <a:p>
            <a:pPr algn="ctr"/>
            <a:r>
              <a:rPr lang="en-US" dirty="0" smtClean="0">
                <a:latin typeface="Gill Sans"/>
                <a:cs typeface="Gill Sans"/>
              </a:rPr>
              <a:t>Stage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10" name="Oval Callout 109"/>
          <p:cNvSpPr/>
          <p:nvPr/>
        </p:nvSpPr>
        <p:spPr>
          <a:xfrm>
            <a:off x="5815483" y="2221913"/>
            <a:ext cx="1420924" cy="809137"/>
          </a:xfrm>
          <a:prstGeom prst="wedgeEllipseCallout">
            <a:avLst>
              <a:gd name="adj1" fmla="val -59331"/>
              <a:gd name="adj2" fmla="val -86279"/>
            </a:avLst>
          </a:prstGeom>
          <a:solidFill>
            <a:schemeClr val="tx2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Data</a:t>
            </a:r>
          </a:p>
          <a:p>
            <a:pPr algn="ctr"/>
            <a:r>
              <a:rPr lang="en-US" dirty="0" smtClean="0">
                <a:latin typeface="Gill Sans"/>
                <a:cs typeface="Gill Sans"/>
              </a:rPr>
              <a:t>Transfer</a:t>
            </a:r>
            <a:endParaRPr lang="en-US" dirty="0">
              <a:latin typeface="Gill Sans"/>
              <a:cs typeface="Gill San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3094830" y="4080129"/>
            <a:ext cx="482267" cy="427266"/>
            <a:chOff x="5133660" y="2289413"/>
            <a:chExt cx="482267" cy="427266"/>
          </a:xfrm>
        </p:grpSpPr>
        <p:sp>
          <p:nvSpPr>
            <p:cNvPr id="112" name="Oval 111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X</a:t>
              </a:r>
              <a:r>
                <a:rPr lang="en-US" baseline="-25000" dirty="0" smtClean="0">
                  <a:latin typeface="Arial Black"/>
                  <a:cs typeface="Arial Black"/>
                </a:rPr>
                <a:t>1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582906" y="4409278"/>
            <a:ext cx="482267" cy="427266"/>
            <a:chOff x="5133660" y="2289413"/>
            <a:chExt cx="482267" cy="427266"/>
          </a:xfrm>
        </p:grpSpPr>
        <p:sp>
          <p:nvSpPr>
            <p:cNvPr id="115" name="Oval 114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X</a:t>
              </a:r>
              <a:r>
                <a:rPr lang="en-US" baseline="-25000" dirty="0">
                  <a:latin typeface="Arial Black"/>
                  <a:cs typeface="Arial Black"/>
                </a:rPr>
                <a:t>2</a:t>
              </a:r>
            </a:p>
          </p:txBody>
        </p:sp>
      </p:grpSp>
      <p:sp>
        <p:nvSpPr>
          <p:cNvPr id="87" name="Rounded Rectangle 86"/>
          <p:cNvSpPr/>
          <p:nvPr/>
        </p:nvSpPr>
        <p:spPr>
          <a:xfrm>
            <a:off x="116786" y="832950"/>
            <a:ext cx="2817469" cy="1730158"/>
          </a:xfrm>
          <a:prstGeom prst="round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3200" dirty="0" smtClean="0">
                <a:latin typeface="Gill Sans"/>
                <a:cs typeface="Gill Sans"/>
              </a:rPr>
              <a:t>HadoopFS (HDFS)</a:t>
            </a:r>
          </a:p>
          <a:p>
            <a:pPr algn="ctr"/>
            <a:r>
              <a:rPr lang="en-US" sz="3200" dirty="0" smtClean="0">
                <a:latin typeface="Gill Sans"/>
                <a:cs typeface="Gill Sans"/>
              </a:rPr>
              <a:t>Write</a:t>
            </a:r>
          </a:p>
          <a:p>
            <a:pPr algn="ctr"/>
            <a:r>
              <a:rPr lang="en-US" sz="3200" dirty="0" smtClean="0">
                <a:latin typeface="Gill Sans"/>
                <a:cs typeface="Gill Sans"/>
              </a:rPr>
              <a:t>Protocol</a:t>
            </a:r>
            <a:endParaRPr lang="en-US" sz="32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1607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07" grpId="0" animBg="1"/>
      <p:bldP spid="7" grpId="0" animBg="1"/>
      <p:bldP spid="8" grpId="0" animBg="1"/>
      <p:bldP spid="16" grpId="0" animBg="1"/>
      <p:bldP spid="17" grpId="0" animBg="1"/>
      <p:bldP spid="27" grpId="0" animBg="1"/>
      <p:bldP spid="29" grpId="0" animBg="1"/>
      <p:bldP spid="30" grpId="0" animBg="1"/>
      <p:bldP spid="33" grpId="0" animBg="1"/>
      <p:bldP spid="54" grpId="0"/>
      <p:bldP spid="55" grpId="0"/>
      <p:bldP spid="58" grpId="0" animBg="1"/>
      <p:bldP spid="61" grpId="0" animBg="1"/>
      <p:bldP spid="108" grpId="0" animBg="1"/>
      <p:bldP spid="109" grpId="0" animBg="1"/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 and FATE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1"/>
            <a:ext cx="7924800" cy="25515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Failures </a:t>
            </a:r>
          </a:p>
          <a:p>
            <a:pPr lvl="1"/>
            <a:r>
              <a:rPr lang="en-US" dirty="0" smtClean="0">
                <a:solidFill>
                  <a:srgbClr val="DC9E1F"/>
                </a:solidFill>
              </a:rPr>
              <a:t>Anytime: </a:t>
            </a:r>
            <a:r>
              <a:rPr lang="en-US" dirty="0" smtClean="0"/>
              <a:t>different stages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different recovery</a:t>
            </a:r>
          </a:p>
          <a:p>
            <a:pPr lvl="1"/>
            <a:r>
              <a:rPr lang="en-US" dirty="0">
                <a:solidFill>
                  <a:srgbClr val="DC9E1F"/>
                </a:solidFill>
              </a:rPr>
              <a:t>Anywhere: </a:t>
            </a:r>
            <a:r>
              <a:rPr lang="en-US" dirty="0" smtClean="0"/>
              <a:t>N2 crash, and then N3</a:t>
            </a:r>
          </a:p>
          <a:p>
            <a:pPr lvl="1"/>
            <a:r>
              <a:rPr lang="en-US" dirty="0" smtClean="0">
                <a:solidFill>
                  <a:srgbClr val="DC9E1F"/>
                </a:solidFill>
              </a:rPr>
              <a:t>Any type: </a:t>
            </a:r>
            <a:r>
              <a:rPr lang="en-US" dirty="0" smtClean="0"/>
              <a:t>bad disks, partitioned nodes/racks</a:t>
            </a:r>
          </a:p>
          <a:p>
            <a:r>
              <a:rPr lang="en-US" dirty="0" smtClean="0"/>
              <a:t>FATE</a:t>
            </a:r>
          </a:p>
          <a:p>
            <a:pPr lvl="1"/>
            <a:r>
              <a:rPr lang="en-US" dirty="0" smtClean="0"/>
              <a:t>Systematically exercise </a:t>
            </a:r>
            <a:r>
              <a:rPr lang="en-US" dirty="0" smtClean="0">
                <a:solidFill>
                  <a:srgbClr val="DC9E1F"/>
                </a:solidFill>
              </a:rPr>
              <a:t>multiple, diverse failures</a:t>
            </a:r>
            <a:endParaRPr lang="en-US" dirty="0">
              <a:solidFill>
                <a:srgbClr val="DC9E1F"/>
              </a:solidFill>
            </a:endParaRPr>
          </a:p>
          <a:p>
            <a:pPr lvl="1"/>
            <a:r>
              <a:rPr lang="en-US" dirty="0" smtClean="0"/>
              <a:t>How? </a:t>
            </a:r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to “remember” failures – via </a:t>
            </a:r>
            <a:r>
              <a:rPr lang="en-US" dirty="0">
                <a:solidFill>
                  <a:srgbClr val="DC9E1F"/>
                </a:solidFill>
              </a:rPr>
              <a:t>failure </a:t>
            </a:r>
            <a:r>
              <a:rPr lang="en-US" dirty="0" smtClean="0">
                <a:solidFill>
                  <a:srgbClr val="DC9E1F"/>
                </a:solidFill>
              </a:rPr>
              <a:t>IDs</a:t>
            </a:r>
            <a:endParaRPr lang="en-US" dirty="0">
              <a:solidFill>
                <a:srgbClr val="DC9E1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884" y="4778299"/>
            <a:ext cx="1605342" cy="1070768"/>
            <a:chOff x="758777" y="5418783"/>
            <a:chExt cx="882100" cy="697510"/>
          </a:xfrm>
        </p:grpSpPr>
        <p:sp>
          <p:nvSpPr>
            <p:cNvPr id="296" name="Line 103"/>
            <p:cNvSpPr>
              <a:spLocks noChangeShapeType="1"/>
            </p:cNvSpPr>
            <p:nvPr/>
          </p:nvSpPr>
          <p:spPr bwMode="auto">
            <a:xfrm>
              <a:off x="1012540" y="5910162"/>
              <a:ext cx="369810" cy="538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7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800" dirty="0">
                <a:latin typeface="Gill Sans"/>
                <a:cs typeface="Gill Sans"/>
              </a:endParaRPr>
            </a:p>
          </p:txBody>
        </p:sp>
        <p:sp>
          <p:nvSpPr>
            <p:cNvPr id="304" name="Line 25"/>
            <p:cNvSpPr>
              <a:spLocks noChangeShapeType="1"/>
            </p:cNvSpPr>
            <p:nvPr/>
          </p:nvSpPr>
          <p:spPr bwMode="auto">
            <a:xfrm rot="10800000">
              <a:off x="805003" y="5599619"/>
              <a:ext cx="208018" cy="538"/>
            </a:xfrm>
            <a:prstGeom prst="line">
              <a:avLst/>
            </a:prstGeom>
            <a:noFill/>
            <a:ln w="25400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800" dirty="0">
                <a:latin typeface="Gill Sans"/>
                <a:cs typeface="Gill Sans"/>
              </a:endParaRPr>
            </a:p>
          </p:txBody>
        </p:sp>
        <p:sp>
          <p:nvSpPr>
            <p:cNvPr id="305" name="Line 26"/>
            <p:cNvSpPr>
              <a:spLocks noChangeShapeType="1"/>
            </p:cNvSpPr>
            <p:nvPr/>
          </p:nvSpPr>
          <p:spPr bwMode="auto">
            <a:xfrm>
              <a:off x="1013021" y="5651287"/>
              <a:ext cx="554233" cy="538"/>
            </a:xfrm>
            <a:prstGeom prst="line">
              <a:avLst/>
            </a:prstGeom>
            <a:noFill/>
            <a:ln w="25400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800" dirty="0">
                <a:latin typeface="Gill Sans"/>
                <a:cs typeface="Gill Sans"/>
              </a:endParaRPr>
            </a:p>
          </p:txBody>
        </p:sp>
        <p:sp>
          <p:nvSpPr>
            <p:cNvPr id="306" name="Line 29"/>
            <p:cNvSpPr>
              <a:spLocks noChangeShapeType="1"/>
            </p:cNvSpPr>
            <p:nvPr/>
          </p:nvSpPr>
          <p:spPr bwMode="auto">
            <a:xfrm>
              <a:off x="1013021" y="5780455"/>
              <a:ext cx="558567" cy="538"/>
            </a:xfrm>
            <a:prstGeom prst="line">
              <a:avLst/>
            </a:prstGeom>
            <a:noFill/>
            <a:ln w="76200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7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800" dirty="0">
                <a:latin typeface="Gill Sans"/>
                <a:cs typeface="Gill Sans"/>
              </a:endParaRPr>
            </a:p>
          </p:txBody>
        </p:sp>
        <p:grpSp>
          <p:nvGrpSpPr>
            <p:cNvPr id="308" name="Group 307"/>
            <p:cNvGrpSpPr/>
            <p:nvPr/>
          </p:nvGrpSpPr>
          <p:grpSpPr>
            <a:xfrm>
              <a:off x="758777" y="5418783"/>
              <a:ext cx="842761" cy="697510"/>
              <a:chOff x="1252538" y="3505200"/>
              <a:chExt cx="2778440" cy="2057400"/>
            </a:xfrm>
          </p:grpSpPr>
          <p:sp>
            <p:nvSpPr>
              <p:cNvPr id="309" name="Rectangle 31"/>
              <p:cNvSpPr>
                <a:spLocks/>
              </p:cNvSpPr>
              <p:nvPr/>
            </p:nvSpPr>
            <p:spPr bwMode="auto">
              <a:xfrm>
                <a:off x="1252538" y="3505200"/>
                <a:ext cx="337818" cy="318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800" dirty="0">
                    <a:solidFill>
                      <a:schemeClr val="tx1"/>
                    </a:solidFill>
                    <a:latin typeface="Gill Sans"/>
                    <a:ea typeface="ＭＳ Ｐゴシック" charset="0"/>
                    <a:cs typeface="Gill Sans"/>
                  </a:rPr>
                  <a:t>M</a:t>
                </a:r>
              </a:p>
            </p:txBody>
          </p:sp>
          <p:sp>
            <p:nvSpPr>
              <p:cNvPr id="310" name="Rectangle 32"/>
              <p:cNvSpPr>
                <a:spLocks/>
              </p:cNvSpPr>
              <p:nvPr/>
            </p:nvSpPr>
            <p:spPr bwMode="auto">
              <a:xfrm>
                <a:off x="2547936" y="3505200"/>
                <a:ext cx="257491" cy="318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800" dirty="0">
                    <a:solidFill>
                      <a:schemeClr val="tx1"/>
                    </a:solidFill>
                    <a:latin typeface="Gill Sans"/>
                    <a:ea typeface="ＭＳ Ｐゴシック" charset="0"/>
                    <a:cs typeface="Gill Sans"/>
                  </a:rPr>
                  <a:t>1</a:t>
                </a:r>
              </a:p>
            </p:txBody>
          </p:sp>
          <p:sp>
            <p:nvSpPr>
              <p:cNvPr id="311" name="Rectangle 33"/>
              <p:cNvSpPr>
                <a:spLocks/>
              </p:cNvSpPr>
              <p:nvPr/>
            </p:nvSpPr>
            <p:spPr bwMode="auto">
              <a:xfrm>
                <a:off x="1938338" y="3505200"/>
                <a:ext cx="329016" cy="318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800" dirty="0">
                    <a:solidFill>
                      <a:schemeClr val="tx1"/>
                    </a:solidFill>
                    <a:latin typeface="Gill Sans"/>
                    <a:ea typeface="ＭＳ Ｐゴシック" charset="0"/>
                    <a:cs typeface="Gill Sans"/>
                  </a:rPr>
                  <a:t>C</a:t>
                </a:r>
              </a:p>
            </p:txBody>
          </p:sp>
          <p:sp>
            <p:nvSpPr>
              <p:cNvPr id="312" name="Rectangle 34"/>
              <p:cNvSpPr>
                <a:spLocks/>
              </p:cNvSpPr>
              <p:nvPr/>
            </p:nvSpPr>
            <p:spPr bwMode="auto">
              <a:xfrm>
                <a:off x="3157540" y="3505200"/>
                <a:ext cx="257491" cy="318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800" dirty="0">
                    <a:solidFill>
                      <a:schemeClr val="tx1"/>
                    </a:solidFill>
                    <a:latin typeface="Gill Sans"/>
                    <a:ea typeface="ＭＳ Ｐゴシック" charset="0"/>
                    <a:cs typeface="Gill Sans"/>
                  </a:rPr>
                  <a:t>2</a:t>
                </a:r>
              </a:p>
            </p:txBody>
          </p:sp>
          <p:sp>
            <p:nvSpPr>
              <p:cNvPr id="313" name="Rectangle 35"/>
              <p:cNvSpPr>
                <a:spLocks/>
              </p:cNvSpPr>
              <p:nvPr/>
            </p:nvSpPr>
            <p:spPr bwMode="auto">
              <a:xfrm>
                <a:off x="3773487" y="3505200"/>
                <a:ext cx="257491" cy="318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800" dirty="0">
                    <a:solidFill>
                      <a:schemeClr val="tx1"/>
                    </a:solidFill>
                    <a:latin typeface="Gill Sans"/>
                    <a:ea typeface="ＭＳ Ｐゴシック" charset="0"/>
                    <a:cs typeface="Gill Sans"/>
                  </a:rPr>
                  <a:t>3</a:t>
                </a:r>
              </a:p>
            </p:txBody>
          </p:sp>
          <p:sp>
            <p:nvSpPr>
              <p:cNvPr id="314" name="Line 69"/>
              <p:cNvSpPr>
                <a:spLocks noChangeShapeType="1"/>
              </p:cNvSpPr>
              <p:nvPr/>
            </p:nvSpPr>
            <p:spPr bwMode="auto">
              <a:xfrm flipH="1">
                <a:off x="1403350" y="3886200"/>
                <a:ext cx="1588" cy="16764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315" name="Line 70"/>
              <p:cNvSpPr>
                <a:spLocks noChangeShapeType="1"/>
              </p:cNvSpPr>
              <p:nvPr/>
            </p:nvSpPr>
            <p:spPr bwMode="auto">
              <a:xfrm flipH="1">
                <a:off x="2089150" y="3886200"/>
                <a:ext cx="1588" cy="16764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316" name="Line 71"/>
              <p:cNvSpPr>
                <a:spLocks noChangeShapeType="1"/>
              </p:cNvSpPr>
              <p:nvPr/>
            </p:nvSpPr>
            <p:spPr bwMode="auto">
              <a:xfrm flipH="1">
                <a:off x="3917950" y="3886200"/>
                <a:ext cx="1588" cy="16764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317" name="Line 72"/>
              <p:cNvSpPr>
                <a:spLocks noChangeShapeType="1"/>
              </p:cNvSpPr>
              <p:nvPr/>
            </p:nvSpPr>
            <p:spPr bwMode="auto">
              <a:xfrm flipH="1">
                <a:off x="3308350" y="3886200"/>
                <a:ext cx="1588" cy="16764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318" name="Line 73"/>
              <p:cNvSpPr>
                <a:spLocks noChangeShapeType="1"/>
              </p:cNvSpPr>
              <p:nvPr/>
            </p:nvSpPr>
            <p:spPr bwMode="auto">
              <a:xfrm flipH="1">
                <a:off x="2698750" y="3886200"/>
                <a:ext cx="1588" cy="16764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</p:grpSp>
        <p:grpSp>
          <p:nvGrpSpPr>
            <p:cNvPr id="324" name="Group 323"/>
            <p:cNvGrpSpPr/>
            <p:nvPr/>
          </p:nvGrpSpPr>
          <p:grpSpPr>
            <a:xfrm>
              <a:off x="1494595" y="5703905"/>
              <a:ext cx="146282" cy="144854"/>
              <a:chOff x="5133660" y="2289413"/>
              <a:chExt cx="482267" cy="427266"/>
            </a:xfrm>
          </p:grpSpPr>
          <p:sp>
            <p:nvSpPr>
              <p:cNvPr id="325" name="Oval 324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8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5157773" y="2344392"/>
                <a:ext cx="458154" cy="242088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endParaRPr lang="en-US" sz="800" baseline="-25000" dirty="0">
                  <a:latin typeface="Arial Black"/>
                  <a:cs typeface="Arial Black"/>
                </a:endParaRPr>
              </a:p>
            </p:txBody>
          </p:sp>
        </p:grpSp>
      </p:grpSp>
      <p:grpSp>
        <p:nvGrpSpPr>
          <p:cNvPr id="380" name="Group 379"/>
          <p:cNvGrpSpPr/>
          <p:nvPr/>
        </p:nvGrpSpPr>
        <p:grpSpPr>
          <a:xfrm>
            <a:off x="2098179" y="4778299"/>
            <a:ext cx="1390305" cy="1021212"/>
            <a:chOff x="5029200" y="609600"/>
            <a:chExt cx="3421687" cy="2057400"/>
          </a:xfrm>
        </p:grpSpPr>
        <p:sp>
          <p:nvSpPr>
            <p:cNvPr id="359" name="Line 23"/>
            <p:cNvSpPr>
              <a:spLocks noChangeShapeType="1"/>
            </p:cNvSpPr>
            <p:nvPr/>
          </p:nvSpPr>
          <p:spPr bwMode="auto">
            <a:xfrm>
              <a:off x="5181600" y="1537967"/>
              <a:ext cx="701676" cy="0"/>
            </a:xfrm>
            <a:prstGeom prst="line">
              <a:avLst/>
            </a:prstGeom>
            <a:noFill/>
            <a:ln w="25400" cap="flat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800" dirty="0">
                <a:latin typeface="Gill Sans"/>
                <a:cs typeface="Gill Sans"/>
              </a:endParaRPr>
            </a:p>
          </p:txBody>
        </p:sp>
        <p:sp>
          <p:nvSpPr>
            <p:cNvPr id="360" name="Line 12"/>
            <p:cNvSpPr>
              <a:spLocks noChangeShapeType="1"/>
            </p:cNvSpPr>
            <p:nvPr/>
          </p:nvSpPr>
          <p:spPr bwMode="auto">
            <a:xfrm rot="10800000">
              <a:off x="5181600" y="1143000"/>
              <a:ext cx="685800" cy="0"/>
            </a:xfrm>
            <a:prstGeom prst="line">
              <a:avLst/>
            </a:prstGeom>
            <a:noFill/>
            <a:ln w="25400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800" dirty="0">
                <a:latin typeface="Gill Sans"/>
                <a:cs typeface="Gill Sans"/>
              </a:endParaRPr>
            </a:p>
          </p:txBody>
        </p:sp>
        <p:sp>
          <p:nvSpPr>
            <p:cNvPr id="361" name="Line 13"/>
            <p:cNvSpPr>
              <a:spLocks noChangeShapeType="1"/>
            </p:cNvSpPr>
            <p:nvPr/>
          </p:nvSpPr>
          <p:spPr bwMode="auto">
            <a:xfrm>
              <a:off x="5867396" y="1295403"/>
              <a:ext cx="1821665" cy="0"/>
            </a:xfrm>
            <a:prstGeom prst="line">
              <a:avLst/>
            </a:prstGeom>
            <a:noFill/>
            <a:ln w="25400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800" dirty="0">
                <a:latin typeface="Gill Sans"/>
                <a:cs typeface="Gill Sans"/>
              </a:endParaRPr>
            </a:p>
          </p:txBody>
        </p:sp>
        <p:sp>
          <p:nvSpPr>
            <p:cNvPr id="362" name="Line 23"/>
            <p:cNvSpPr>
              <a:spLocks noChangeShapeType="1"/>
            </p:cNvSpPr>
            <p:nvPr/>
          </p:nvSpPr>
          <p:spPr bwMode="auto">
            <a:xfrm>
              <a:off x="5883275" y="1676400"/>
              <a:ext cx="2422525" cy="1588"/>
            </a:xfrm>
            <a:prstGeom prst="line">
              <a:avLst/>
            </a:prstGeom>
            <a:noFill/>
            <a:ln w="25400" cap="flat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800" dirty="0">
                <a:latin typeface="Gill Sans"/>
                <a:cs typeface="Gill Sans"/>
              </a:endParaRPr>
            </a:p>
          </p:txBody>
        </p:sp>
        <p:sp>
          <p:nvSpPr>
            <p:cNvPr id="363" name="Line 57"/>
            <p:cNvSpPr>
              <a:spLocks noChangeShapeType="1"/>
            </p:cNvSpPr>
            <p:nvPr/>
          </p:nvSpPr>
          <p:spPr bwMode="auto">
            <a:xfrm>
              <a:off x="5883275" y="2057400"/>
              <a:ext cx="2420938" cy="1588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7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800" dirty="0">
                <a:latin typeface="Gill Sans"/>
                <a:cs typeface="Gill Sans"/>
              </a:endParaRPr>
            </a:p>
          </p:txBody>
        </p:sp>
        <p:grpSp>
          <p:nvGrpSpPr>
            <p:cNvPr id="364" name="Group 363"/>
            <p:cNvGrpSpPr/>
            <p:nvPr/>
          </p:nvGrpSpPr>
          <p:grpSpPr>
            <a:xfrm>
              <a:off x="5029200" y="609600"/>
              <a:ext cx="3421687" cy="2057400"/>
              <a:chOff x="5029200" y="609600"/>
              <a:chExt cx="3421687" cy="2057400"/>
            </a:xfrm>
          </p:grpSpPr>
          <p:sp>
            <p:nvSpPr>
              <p:cNvPr id="365" name="Rectangle 15"/>
              <p:cNvSpPr>
                <a:spLocks/>
              </p:cNvSpPr>
              <p:nvPr/>
            </p:nvSpPr>
            <p:spPr bwMode="auto">
              <a:xfrm>
                <a:off x="5029200" y="609600"/>
                <a:ext cx="390292" cy="356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800" dirty="0">
                    <a:solidFill>
                      <a:schemeClr val="tx1"/>
                    </a:solidFill>
                    <a:latin typeface="Gill Sans"/>
                    <a:ea typeface="ＭＳ Ｐゴシック" charset="0"/>
                    <a:cs typeface="Gill Sans"/>
                  </a:rPr>
                  <a:t>M</a:t>
                </a:r>
              </a:p>
            </p:txBody>
          </p:sp>
          <p:sp>
            <p:nvSpPr>
              <p:cNvPr id="366" name="Rectangle 16"/>
              <p:cNvSpPr>
                <a:spLocks/>
              </p:cNvSpPr>
              <p:nvPr/>
            </p:nvSpPr>
            <p:spPr bwMode="auto">
              <a:xfrm>
                <a:off x="6324601" y="609600"/>
                <a:ext cx="297488" cy="356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800" dirty="0">
                    <a:solidFill>
                      <a:schemeClr val="tx1"/>
                    </a:solidFill>
                    <a:latin typeface="Gill Sans"/>
                    <a:ea typeface="ＭＳ Ｐゴシック" charset="0"/>
                    <a:cs typeface="Gill Sans"/>
                  </a:rPr>
                  <a:t>1</a:t>
                </a:r>
              </a:p>
            </p:txBody>
          </p:sp>
          <p:sp>
            <p:nvSpPr>
              <p:cNvPr id="367" name="Rectangle 17"/>
              <p:cNvSpPr>
                <a:spLocks/>
              </p:cNvSpPr>
              <p:nvPr/>
            </p:nvSpPr>
            <p:spPr bwMode="auto">
              <a:xfrm>
                <a:off x="5715001" y="609600"/>
                <a:ext cx="380124" cy="356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800" dirty="0">
                    <a:solidFill>
                      <a:schemeClr val="tx1"/>
                    </a:solidFill>
                    <a:latin typeface="Gill Sans"/>
                    <a:ea typeface="ＭＳ Ｐゴシック" charset="0"/>
                    <a:cs typeface="Gill Sans"/>
                  </a:rPr>
                  <a:t>C</a:t>
                </a:r>
              </a:p>
            </p:txBody>
          </p:sp>
          <p:sp>
            <p:nvSpPr>
              <p:cNvPr id="368" name="Rectangle 18"/>
              <p:cNvSpPr>
                <a:spLocks/>
              </p:cNvSpPr>
              <p:nvPr/>
            </p:nvSpPr>
            <p:spPr bwMode="auto">
              <a:xfrm>
                <a:off x="6934200" y="609600"/>
                <a:ext cx="297488" cy="356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800" dirty="0">
                    <a:solidFill>
                      <a:schemeClr val="tx1"/>
                    </a:solidFill>
                    <a:latin typeface="Gill Sans"/>
                    <a:ea typeface="ＭＳ Ｐゴシック" charset="0"/>
                    <a:cs typeface="Gill Sans"/>
                  </a:rPr>
                  <a:t>2</a:t>
                </a:r>
              </a:p>
            </p:txBody>
          </p:sp>
          <p:sp>
            <p:nvSpPr>
              <p:cNvPr id="369" name="Rectangle 19"/>
              <p:cNvSpPr>
                <a:spLocks/>
              </p:cNvSpPr>
              <p:nvPr/>
            </p:nvSpPr>
            <p:spPr bwMode="auto">
              <a:xfrm>
                <a:off x="7550150" y="609600"/>
                <a:ext cx="297488" cy="356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800" dirty="0">
                    <a:solidFill>
                      <a:schemeClr val="tx1"/>
                    </a:solidFill>
                    <a:latin typeface="Gill Sans"/>
                    <a:ea typeface="ＭＳ Ｐゴシック" charset="0"/>
                    <a:cs typeface="Gill Sans"/>
                  </a:rPr>
                  <a:t>3</a:t>
                </a:r>
              </a:p>
            </p:txBody>
          </p:sp>
          <p:sp>
            <p:nvSpPr>
              <p:cNvPr id="370" name="Rectangle 24"/>
              <p:cNvSpPr>
                <a:spLocks/>
              </p:cNvSpPr>
              <p:nvPr/>
            </p:nvSpPr>
            <p:spPr bwMode="auto">
              <a:xfrm>
                <a:off x="8153399" y="609600"/>
                <a:ext cx="297488" cy="356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800" dirty="0">
                    <a:solidFill>
                      <a:schemeClr val="tx1"/>
                    </a:solidFill>
                    <a:latin typeface="Gill Sans"/>
                    <a:ea typeface="ＭＳ Ｐゴシック" charset="0"/>
                    <a:cs typeface="Gill Sans"/>
                  </a:rPr>
                  <a:t>4</a:t>
                </a:r>
              </a:p>
            </p:txBody>
          </p:sp>
          <p:sp>
            <p:nvSpPr>
              <p:cNvPr id="371" name="Line 77"/>
              <p:cNvSpPr>
                <a:spLocks noChangeShapeType="1"/>
              </p:cNvSpPr>
              <p:nvPr/>
            </p:nvSpPr>
            <p:spPr bwMode="auto">
              <a:xfrm flipH="1">
                <a:off x="5180013" y="990600"/>
                <a:ext cx="1587" cy="16764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372" name="Line 78"/>
              <p:cNvSpPr>
                <a:spLocks noChangeShapeType="1"/>
              </p:cNvSpPr>
              <p:nvPr/>
            </p:nvSpPr>
            <p:spPr bwMode="auto">
              <a:xfrm flipH="1">
                <a:off x="5865813" y="990600"/>
                <a:ext cx="1587" cy="16764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373" name="Line 79"/>
              <p:cNvSpPr>
                <a:spLocks noChangeShapeType="1"/>
              </p:cNvSpPr>
              <p:nvPr/>
            </p:nvSpPr>
            <p:spPr bwMode="auto">
              <a:xfrm flipH="1">
                <a:off x="6475413" y="990600"/>
                <a:ext cx="1587" cy="16764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374" name="Line 80"/>
              <p:cNvSpPr>
                <a:spLocks noChangeShapeType="1"/>
              </p:cNvSpPr>
              <p:nvPr/>
            </p:nvSpPr>
            <p:spPr bwMode="auto">
              <a:xfrm flipH="1">
                <a:off x="7085013" y="990600"/>
                <a:ext cx="1587" cy="16764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375" name="Line 81"/>
              <p:cNvSpPr>
                <a:spLocks noChangeShapeType="1"/>
              </p:cNvSpPr>
              <p:nvPr/>
            </p:nvSpPr>
            <p:spPr bwMode="auto">
              <a:xfrm flipH="1">
                <a:off x="8304213" y="990600"/>
                <a:ext cx="1587" cy="16764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376" name="Line 82"/>
              <p:cNvSpPr>
                <a:spLocks noChangeShapeType="1"/>
              </p:cNvSpPr>
              <p:nvPr/>
            </p:nvSpPr>
            <p:spPr bwMode="auto">
              <a:xfrm flipH="1">
                <a:off x="7694613" y="990600"/>
                <a:ext cx="1587" cy="16764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</p:grpSp>
        <p:grpSp>
          <p:nvGrpSpPr>
            <p:cNvPr id="377" name="Group 376"/>
            <p:cNvGrpSpPr/>
            <p:nvPr/>
          </p:nvGrpSpPr>
          <p:grpSpPr>
            <a:xfrm>
              <a:off x="6869579" y="1066526"/>
              <a:ext cx="1050602" cy="427266"/>
              <a:chOff x="5157773" y="2274172"/>
              <a:chExt cx="1050602" cy="427266"/>
            </a:xfrm>
          </p:grpSpPr>
          <p:sp>
            <p:nvSpPr>
              <p:cNvPr id="378" name="Oval 377"/>
              <p:cNvSpPr/>
              <p:nvPr/>
            </p:nvSpPr>
            <p:spPr>
              <a:xfrm>
                <a:off x="5746140" y="2274172"/>
                <a:ext cx="462235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8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5157773" y="2346758"/>
                <a:ext cx="458154" cy="23735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endParaRPr lang="en-US" sz="800" baseline="-25000" dirty="0">
                  <a:latin typeface="Arial Black"/>
                  <a:cs typeface="Arial Black"/>
                </a:endParaRPr>
              </a:p>
            </p:txBody>
          </p:sp>
        </p:grpSp>
      </p:grpSp>
      <p:pic>
        <p:nvPicPr>
          <p:cNvPr id="10" name="Picture 9" descr="hdfs-wr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20" y="4014662"/>
            <a:ext cx="5290026" cy="24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137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2694"/>
            <a:ext cx="7924800" cy="863380"/>
          </a:xfrm>
        </p:spPr>
        <p:txBody>
          <a:bodyPr/>
          <a:lstStyle/>
          <a:p>
            <a:r>
              <a:rPr lang="en-US" dirty="0" smtClean="0"/>
              <a:t>Failure IDs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3140" y="1190682"/>
            <a:ext cx="8660859" cy="21961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Abstraction of I/O failures</a:t>
            </a:r>
          </a:p>
          <a:p>
            <a:r>
              <a:rPr lang="en-US" dirty="0" smtClean="0"/>
              <a:t>Building failure IDs</a:t>
            </a:r>
          </a:p>
          <a:p>
            <a:pPr lvl="1"/>
            <a:r>
              <a:rPr lang="en-US" dirty="0" smtClean="0"/>
              <a:t>Intercept every I/O</a:t>
            </a:r>
          </a:p>
          <a:p>
            <a:pPr lvl="1"/>
            <a:r>
              <a:rPr lang="en-US" dirty="0" smtClean="0"/>
              <a:t>Inject possible failures</a:t>
            </a:r>
            <a:endParaRPr lang="en-US" dirty="0"/>
          </a:p>
          <a:p>
            <a:pPr lvl="2"/>
            <a:r>
              <a:rPr lang="en-US" dirty="0" smtClean="0"/>
              <a:t>Ex: crash, network partition, disk failure (LSE/corruption)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232701" y="4372793"/>
            <a:ext cx="1587" cy="128805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2085482" y="4372792"/>
            <a:ext cx="0" cy="12880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234288" y="4664533"/>
            <a:ext cx="851193" cy="1588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704329" y="4016074"/>
            <a:ext cx="7646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Node2</a:t>
            </a:r>
            <a:endParaRPr lang="en-US" sz="2000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1743983" y="4030183"/>
            <a:ext cx="7646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Node3</a:t>
            </a:r>
            <a:endParaRPr lang="en-US" sz="2000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</a:endParaRPr>
          </a:p>
        </p:txBody>
      </p:sp>
      <p:graphicFrame>
        <p:nvGraphicFramePr>
          <p:cNvPr id="11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79193"/>
              </p:ext>
            </p:extLst>
          </p:nvPr>
        </p:nvGraphicFramePr>
        <p:xfrm>
          <a:off x="3387045" y="3631931"/>
          <a:ext cx="4652055" cy="2483528"/>
        </p:xfrm>
        <a:graphic>
          <a:graphicData uri="http://schemas.openxmlformats.org/drawingml/2006/table">
            <a:tbl>
              <a:tblPr/>
              <a:tblGrid>
                <a:gridCol w="1879222"/>
                <a:gridCol w="2772833"/>
              </a:tblGrid>
              <a:tr h="649288">
                <a:tc rowSpan="3"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I/O 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information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OutputStream.read(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) 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BlockReceiver.java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&lt;stack trace&gt;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Net I/O from N3 to N2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208">
                <a:tc vMerge="1"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“Data Ack”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Failure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Crash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After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Failure ID: 25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Rounded Rectangular Callout 15"/>
          <p:cNvSpPr/>
          <p:nvPr/>
        </p:nvSpPr>
        <p:spPr>
          <a:xfrm>
            <a:off x="772635" y="5134224"/>
            <a:ext cx="2104540" cy="1346441"/>
          </a:xfrm>
          <a:prstGeom prst="wedgeRoundRectCallout">
            <a:avLst>
              <a:gd name="adj1" fmla="val 86769"/>
              <a:gd name="adj2" fmla="val 9846"/>
              <a:gd name="adj3" fmla="val 16667"/>
            </a:avLst>
          </a:prstGeom>
          <a:solidFill>
            <a:srgbClr val="800000"/>
          </a:solidFill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Gill Sans"/>
                <a:cs typeface="Gill Sans"/>
              </a:rPr>
              <a:t>Note: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Gill Sans"/>
                <a:cs typeface="Gill Sans"/>
              </a:rPr>
              <a:t>FIDs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Gill Sans"/>
                <a:cs typeface="Gill Sans"/>
              </a:rPr>
              <a:t>A, B, C, ...</a:t>
            </a:r>
            <a:endParaRPr lang="en-US" sz="24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3362" y="4641781"/>
            <a:ext cx="458153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chemeClr val="tx1"/>
                  </a:glow>
                </a:effectLst>
                <a:latin typeface="Arial Black"/>
                <a:cs typeface="Arial Black"/>
              </a:rPr>
              <a:t>X</a:t>
            </a:r>
            <a:endParaRPr lang="en-US" sz="3200" baseline="-25000" dirty="0">
              <a:solidFill>
                <a:srgbClr val="FF0000"/>
              </a:solidFill>
              <a:effectLst>
                <a:glow rad="63500">
                  <a:schemeClr val="tx1"/>
                </a:glow>
              </a:effectLst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9692" y="5370117"/>
            <a:ext cx="4964206" cy="893010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00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6816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FATE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162650" y="4584814"/>
            <a:ext cx="2781086" cy="667968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400" b="1" dirty="0" smtClean="0">
                <a:latin typeface="Gill Sans"/>
                <a:cs typeface="Gill Sans"/>
              </a:rPr>
              <a:t>Java SDK</a:t>
            </a:r>
            <a:endParaRPr lang="en-US" sz="2400" b="1" dirty="0">
              <a:latin typeface="Gill Sans"/>
              <a:cs typeface="Gill San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62650" y="2379293"/>
            <a:ext cx="2776670" cy="120949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r>
              <a:rPr lang="en-US" sz="2400" b="1" dirty="0" smtClean="0">
                <a:latin typeface="Gill Sans"/>
                <a:cs typeface="Gill Sans"/>
              </a:rPr>
              <a:t>Target system</a:t>
            </a:r>
          </a:p>
          <a:p>
            <a:r>
              <a:rPr lang="en-US" sz="2400" dirty="0" smtClean="0">
                <a:latin typeface="Gill Sans"/>
                <a:cs typeface="Gill Sans"/>
              </a:rPr>
              <a:t>(e.g. Hadoop FS)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1532" y="2000790"/>
            <a:ext cx="2472485" cy="2338377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ill Sans"/>
                <a:cs typeface="Gill Sans"/>
              </a:rPr>
              <a:t>Workload Driver</a:t>
            </a:r>
          </a:p>
          <a:p>
            <a:endParaRPr lang="en-US" sz="16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Lucida Console"/>
                <a:cs typeface="Lucida Console"/>
              </a:rPr>
              <a:t>while (new FIDs)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Lucida Console"/>
                <a:cs typeface="Lucida Console"/>
              </a:rPr>
              <a:t>{</a:t>
            </a:r>
          </a:p>
          <a:p>
            <a:r>
              <a:rPr lang="en-US" sz="1600" b="1" dirty="0">
                <a:solidFill>
                  <a:schemeClr val="bg1"/>
                </a:solidFill>
                <a:latin typeface="Lucida Console"/>
                <a:cs typeface="Lucida Console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Lucida Console"/>
                <a:cs typeface="Lucida Console"/>
              </a:rPr>
              <a:t> hdfs.write()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Lucida Console"/>
                <a:cs typeface="Lucida Console"/>
              </a:rPr>
              <a:t>}</a:t>
            </a:r>
          </a:p>
          <a:p>
            <a:endParaRPr lang="en-US" sz="1600" b="1" dirty="0">
              <a:solidFill>
                <a:schemeClr val="bg1"/>
              </a:solidFill>
              <a:latin typeface="Lucida Console"/>
              <a:cs typeface="Lucida Console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162649" y="3343804"/>
            <a:ext cx="3025495" cy="1449568"/>
          </a:xfrm>
          <a:prstGeom prst="cloud">
            <a:avLst/>
          </a:prstGeom>
          <a:solidFill>
            <a:srgbClr val="FF0000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r>
              <a:rPr lang="en-US" sz="2400" b="1" dirty="0" smtClean="0">
                <a:solidFill>
                  <a:srgbClr val="FFFFFF"/>
                </a:solidFill>
                <a:latin typeface="Gill Sans"/>
                <a:cs typeface="Gill Sans"/>
              </a:rPr>
              <a:t>AspectJ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Gill Sans"/>
                <a:cs typeface="Gill Sans"/>
              </a:rPr>
              <a:t>Failure </a:t>
            </a:r>
          </a:p>
          <a:p>
            <a:r>
              <a:rPr lang="en-US" sz="2400" b="1" dirty="0" smtClean="0">
                <a:solidFill>
                  <a:srgbClr val="FFFFFF"/>
                </a:solidFill>
                <a:latin typeface="Gill Sans"/>
                <a:cs typeface="Gill Sans"/>
              </a:rPr>
              <a:t>Surface</a:t>
            </a:r>
            <a:endParaRPr lang="en-US" sz="2400" b="1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297304" y="2587061"/>
            <a:ext cx="865345" cy="597272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62395" y="3306694"/>
            <a:ext cx="0" cy="1400195"/>
          </a:xfrm>
          <a:prstGeom prst="straightConnector1">
            <a:avLst/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7703" y="3306694"/>
            <a:ext cx="0" cy="1400195"/>
          </a:xfrm>
          <a:prstGeom prst="straightConnector1">
            <a:avLst/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362395" y="2881241"/>
            <a:ext cx="3328685" cy="1912131"/>
            <a:chOff x="5362395" y="2881241"/>
            <a:chExt cx="3328685" cy="1912131"/>
          </a:xfrm>
        </p:grpSpPr>
        <p:sp>
          <p:nvSpPr>
            <p:cNvPr id="9" name="Rounded Rectangle 8"/>
            <p:cNvSpPr/>
            <p:nvPr/>
          </p:nvSpPr>
          <p:spPr>
            <a:xfrm>
              <a:off x="6820106" y="3027083"/>
              <a:ext cx="1870974" cy="1766289"/>
            </a:xfrm>
            <a:prstGeom prst="roundRect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400" b="1" dirty="0" smtClean="0">
                  <a:latin typeface="Gill Sans"/>
                  <a:cs typeface="Gill Sans"/>
                </a:rPr>
                <a:t>Failure</a:t>
              </a:r>
            </a:p>
            <a:p>
              <a:pPr algn="ctr"/>
              <a:r>
                <a:rPr lang="en-US" sz="2400" b="1" dirty="0" smtClean="0">
                  <a:latin typeface="Gill Sans"/>
                  <a:cs typeface="Gill Sans"/>
                </a:rPr>
                <a:t>Server</a:t>
              </a:r>
            </a:p>
            <a:p>
              <a:pPr algn="ctr"/>
              <a:r>
                <a:rPr lang="en-US" sz="2400" dirty="0" smtClean="0">
                  <a:latin typeface="Gill Sans"/>
                  <a:cs typeface="Gill Sans"/>
                </a:rPr>
                <a:t>(fail/no fail?)</a:t>
              </a:r>
              <a:endParaRPr lang="en-US" sz="2400" dirty="0">
                <a:latin typeface="Gill Sans"/>
                <a:cs typeface="Gill San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3735" y="2881241"/>
              <a:ext cx="876371" cy="784830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txBody>
            <a:bodyPr wrap="square" bIns="0" rtlCol="0">
              <a:spAutoFit/>
            </a:bodyPr>
            <a:lstStyle/>
            <a:p>
              <a:pPr algn="ctr"/>
              <a:r>
                <a:rPr lang="en-US" sz="2400" b="1" dirty="0" smtClean="0">
                  <a:latin typeface="Gill Sans"/>
                  <a:cs typeface="Gill Sans"/>
                </a:rPr>
                <a:t>I/O </a:t>
              </a:r>
            </a:p>
            <a:p>
              <a:pPr algn="ctr"/>
              <a:r>
                <a:rPr lang="en-US" sz="2400" b="1" dirty="0" smtClean="0">
                  <a:latin typeface="Gill Sans"/>
                  <a:cs typeface="Gill Sans"/>
                </a:rPr>
                <a:t>Info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362395" y="4075514"/>
              <a:ext cx="1324189" cy="0"/>
            </a:xfrm>
            <a:prstGeom prst="straightConnector1">
              <a:avLst/>
            </a:prstGeom>
            <a:ln w="38100" cmpd="sng">
              <a:solidFill>
                <a:srgbClr val="FFFFFF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637703" y="3817309"/>
              <a:ext cx="1048881" cy="0"/>
            </a:xfrm>
            <a:prstGeom prst="straightConnector1">
              <a:avLst/>
            </a:prstGeom>
            <a:ln w="38100" cmpd="sng">
              <a:solidFill>
                <a:srgbClr val="FFFFFF"/>
              </a:solidFill>
              <a:headEnd type="oval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90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4700" y="184565"/>
            <a:ext cx="7924800" cy="797241"/>
          </a:xfrm>
        </p:spPr>
        <p:txBody>
          <a:bodyPr/>
          <a:lstStyle/>
          <a:p>
            <a:r>
              <a:rPr lang="en-US" dirty="0" smtClean="0"/>
              <a:t>Brute-</a:t>
            </a:r>
            <a:r>
              <a:rPr lang="en-US" dirty="0"/>
              <a:t>f</a:t>
            </a:r>
            <a:r>
              <a:rPr lang="en-US" dirty="0" smtClean="0"/>
              <a:t>orce exploration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Gill Sans"/>
                <a:cs typeface="Gill Sans"/>
              </a:rPr>
              <a:pPr/>
              <a:t>18</a:t>
            </a:fld>
            <a:endParaRPr lang="en-US" dirty="0">
              <a:latin typeface="Gill Sans"/>
              <a:cs typeface="Gill San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1763713" y="21209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rot="10800000">
            <a:off x="1765300" y="2273300"/>
            <a:ext cx="6858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451100" y="24257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060700" y="24257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670300" y="24257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451100" y="28067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060700" y="28067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3670300" y="28067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6" name="Rectangle 11"/>
          <p:cNvSpPr>
            <a:spLocks/>
          </p:cNvSpPr>
          <p:nvPr/>
        </p:nvSpPr>
        <p:spPr bwMode="auto">
          <a:xfrm>
            <a:off x="1612900" y="1739900"/>
            <a:ext cx="2012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M</a:t>
            </a:r>
          </a:p>
        </p:txBody>
      </p:sp>
      <p:sp>
        <p:nvSpPr>
          <p:cNvPr id="17" name="Rectangle 12"/>
          <p:cNvSpPr>
            <a:spLocks/>
          </p:cNvSpPr>
          <p:nvPr/>
        </p:nvSpPr>
        <p:spPr bwMode="auto">
          <a:xfrm>
            <a:off x="2908300" y="1739900"/>
            <a:ext cx="143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1</a:t>
            </a:r>
          </a:p>
        </p:txBody>
      </p:sp>
      <p:sp>
        <p:nvSpPr>
          <p:cNvPr id="18" name="Rectangle 13"/>
          <p:cNvSpPr>
            <a:spLocks/>
          </p:cNvSpPr>
          <p:nvPr/>
        </p:nvSpPr>
        <p:spPr bwMode="auto">
          <a:xfrm>
            <a:off x="2298700" y="1739900"/>
            <a:ext cx="1863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C</a:t>
            </a:r>
          </a:p>
        </p:txBody>
      </p:sp>
      <p:sp>
        <p:nvSpPr>
          <p:cNvPr id="19" name="Rectangle 14"/>
          <p:cNvSpPr>
            <a:spLocks/>
          </p:cNvSpPr>
          <p:nvPr/>
        </p:nvSpPr>
        <p:spPr bwMode="auto">
          <a:xfrm>
            <a:off x="3517900" y="1739900"/>
            <a:ext cx="143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2</a:t>
            </a:r>
          </a:p>
        </p:txBody>
      </p:sp>
      <p:sp>
        <p:nvSpPr>
          <p:cNvPr id="20" name="Rectangle 15"/>
          <p:cNvSpPr>
            <a:spLocks/>
          </p:cNvSpPr>
          <p:nvPr/>
        </p:nvSpPr>
        <p:spPr bwMode="auto">
          <a:xfrm>
            <a:off x="4133850" y="1739900"/>
            <a:ext cx="143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3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3059113" y="21209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449513" y="21209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3668713" y="21209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>
            <a:off x="4278313" y="21209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3509969" y="2249488"/>
            <a:ext cx="333378" cy="328613"/>
            <a:chOff x="0" y="-15"/>
            <a:chExt cx="210" cy="207"/>
          </a:xfrm>
        </p:grpSpPr>
        <p:sp>
          <p:nvSpPr>
            <p:cNvPr id="26" name="Oval 21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27" name="Rectangle 22"/>
            <p:cNvSpPr>
              <a:spLocks/>
            </p:cNvSpPr>
            <p:nvPr/>
          </p:nvSpPr>
          <p:spPr bwMode="auto">
            <a:xfrm>
              <a:off x="23" y="-15"/>
              <a:ext cx="1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A</a:t>
              </a:r>
            </a:p>
          </p:txBody>
        </p:sp>
      </p:grpSp>
      <p:sp>
        <p:nvSpPr>
          <p:cNvPr id="28" name="Line 23"/>
          <p:cNvSpPr>
            <a:spLocks noChangeShapeType="1"/>
          </p:cNvSpPr>
          <p:nvPr/>
        </p:nvSpPr>
        <p:spPr bwMode="auto">
          <a:xfrm flipH="1">
            <a:off x="1763713" y="37211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rot="10800000">
            <a:off x="1765300" y="3873500"/>
            <a:ext cx="6858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451100" y="40259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3060700" y="40259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670300" y="40259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2451100" y="44069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060700" y="44069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670300" y="44069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 flipH="1">
            <a:off x="3059113" y="37211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 flipH="1">
            <a:off x="2449513" y="37211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H="1">
            <a:off x="3668713" y="37211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H="1">
            <a:off x="4278313" y="37211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grpSp>
        <p:nvGrpSpPr>
          <p:cNvPr id="40" name="Group 35"/>
          <p:cNvGrpSpPr>
            <a:grpSpLocks/>
          </p:cNvGrpSpPr>
          <p:nvPr/>
        </p:nvGrpSpPr>
        <p:grpSpPr bwMode="auto">
          <a:xfrm>
            <a:off x="3513667" y="3849688"/>
            <a:ext cx="328615" cy="328613"/>
            <a:chOff x="0" y="-15"/>
            <a:chExt cx="207" cy="207"/>
          </a:xfrm>
        </p:grpSpPr>
        <p:sp>
          <p:nvSpPr>
            <p:cNvPr id="41" name="Oval 36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2" name="Rectangle 37"/>
            <p:cNvSpPr>
              <a:spLocks/>
            </p:cNvSpPr>
            <p:nvPr/>
          </p:nvSpPr>
          <p:spPr bwMode="auto">
            <a:xfrm>
              <a:off x="20" y="-15"/>
              <a:ext cx="1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A</a:t>
              </a:r>
            </a:p>
          </p:txBody>
        </p:sp>
      </p:grpSp>
      <p:grpSp>
        <p:nvGrpSpPr>
          <p:cNvPr id="43" name="Group 38"/>
          <p:cNvGrpSpPr>
            <a:grpSpLocks/>
          </p:cNvGrpSpPr>
          <p:nvPr/>
        </p:nvGrpSpPr>
        <p:grpSpPr bwMode="auto">
          <a:xfrm>
            <a:off x="2908300" y="4244975"/>
            <a:ext cx="304800" cy="323850"/>
            <a:chOff x="0" y="-6"/>
            <a:chExt cx="192" cy="204"/>
          </a:xfrm>
        </p:grpSpPr>
        <p:sp>
          <p:nvSpPr>
            <p:cNvPr id="44" name="Oval 39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5" name="Rectangle 40"/>
            <p:cNvSpPr>
              <a:spLocks/>
            </p:cNvSpPr>
            <p:nvPr/>
          </p:nvSpPr>
          <p:spPr bwMode="auto">
            <a:xfrm>
              <a:off x="10" y="-6"/>
              <a:ext cx="17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B</a:t>
              </a:r>
            </a:p>
          </p:txBody>
        </p:sp>
      </p:grpSp>
      <p:sp>
        <p:nvSpPr>
          <p:cNvPr id="46" name="Line 41"/>
          <p:cNvSpPr>
            <a:spLocks noChangeShapeType="1"/>
          </p:cNvSpPr>
          <p:nvPr/>
        </p:nvSpPr>
        <p:spPr bwMode="auto">
          <a:xfrm flipH="1">
            <a:off x="1763713" y="53975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rot="10800000">
            <a:off x="1765300" y="5549900"/>
            <a:ext cx="6858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>
            <a:off x="2451100" y="57023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>
            <a:off x="3060700" y="57023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3670300" y="57023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>
            <a:off x="2451100" y="60833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2" name="Line 47"/>
          <p:cNvSpPr>
            <a:spLocks noChangeShapeType="1"/>
          </p:cNvSpPr>
          <p:nvPr/>
        </p:nvSpPr>
        <p:spPr bwMode="auto">
          <a:xfrm>
            <a:off x="3060700" y="60833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3" name="Line 48"/>
          <p:cNvSpPr>
            <a:spLocks noChangeShapeType="1"/>
          </p:cNvSpPr>
          <p:nvPr/>
        </p:nvSpPr>
        <p:spPr bwMode="auto">
          <a:xfrm>
            <a:off x="3670300" y="60833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4" name="Line 49"/>
          <p:cNvSpPr>
            <a:spLocks noChangeShapeType="1"/>
          </p:cNvSpPr>
          <p:nvPr/>
        </p:nvSpPr>
        <p:spPr bwMode="auto">
          <a:xfrm flipH="1">
            <a:off x="3059113" y="53975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 flipH="1">
            <a:off x="2449513" y="53975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 flipH="1">
            <a:off x="3668713" y="53975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7" name="Line 52"/>
          <p:cNvSpPr>
            <a:spLocks noChangeShapeType="1"/>
          </p:cNvSpPr>
          <p:nvPr/>
        </p:nvSpPr>
        <p:spPr bwMode="auto">
          <a:xfrm flipH="1">
            <a:off x="4278313" y="5397500"/>
            <a:ext cx="1587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grpSp>
        <p:nvGrpSpPr>
          <p:cNvPr id="58" name="Group 53"/>
          <p:cNvGrpSpPr>
            <a:grpSpLocks/>
          </p:cNvGrpSpPr>
          <p:nvPr/>
        </p:nvGrpSpPr>
        <p:grpSpPr bwMode="auto">
          <a:xfrm>
            <a:off x="3517900" y="5540375"/>
            <a:ext cx="304800" cy="323850"/>
            <a:chOff x="0" y="-6"/>
            <a:chExt cx="192" cy="204"/>
          </a:xfrm>
        </p:grpSpPr>
        <p:sp>
          <p:nvSpPr>
            <p:cNvPr id="59" name="Oval 54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60" name="Rectangle 55"/>
            <p:cNvSpPr>
              <a:spLocks/>
            </p:cNvSpPr>
            <p:nvPr/>
          </p:nvSpPr>
          <p:spPr bwMode="auto">
            <a:xfrm>
              <a:off x="2" y="-6"/>
              <a:ext cx="1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A</a:t>
              </a:r>
            </a:p>
          </p:txBody>
        </p:sp>
      </p:grpSp>
      <p:grpSp>
        <p:nvGrpSpPr>
          <p:cNvPr id="61" name="Group 56"/>
          <p:cNvGrpSpPr>
            <a:grpSpLocks/>
          </p:cNvGrpSpPr>
          <p:nvPr/>
        </p:nvGrpSpPr>
        <p:grpSpPr bwMode="auto">
          <a:xfrm>
            <a:off x="2908300" y="5921375"/>
            <a:ext cx="304800" cy="323850"/>
            <a:chOff x="0" y="-6"/>
            <a:chExt cx="192" cy="204"/>
          </a:xfrm>
        </p:grpSpPr>
        <p:sp>
          <p:nvSpPr>
            <p:cNvPr id="62" name="Oval 57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63" name="Rectangle 58"/>
            <p:cNvSpPr>
              <a:spLocks/>
            </p:cNvSpPr>
            <p:nvPr/>
          </p:nvSpPr>
          <p:spPr bwMode="auto">
            <a:xfrm>
              <a:off x="10" y="-6"/>
              <a:ext cx="17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B</a:t>
              </a:r>
            </a:p>
          </p:txBody>
        </p:sp>
      </p:grpSp>
      <p:grpSp>
        <p:nvGrpSpPr>
          <p:cNvPr id="64" name="Group 59"/>
          <p:cNvGrpSpPr>
            <a:grpSpLocks/>
          </p:cNvGrpSpPr>
          <p:nvPr/>
        </p:nvGrpSpPr>
        <p:grpSpPr bwMode="auto">
          <a:xfrm>
            <a:off x="4127500" y="5921375"/>
            <a:ext cx="304800" cy="323850"/>
            <a:chOff x="0" y="-6"/>
            <a:chExt cx="192" cy="204"/>
          </a:xfrm>
        </p:grpSpPr>
        <p:sp>
          <p:nvSpPr>
            <p:cNvPr id="65" name="Oval 60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66" name="Rectangle 61"/>
            <p:cNvSpPr>
              <a:spLocks/>
            </p:cNvSpPr>
            <p:nvPr/>
          </p:nvSpPr>
          <p:spPr bwMode="auto">
            <a:xfrm>
              <a:off x="11" y="-6"/>
              <a:ext cx="17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C</a:t>
              </a:r>
            </a:p>
          </p:txBody>
        </p:sp>
      </p:grpSp>
      <p:sp>
        <p:nvSpPr>
          <p:cNvPr id="67" name="Rectangle 62"/>
          <p:cNvSpPr>
            <a:spLocks/>
          </p:cNvSpPr>
          <p:nvPr/>
        </p:nvSpPr>
        <p:spPr bwMode="auto">
          <a:xfrm>
            <a:off x="319088" y="2349500"/>
            <a:ext cx="10926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Exp #1: </a:t>
            </a:r>
            <a:r>
              <a:rPr lang="en-US" sz="2000" b="1" dirty="0">
                <a:solidFill>
                  <a:srgbClr val="FF0000"/>
                </a:solidFill>
                <a:latin typeface="Gill Sans"/>
                <a:ea typeface="ＭＳ Ｐゴシック" charset="0"/>
                <a:cs typeface="Gill Sans"/>
              </a:rPr>
              <a:t>A</a:t>
            </a:r>
          </a:p>
        </p:txBody>
      </p:sp>
      <p:sp>
        <p:nvSpPr>
          <p:cNvPr id="68" name="Rectangle 63"/>
          <p:cNvSpPr>
            <a:spLocks/>
          </p:cNvSpPr>
          <p:nvPr/>
        </p:nvSpPr>
        <p:spPr bwMode="auto">
          <a:xfrm>
            <a:off x="304800" y="3949700"/>
            <a:ext cx="10689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Exp #2: </a:t>
            </a:r>
            <a:r>
              <a:rPr lang="en-US" sz="2000" b="1" dirty="0">
                <a:solidFill>
                  <a:srgbClr val="FF0000"/>
                </a:solidFill>
                <a:latin typeface="Gill Sans"/>
                <a:ea typeface="ＭＳ Ｐゴシック" charset="0"/>
                <a:cs typeface="Gill Sans"/>
              </a:rPr>
              <a:t>B</a:t>
            </a:r>
          </a:p>
        </p:txBody>
      </p:sp>
      <p:sp>
        <p:nvSpPr>
          <p:cNvPr id="69" name="Rectangle 64"/>
          <p:cNvSpPr>
            <a:spLocks/>
          </p:cNvSpPr>
          <p:nvPr/>
        </p:nvSpPr>
        <p:spPr bwMode="auto">
          <a:xfrm>
            <a:off x="304800" y="5549900"/>
            <a:ext cx="10584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Exp #3: </a:t>
            </a:r>
            <a:r>
              <a:rPr lang="en-US" sz="2000" b="1" dirty="0">
                <a:solidFill>
                  <a:srgbClr val="FF0000"/>
                </a:solidFill>
                <a:latin typeface="Gill Sans"/>
                <a:ea typeface="ＭＳ Ｐゴシック" charset="0"/>
                <a:cs typeface="Gill Sans"/>
              </a:rPr>
              <a:t>C</a:t>
            </a:r>
          </a:p>
        </p:txBody>
      </p:sp>
      <p:sp>
        <p:nvSpPr>
          <p:cNvPr id="70" name="Rectangle 65"/>
          <p:cNvSpPr>
            <a:spLocks/>
          </p:cNvSpPr>
          <p:nvPr/>
        </p:nvSpPr>
        <p:spPr bwMode="auto">
          <a:xfrm>
            <a:off x="5524500" y="1714500"/>
            <a:ext cx="2012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M</a:t>
            </a:r>
          </a:p>
        </p:txBody>
      </p:sp>
      <p:sp>
        <p:nvSpPr>
          <p:cNvPr id="71" name="Rectangle 66"/>
          <p:cNvSpPr>
            <a:spLocks/>
          </p:cNvSpPr>
          <p:nvPr/>
        </p:nvSpPr>
        <p:spPr bwMode="auto">
          <a:xfrm>
            <a:off x="6819900" y="1714500"/>
            <a:ext cx="143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1</a:t>
            </a:r>
          </a:p>
        </p:txBody>
      </p:sp>
      <p:sp>
        <p:nvSpPr>
          <p:cNvPr id="72" name="Rectangle 67"/>
          <p:cNvSpPr>
            <a:spLocks/>
          </p:cNvSpPr>
          <p:nvPr/>
        </p:nvSpPr>
        <p:spPr bwMode="auto">
          <a:xfrm>
            <a:off x="6210300" y="1714500"/>
            <a:ext cx="1863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C</a:t>
            </a:r>
          </a:p>
        </p:txBody>
      </p:sp>
      <p:sp>
        <p:nvSpPr>
          <p:cNvPr id="73" name="Rectangle 68"/>
          <p:cNvSpPr>
            <a:spLocks/>
          </p:cNvSpPr>
          <p:nvPr/>
        </p:nvSpPr>
        <p:spPr bwMode="auto">
          <a:xfrm>
            <a:off x="7429500" y="1714500"/>
            <a:ext cx="143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2</a:t>
            </a:r>
          </a:p>
        </p:txBody>
      </p:sp>
      <p:sp>
        <p:nvSpPr>
          <p:cNvPr id="74" name="Rectangle 69"/>
          <p:cNvSpPr>
            <a:spLocks/>
          </p:cNvSpPr>
          <p:nvPr/>
        </p:nvSpPr>
        <p:spPr bwMode="auto">
          <a:xfrm>
            <a:off x="8051800" y="1714500"/>
            <a:ext cx="143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3</a:t>
            </a:r>
          </a:p>
        </p:txBody>
      </p:sp>
      <p:sp>
        <p:nvSpPr>
          <p:cNvPr id="75" name="Line 70"/>
          <p:cNvSpPr>
            <a:spLocks noChangeShapeType="1"/>
          </p:cNvSpPr>
          <p:nvPr/>
        </p:nvSpPr>
        <p:spPr bwMode="auto">
          <a:xfrm flipH="1">
            <a:off x="5676900" y="53721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Line 71"/>
          <p:cNvSpPr>
            <a:spLocks noChangeShapeType="1"/>
          </p:cNvSpPr>
          <p:nvPr/>
        </p:nvSpPr>
        <p:spPr bwMode="auto">
          <a:xfrm rot="10800000">
            <a:off x="5676900" y="5524500"/>
            <a:ext cx="6858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Line 72"/>
          <p:cNvSpPr>
            <a:spLocks noChangeShapeType="1"/>
          </p:cNvSpPr>
          <p:nvPr/>
        </p:nvSpPr>
        <p:spPr bwMode="auto">
          <a:xfrm>
            <a:off x="6362700" y="56769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78" name="Line 73"/>
          <p:cNvSpPr>
            <a:spLocks noChangeShapeType="1"/>
          </p:cNvSpPr>
          <p:nvPr/>
        </p:nvSpPr>
        <p:spPr bwMode="auto">
          <a:xfrm>
            <a:off x="6972300" y="56769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79" name="Line 74"/>
          <p:cNvSpPr>
            <a:spLocks noChangeShapeType="1"/>
          </p:cNvSpPr>
          <p:nvPr/>
        </p:nvSpPr>
        <p:spPr bwMode="auto">
          <a:xfrm>
            <a:off x="7581900" y="56769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80" name="Line 75"/>
          <p:cNvSpPr>
            <a:spLocks noChangeShapeType="1"/>
          </p:cNvSpPr>
          <p:nvPr/>
        </p:nvSpPr>
        <p:spPr bwMode="auto">
          <a:xfrm>
            <a:off x="6362700" y="60579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81" name="Line 76"/>
          <p:cNvSpPr>
            <a:spLocks noChangeShapeType="1"/>
          </p:cNvSpPr>
          <p:nvPr/>
        </p:nvSpPr>
        <p:spPr bwMode="auto">
          <a:xfrm>
            <a:off x="6972300" y="60579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82" name="Line 77"/>
          <p:cNvSpPr>
            <a:spLocks noChangeShapeType="1"/>
          </p:cNvSpPr>
          <p:nvPr/>
        </p:nvSpPr>
        <p:spPr bwMode="auto">
          <a:xfrm>
            <a:off x="7581900" y="60579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83" name="Line 78"/>
          <p:cNvSpPr>
            <a:spLocks noChangeShapeType="1"/>
          </p:cNvSpPr>
          <p:nvPr/>
        </p:nvSpPr>
        <p:spPr bwMode="auto">
          <a:xfrm flipH="1">
            <a:off x="6972300" y="53721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84" name="Line 79"/>
          <p:cNvSpPr>
            <a:spLocks noChangeShapeType="1"/>
          </p:cNvSpPr>
          <p:nvPr/>
        </p:nvSpPr>
        <p:spPr bwMode="auto">
          <a:xfrm flipH="1">
            <a:off x="6362700" y="53721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85" name="Line 80"/>
          <p:cNvSpPr>
            <a:spLocks noChangeShapeType="1"/>
          </p:cNvSpPr>
          <p:nvPr/>
        </p:nvSpPr>
        <p:spPr bwMode="auto">
          <a:xfrm flipH="1">
            <a:off x="7581900" y="53721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86" name="Line 81"/>
          <p:cNvSpPr>
            <a:spLocks noChangeShapeType="1"/>
          </p:cNvSpPr>
          <p:nvPr/>
        </p:nvSpPr>
        <p:spPr bwMode="auto">
          <a:xfrm flipH="1">
            <a:off x="8191500" y="53721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grpSp>
        <p:nvGrpSpPr>
          <p:cNvPr id="87" name="Group 82"/>
          <p:cNvGrpSpPr>
            <a:grpSpLocks/>
          </p:cNvGrpSpPr>
          <p:nvPr/>
        </p:nvGrpSpPr>
        <p:grpSpPr bwMode="auto">
          <a:xfrm>
            <a:off x="7429500" y="5514975"/>
            <a:ext cx="304800" cy="323850"/>
            <a:chOff x="0" y="-6"/>
            <a:chExt cx="192" cy="204"/>
          </a:xfrm>
        </p:grpSpPr>
        <p:sp>
          <p:nvSpPr>
            <p:cNvPr id="88" name="Oval 83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89" name="Rectangle 84"/>
            <p:cNvSpPr>
              <a:spLocks/>
            </p:cNvSpPr>
            <p:nvPr/>
          </p:nvSpPr>
          <p:spPr bwMode="auto">
            <a:xfrm>
              <a:off x="2" y="-6"/>
              <a:ext cx="1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A</a:t>
              </a:r>
            </a:p>
          </p:txBody>
        </p:sp>
      </p:grpSp>
      <p:sp>
        <p:nvSpPr>
          <p:cNvPr id="90" name="Line 85"/>
          <p:cNvSpPr>
            <a:spLocks noChangeShapeType="1"/>
          </p:cNvSpPr>
          <p:nvPr/>
        </p:nvSpPr>
        <p:spPr bwMode="auto">
          <a:xfrm flipH="1">
            <a:off x="5689600" y="21336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1" name="Line 86"/>
          <p:cNvSpPr>
            <a:spLocks noChangeShapeType="1"/>
          </p:cNvSpPr>
          <p:nvPr/>
        </p:nvSpPr>
        <p:spPr bwMode="auto">
          <a:xfrm rot="10800000">
            <a:off x="5689600" y="2286000"/>
            <a:ext cx="6858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2" name="Line 87"/>
          <p:cNvSpPr>
            <a:spLocks noChangeShapeType="1"/>
          </p:cNvSpPr>
          <p:nvPr/>
        </p:nvSpPr>
        <p:spPr bwMode="auto">
          <a:xfrm>
            <a:off x="6375400" y="24384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3" name="Line 88"/>
          <p:cNvSpPr>
            <a:spLocks noChangeShapeType="1"/>
          </p:cNvSpPr>
          <p:nvPr/>
        </p:nvSpPr>
        <p:spPr bwMode="auto">
          <a:xfrm>
            <a:off x="6985000" y="24384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4" name="Line 89"/>
          <p:cNvSpPr>
            <a:spLocks noChangeShapeType="1"/>
          </p:cNvSpPr>
          <p:nvPr/>
        </p:nvSpPr>
        <p:spPr bwMode="auto">
          <a:xfrm>
            <a:off x="7594600" y="24384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5" name="Line 90"/>
          <p:cNvSpPr>
            <a:spLocks noChangeShapeType="1"/>
          </p:cNvSpPr>
          <p:nvPr/>
        </p:nvSpPr>
        <p:spPr bwMode="auto">
          <a:xfrm>
            <a:off x="6375400" y="28194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6" name="Line 91"/>
          <p:cNvSpPr>
            <a:spLocks noChangeShapeType="1"/>
          </p:cNvSpPr>
          <p:nvPr/>
        </p:nvSpPr>
        <p:spPr bwMode="auto">
          <a:xfrm>
            <a:off x="6985000" y="28194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7" name="Line 92"/>
          <p:cNvSpPr>
            <a:spLocks noChangeShapeType="1"/>
          </p:cNvSpPr>
          <p:nvPr/>
        </p:nvSpPr>
        <p:spPr bwMode="auto">
          <a:xfrm>
            <a:off x="7594600" y="28194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8" name="Line 93"/>
          <p:cNvSpPr>
            <a:spLocks noChangeShapeType="1"/>
          </p:cNvSpPr>
          <p:nvPr/>
        </p:nvSpPr>
        <p:spPr bwMode="auto">
          <a:xfrm flipH="1">
            <a:off x="6985000" y="21336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9" name="Line 94"/>
          <p:cNvSpPr>
            <a:spLocks noChangeShapeType="1"/>
          </p:cNvSpPr>
          <p:nvPr/>
        </p:nvSpPr>
        <p:spPr bwMode="auto">
          <a:xfrm flipH="1">
            <a:off x="6375400" y="21336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0" name="Line 95"/>
          <p:cNvSpPr>
            <a:spLocks noChangeShapeType="1"/>
          </p:cNvSpPr>
          <p:nvPr/>
        </p:nvSpPr>
        <p:spPr bwMode="auto">
          <a:xfrm flipH="1">
            <a:off x="7594600" y="21336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1" name="Line 96"/>
          <p:cNvSpPr>
            <a:spLocks noChangeShapeType="1"/>
          </p:cNvSpPr>
          <p:nvPr/>
        </p:nvSpPr>
        <p:spPr bwMode="auto">
          <a:xfrm flipH="1">
            <a:off x="8204200" y="21336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2" name="Line 97"/>
          <p:cNvSpPr>
            <a:spLocks noChangeShapeType="1"/>
          </p:cNvSpPr>
          <p:nvPr/>
        </p:nvSpPr>
        <p:spPr bwMode="auto">
          <a:xfrm flipH="1">
            <a:off x="5676900" y="36830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3" name="Line 98"/>
          <p:cNvSpPr>
            <a:spLocks noChangeShapeType="1"/>
          </p:cNvSpPr>
          <p:nvPr/>
        </p:nvSpPr>
        <p:spPr bwMode="auto">
          <a:xfrm rot="10800000">
            <a:off x="5676900" y="3835400"/>
            <a:ext cx="6858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4" name="Line 99"/>
          <p:cNvSpPr>
            <a:spLocks noChangeShapeType="1"/>
          </p:cNvSpPr>
          <p:nvPr/>
        </p:nvSpPr>
        <p:spPr bwMode="auto">
          <a:xfrm>
            <a:off x="6362700" y="39878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5" name="Line 100"/>
          <p:cNvSpPr>
            <a:spLocks noChangeShapeType="1"/>
          </p:cNvSpPr>
          <p:nvPr/>
        </p:nvSpPr>
        <p:spPr bwMode="auto">
          <a:xfrm>
            <a:off x="6972300" y="39878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6" name="Line 101"/>
          <p:cNvSpPr>
            <a:spLocks noChangeShapeType="1"/>
          </p:cNvSpPr>
          <p:nvPr/>
        </p:nvSpPr>
        <p:spPr bwMode="auto">
          <a:xfrm>
            <a:off x="7581900" y="3987800"/>
            <a:ext cx="6096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7" name="Line 102"/>
          <p:cNvSpPr>
            <a:spLocks noChangeShapeType="1"/>
          </p:cNvSpPr>
          <p:nvPr/>
        </p:nvSpPr>
        <p:spPr bwMode="auto">
          <a:xfrm>
            <a:off x="6362700" y="43688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8" name="Line 103"/>
          <p:cNvSpPr>
            <a:spLocks noChangeShapeType="1"/>
          </p:cNvSpPr>
          <p:nvPr/>
        </p:nvSpPr>
        <p:spPr bwMode="auto">
          <a:xfrm>
            <a:off x="6972300" y="43688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9" name="Line 104"/>
          <p:cNvSpPr>
            <a:spLocks noChangeShapeType="1"/>
          </p:cNvSpPr>
          <p:nvPr/>
        </p:nvSpPr>
        <p:spPr bwMode="auto">
          <a:xfrm>
            <a:off x="7581900" y="4368800"/>
            <a:ext cx="6096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10" name="Line 105"/>
          <p:cNvSpPr>
            <a:spLocks noChangeShapeType="1"/>
          </p:cNvSpPr>
          <p:nvPr/>
        </p:nvSpPr>
        <p:spPr bwMode="auto">
          <a:xfrm flipH="1">
            <a:off x="6972300" y="36830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11" name="Line 106"/>
          <p:cNvSpPr>
            <a:spLocks noChangeShapeType="1"/>
          </p:cNvSpPr>
          <p:nvPr/>
        </p:nvSpPr>
        <p:spPr bwMode="auto">
          <a:xfrm flipH="1">
            <a:off x="6362700" y="36830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12" name="Line 107"/>
          <p:cNvSpPr>
            <a:spLocks noChangeShapeType="1"/>
          </p:cNvSpPr>
          <p:nvPr/>
        </p:nvSpPr>
        <p:spPr bwMode="auto">
          <a:xfrm flipH="1">
            <a:off x="7581900" y="36830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13" name="Line 108"/>
          <p:cNvSpPr>
            <a:spLocks noChangeShapeType="1"/>
          </p:cNvSpPr>
          <p:nvPr/>
        </p:nvSpPr>
        <p:spPr bwMode="auto">
          <a:xfrm flipH="1">
            <a:off x="8191500" y="3683000"/>
            <a:ext cx="1588" cy="914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grpSp>
        <p:nvGrpSpPr>
          <p:cNvPr id="114" name="Group 109"/>
          <p:cNvGrpSpPr>
            <a:grpSpLocks/>
          </p:cNvGrpSpPr>
          <p:nvPr/>
        </p:nvGrpSpPr>
        <p:grpSpPr bwMode="auto">
          <a:xfrm>
            <a:off x="6819900" y="4206875"/>
            <a:ext cx="304800" cy="323850"/>
            <a:chOff x="0" y="-6"/>
            <a:chExt cx="192" cy="204"/>
          </a:xfrm>
        </p:grpSpPr>
        <p:sp>
          <p:nvSpPr>
            <p:cNvPr id="115" name="Oval 110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16" name="Rectangle 111"/>
            <p:cNvSpPr>
              <a:spLocks/>
            </p:cNvSpPr>
            <p:nvPr/>
          </p:nvSpPr>
          <p:spPr bwMode="auto">
            <a:xfrm>
              <a:off x="10" y="-6"/>
              <a:ext cx="17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B</a:t>
              </a:r>
            </a:p>
          </p:txBody>
        </p:sp>
      </p:grpSp>
      <p:grpSp>
        <p:nvGrpSpPr>
          <p:cNvPr id="117" name="Group 112"/>
          <p:cNvGrpSpPr>
            <a:grpSpLocks/>
          </p:cNvGrpSpPr>
          <p:nvPr/>
        </p:nvGrpSpPr>
        <p:grpSpPr bwMode="auto">
          <a:xfrm>
            <a:off x="8039100" y="4206875"/>
            <a:ext cx="304800" cy="323850"/>
            <a:chOff x="0" y="-6"/>
            <a:chExt cx="192" cy="204"/>
          </a:xfrm>
        </p:grpSpPr>
        <p:sp>
          <p:nvSpPr>
            <p:cNvPr id="118" name="Oval 113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19" name="Rectangle 114"/>
            <p:cNvSpPr>
              <a:spLocks/>
            </p:cNvSpPr>
            <p:nvPr/>
          </p:nvSpPr>
          <p:spPr bwMode="auto">
            <a:xfrm>
              <a:off x="11" y="-6"/>
              <a:ext cx="17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C</a:t>
              </a:r>
            </a:p>
          </p:txBody>
        </p:sp>
      </p:grpSp>
      <p:grpSp>
        <p:nvGrpSpPr>
          <p:cNvPr id="120" name="Group 115"/>
          <p:cNvGrpSpPr>
            <a:grpSpLocks/>
          </p:cNvGrpSpPr>
          <p:nvPr/>
        </p:nvGrpSpPr>
        <p:grpSpPr bwMode="auto">
          <a:xfrm rot="73016">
            <a:off x="6819900" y="2670175"/>
            <a:ext cx="304800" cy="323850"/>
            <a:chOff x="0" y="-6"/>
            <a:chExt cx="192" cy="204"/>
          </a:xfrm>
        </p:grpSpPr>
        <p:sp>
          <p:nvSpPr>
            <p:cNvPr id="121" name="Oval 116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22" name="Rectangle 117"/>
            <p:cNvSpPr>
              <a:spLocks/>
            </p:cNvSpPr>
            <p:nvPr/>
          </p:nvSpPr>
          <p:spPr bwMode="auto">
            <a:xfrm>
              <a:off x="10" y="-6"/>
              <a:ext cx="17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B</a:t>
              </a:r>
            </a:p>
          </p:txBody>
        </p:sp>
      </p:grpSp>
      <p:grpSp>
        <p:nvGrpSpPr>
          <p:cNvPr id="123" name="Group 118"/>
          <p:cNvGrpSpPr>
            <a:grpSpLocks/>
          </p:cNvGrpSpPr>
          <p:nvPr/>
        </p:nvGrpSpPr>
        <p:grpSpPr bwMode="auto">
          <a:xfrm>
            <a:off x="7442200" y="2276475"/>
            <a:ext cx="304800" cy="323850"/>
            <a:chOff x="0" y="-6"/>
            <a:chExt cx="192" cy="204"/>
          </a:xfrm>
        </p:grpSpPr>
        <p:sp>
          <p:nvSpPr>
            <p:cNvPr id="124" name="Oval 119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25" name="Rectangle 120"/>
            <p:cNvSpPr>
              <a:spLocks/>
            </p:cNvSpPr>
            <p:nvPr/>
          </p:nvSpPr>
          <p:spPr bwMode="auto">
            <a:xfrm>
              <a:off x="2" y="-6"/>
              <a:ext cx="1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A</a:t>
              </a:r>
            </a:p>
          </p:txBody>
        </p:sp>
      </p:grpSp>
      <p:grpSp>
        <p:nvGrpSpPr>
          <p:cNvPr id="126" name="Group 121"/>
          <p:cNvGrpSpPr>
            <a:grpSpLocks/>
          </p:cNvGrpSpPr>
          <p:nvPr/>
        </p:nvGrpSpPr>
        <p:grpSpPr bwMode="auto">
          <a:xfrm>
            <a:off x="7429500" y="3825875"/>
            <a:ext cx="304800" cy="323850"/>
            <a:chOff x="0" y="-6"/>
            <a:chExt cx="192" cy="204"/>
          </a:xfrm>
        </p:grpSpPr>
        <p:sp>
          <p:nvSpPr>
            <p:cNvPr id="127" name="Oval 122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28" name="Rectangle 123"/>
            <p:cNvSpPr>
              <a:spLocks/>
            </p:cNvSpPr>
            <p:nvPr/>
          </p:nvSpPr>
          <p:spPr bwMode="auto">
            <a:xfrm>
              <a:off x="2" y="-6"/>
              <a:ext cx="1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A</a:t>
              </a:r>
            </a:p>
          </p:txBody>
        </p:sp>
      </p:grpSp>
      <p:sp>
        <p:nvSpPr>
          <p:cNvPr id="129" name="Rectangle 124"/>
          <p:cNvSpPr>
            <a:spLocks/>
          </p:cNvSpPr>
          <p:nvPr/>
        </p:nvSpPr>
        <p:spPr bwMode="auto">
          <a:xfrm>
            <a:off x="4991100" y="2349500"/>
            <a:ext cx="4467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 dirty="0">
                <a:solidFill>
                  <a:srgbClr val="FF0000"/>
                </a:solidFill>
                <a:latin typeface="Gill Sans"/>
                <a:ea typeface="ＭＳ Ｐゴシック" charset="0"/>
                <a:cs typeface="Gill Sans"/>
              </a:rPr>
              <a:t>AB</a:t>
            </a:r>
          </a:p>
        </p:txBody>
      </p:sp>
      <p:sp>
        <p:nvSpPr>
          <p:cNvPr id="130" name="Rectangle 125"/>
          <p:cNvSpPr>
            <a:spLocks/>
          </p:cNvSpPr>
          <p:nvPr/>
        </p:nvSpPr>
        <p:spPr bwMode="auto">
          <a:xfrm>
            <a:off x="5029200" y="3987800"/>
            <a:ext cx="4416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 dirty="0">
                <a:solidFill>
                  <a:srgbClr val="FF0000"/>
                </a:solidFill>
                <a:latin typeface="Gill Sans"/>
                <a:ea typeface="ＭＳ Ｐゴシック" charset="0"/>
                <a:cs typeface="Gill Sans"/>
              </a:rPr>
              <a:t>AC</a:t>
            </a:r>
          </a:p>
        </p:txBody>
      </p:sp>
      <p:grpSp>
        <p:nvGrpSpPr>
          <p:cNvPr id="131" name="Group 126"/>
          <p:cNvGrpSpPr>
            <a:grpSpLocks/>
          </p:cNvGrpSpPr>
          <p:nvPr/>
        </p:nvGrpSpPr>
        <p:grpSpPr bwMode="auto">
          <a:xfrm rot="73016">
            <a:off x="6810375" y="5886450"/>
            <a:ext cx="304800" cy="323850"/>
            <a:chOff x="0" y="-6"/>
            <a:chExt cx="192" cy="204"/>
          </a:xfrm>
        </p:grpSpPr>
        <p:sp>
          <p:nvSpPr>
            <p:cNvPr id="132" name="Oval 127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33" name="Rectangle 128"/>
            <p:cNvSpPr>
              <a:spLocks/>
            </p:cNvSpPr>
            <p:nvPr/>
          </p:nvSpPr>
          <p:spPr bwMode="auto">
            <a:xfrm>
              <a:off x="10" y="-6"/>
              <a:ext cx="17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B</a:t>
              </a:r>
            </a:p>
          </p:txBody>
        </p:sp>
      </p:grpSp>
      <p:grpSp>
        <p:nvGrpSpPr>
          <p:cNvPr id="134" name="Group 129"/>
          <p:cNvGrpSpPr>
            <a:grpSpLocks/>
          </p:cNvGrpSpPr>
          <p:nvPr/>
        </p:nvGrpSpPr>
        <p:grpSpPr bwMode="auto">
          <a:xfrm>
            <a:off x="8001000" y="5870575"/>
            <a:ext cx="304800" cy="323850"/>
            <a:chOff x="0" y="-6"/>
            <a:chExt cx="192" cy="204"/>
          </a:xfrm>
        </p:grpSpPr>
        <p:sp>
          <p:nvSpPr>
            <p:cNvPr id="135" name="Oval 130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36" name="Rectangle 131"/>
            <p:cNvSpPr>
              <a:spLocks/>
            </p:cNvSpPr>
            <p:nvPr/>
          </p:nvSpPr>
          <p:spPr bwMode="auto">
            <a:xfrm>
              <a:off x="11" y="-6"/>
              <a:ext cx="17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 b="1" dirty="0">
                  <a:solidFill>
                    <a:srgbClr val="FFFFFF"/>
                  </a:solidFill>
                  <a:latin typeface="Gill Sans"/>
                  <a:ea typeface="Arial Bold" charset="0"/>
                  <a:cs typeface="Gill Sans"/>
                  <a:sym typeface="Arial Bold" charset="0"/>
                </a:rPr>
                <a:t>C</a:t>
              </a:r>
            </a:p>
          </p:txBody>
        </p:sp>
      </p:grpSp>
      <p:sp>
        <p:nvSpPr>
          <p:cNvPr id="137" name="Rectangle 132"/>
          <p:cNvSpPr>
            <a:spLocks/>
          </p:cNvSpPr>
          <p:nvPr/>
        </p:nvSpPr>
        <p:spPr bwMode="auto">
          <a:xfrm>
            <a:off x="5054600" y="5613400"/>
            <a:ext cx="4237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 dirty="0">
                <a:solidFill>
                  <a:srgbClr val="FF0000"/>
                </a:solidFill>
                <a:latin typeface="Gill Sans"/>
                <a:ea typeface="ＭＳ Ｐゴシック" charset="0"/>
                <a:cs typeface="Gill Sans"/>
              </a:rPr>
              <a:t>BC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867554" y="1197982"/>
            <a:ext cx="2368748" cy="315259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1 failure / run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5779154" y="1197982"/>
            <a:ext cx="2368748" cy="315259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failures / run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2329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29" grpId="0"/>
      <p:bldP spid="130" grpId="0"/>
      <p:bldP spid="137" grpId="0"/>
      <p:bldP spid="1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Research background</a:t>
            </a:r>
          </a:p>
          <a:p>
            <a:r>
              <a:rPr lang="en-US" dirty="0" smtClean="0"/>
              <a:t>FATE and DESTINI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FATE 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Architecture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Failure exploration challenge and solution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DESTINI </a:t>
            </a:r>
            <a:endParaRPr lang="en-US" i="1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Evaluation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074533" y="3279838"/>
            <a:ext cx="5833182" cy="1172367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endParaRPr lang="en-US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5798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91226" y="1600200"/>
            <a:ext cx="7924800" cy="47561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Research background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FATE and </a:t>
            </a:r>
            <a:r>
              <a:rPr lang="en-US" dirty="0" smtClean="0">
                <a:solidFill>
                  <a:srgbClr val="FFFFFF"/>
                </a:solidFill>
              </a:rPr>
              <a:t>DESTINI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2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1466631" y="4047337"/>
            <a:ext cx="0" cy="2202308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>
            <a:off x="2798902" y="4047336"/>
            <a:ext cx="0" cy="2202308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H="1">
            <a:off x="4049481" y="4047336"/>
            <a:ext cx="0" cy="2202308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97" name="Curved Connector 96"/>
          <p:cNvCxnSpPr/>
          <p:nvPr/>
        </p:nvCxnSpPr>
        <p:spPr>
          <a:xfrm rot="16200000" flipH="1" flipV="1">
            <a:off x="2746195" y="3411889"/>
            <a:ext cx="12700" cy="2220536"/>
          </a:xfrm>
          <a:prstGeom prst="curvedConnector5">
            <a:avLst>
              <a:gd name="adj1" fmla="val -2651094"/>
              <a:gd name="adj2" fmla="val 51410"/>
              <a:gd name="adj3" fmla="val -2639150"/>
            </a:avLst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2690"/>
            <a:ext cx="7924800" cy="725921"/>
          </a:xfrm>
        </p:spPr>
        <p:txBody>
          <a:bodyPr/>
          <a:lstStyle/>
          <a:p>
            <a:r>
              <a:rPr lang="en-US" dirty="0" smtClean="0"/>
              <a:t>Combinatorial explosion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1" name="Content Placeholder 100"/>
          <p:cNvSpPr>
            <a:spLocks noGrp="1"/>
          </p:cNvSpPr>
          <p:nvPr>
            <p:ph sz="quarter" idx="13"/>
          </p:nvPr>
        </p:nvSpPr>
        <p:spPr>
          <a:xfrm>
            <a:off x="609600" y="1312359"/>
            <a:ext cx="7924800" cy="188072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Exercised over </a:t>
            </a:r>
            <a:r>
              <a:rPr lang="en-US" dirty="0" smtClean="0">
                <a:solidFill>
                  <a:srgbClr val="FFFF00"/>
                </a:solidFill>
              </a:rPr>
              <a:t>40,000</a:t>
            </a:r>
            <a:r>
              <a:rPr lang="en-US" dirty="0" smtClean="0"/>
              <a:t> unique combinations of 1, 2, and 3 failures per run</a:t>
            </a:r>
          </a:p>
          <a:p>
            <a:pPr lvl="1"/>
            <a:r>
              <a:rPr lang="en-US" dirty="0" smtClean="0"/>
              <a:t>80 hours of testing time!</a:t>
            </a:r>
          </a:p>
          <a:p>
            <a:r>
              <a:rPr lang="en-US" dirty="0" smtClean="0"/>
              <a:t>New challenge: </a:t>
            </a:r>
            <a:r>
              <a:rPr lang="en-US" dirty="0" smtClean="0">
                <a:solidFill>
                  <a:srgbClr val="FFFF00"/>
                </a:solidFill>
              </a:rPr>
              <a:t>Combinatorial </a:t>
            </a:r>
            <a:r>
              <a:rPr lang="en-US" dirty="0">
                <a:solidFill>
                  <a:srgbClr val="FFFF00"/>
                </a:solidFill>
              </a:rPr>
              <a:t>explosion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Need smarter exploration strategies</a:t>
            </a:r>
            <a:endParaRPr lang="en-US" dirty="0"/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1330065" y="3678004"/>
            <a:ext cx="223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 b="1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1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2691953" y="3678004"/>
            <a:ext cx="223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 b="1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2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3937517" y="3678004"/>
            <a:ext cx="223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 b="1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800390" y="4380695"/>
            <a:ext cx="2422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aco"/>
                <a:cs typeface="Monaco"/>
              </a:rPr>
              <a:t>A1 A2</a:t>
            </a:r>
          </a:p>
          <a:p>
            <a:r>
              <a:rPr lang="en-US" sz="2400" dirty="0" smtClean="0">
                <a:latin typeface="Monaco"/>
                <a:cs typeface="Monaco"/>
              </a:rPr>
              <a:t>A1 B2</a:t>
            </a:r>
          </a:p>
          <a:p>
            <a:r>
              <a:rPr lang="en-US" sz="2400" dirty="0" smtClean="0">
                <a:latin typeface="Monaco"/>
                <a:cs typeface="Monaco"/>
              </a:rPr>
              <a:t>B1 A2</a:t>
            </a:r>
          </a:p>
          <a:p>
            <a:r>
              <a:rPr lang="en-US" sz="2400" dirty="0" smtClean="0">
                <a:latin typeface="Monaco"/>
                <a:cs typeface="Monaco"/>
              </a:rPr>
              <a:t>B1 B2</a:t>
            </a:r>
          </a:p>
          <a:p>
            <a:r>
              <a:rPr lang="en-US" sz="2400" dirty="0" smtClean="0">
                <a:latin typeface="Monaco"/>
                <a:cs typeface="Monaco"/>
              </a:rPr>
              <a:t>...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526354" y="3785782"/>
            <a:ext cx="2368748" cy="315259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failures / run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 flipH="1">
            <a:off x="1687735" y="4528507"/>
            <a:ext cx="894803" cy="0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 flipH="1">
            <a:off x="1687734" y="5374476"/>
            <a:ext cx="915490" cy="0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 flipH="1" flipV="1">
            <a:off x="1687735" y="4528507"/>
            <a:ext cx="870033" cy="845968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 flipV="1">
            <a:off x="1687734" y="4528507"/>
            <a:ext cx="870033" cy="845969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 flipH="1">
            <a:off x="2992781" y="4528507"/>
            <a:ext cx="894803" cy="0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 flipH="1">
            <a:off x="2992780" y="5374476"/>
            <a:ext cx="915490" cy="0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 flipH="1" flipV="1">
            <a:off x="2992781" y="4528507"/>
            <a:ext cx="870033" cy="845968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 flipV="1">
            <a:off x="2992780" y="4528507"/>
            <a:ext cx="870033" cy="845969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82" name="Curved Connector 81"/>
          <p:cNvCxnSpPr>
            <a:stCxn id="68" idx="0"/>
            <a:endCxn id="70" idx="0"/>
          </p:cNvCxnSpPr>
          <p:nvPr/>
        </p:nvCxnSpPr>
        <p:spPr>
          <a:xfrm rot="5400000" flipH="1" flipV="1">
            <a:off x="2798002" y="4264208"/>
            <a:ext cx="12700" cy="2220536"/>
          </a:xfrm>
          <a:prstGeom prst="curvedConnector5">
            <a:avLst>
              <a:gd name="adj1" fmla="val -2651094"/>
              <a:gd name="adj2" fmla="val 51410"/>
              <a:gd name="adj3" fmla="val -2639150"/>
            </a:avLst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Line 16"/>
          <p:cNvSpPr>
            <a:spLocks noChangeShapeType="1"/>
          </p:cNvSpPr>
          <p:nvPr/>
        </p:nvSpPr>
        <p:spPr bwMode="auto">
          <a:xfrm flipH="1" flipV="1">
            <a:off x="1708419" y="4528506"/>
            <a:ext cx="2154394" cy="839619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9" name="Line 16"/>
          <p:cNvSpPr>
            <a:spLocks noChangeShapeType="1"/>
          </p:cNvSpPr>
          <p:nvPr/>
        </p:nvSpPr>
        <p:spPr bwMode="auto">
          <a:xfrm flipH="1">
            <a:off x="1707764" y="4528507"/>
            <a:ext cx="2155050" cy="839617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25497" y="4323599"/>
            <a:ext cx="482267" cy="427266"/>
            <a:chOff x="5133660" y="2289413"/>
            <a:chExt cx="482267" cy="427266"/>
          </a:xfrm>
        </p:grpSpPr>
        <p:sp>
          <p:nvSpPr>
            <p:cNvPr id="28" name="Oval 27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>
                  <a:latin typeface="Arial Black"/>
                  <a:cs typeface="Arial Black"/>
                </a:rPr>
                <a:t>A</a:t>
              </a:r>
              <a:r>
                <a:rPr lang="en-US" baseline="-25000" dirty="0" smtClean="0">
                  <a:latin typeface="Arial Black"/>
                  <a:cs typeface="Arial Black"/>
                </a:rPr>
                <a:t>1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26154" y="5178575"/>
            <a:ext cx="482267" cy="427266"/>
            <a:chOff x="5133660" y="2289413"/>
            <a:chExt cx="482267" cy="427266"/>
          </a:xfrm>
        </p:grpSpPr>
        <p:sp>
          <p:nvSpPr>
            <p:cNvPr id="31" name="Oval 30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B</a:t>
              </a:r>
              <a:r>
                <a:rPr lang="en-US" baseline="-25000" dirty="0" smtClean="0">
                  <a:latin typeface="Arial Black"/>
                  <a:cs typeface="Arial Black"/>
                </a:rPr>
                <a:t>1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57768" y="4343175"/>
            <a:ext cx="482267" cy="427266"/>
            <a:chOff x="5133660" y="2289413"/>
            <a:chExt cx="482267" cy="427266"/>
          </a:xfrm>
        </p:grpSpPr>
        <p:sp>
          <p:nvSpPr>
            <p:cNvPr id="37" name="Oval 36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A</a:t>
              </a:r>
              <a:r>
                <a:rPr lang="en-US" baseline="-25000" dirty="0">
                  <a:latin typeface="Arial Black"/>
                  <a:cs typeface="Arial Black"/>
                </a:rPr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58425" y="5198151"/>
            <a:ext cx="482267" cy="427266"/>
            <a:chOff x="5133660" y="2289413"/>
            <a:chExt cx="482267" cy="427266"/>
          </a:xfrm>
        </p:grpSpPr>
        <p:sp>
          <p:nvSpPr>
            <p:cNvPr id="40" name="Oval 39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B</a:t>
              </a:r>
              <a:r>
                <a:rPr lang="en-US" baseline="-25000" dirty="0">
                  <a:latin typeface="Arial Black"/>
                  <a:cs typeface="Arial Black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08347" y="4323599"/>
            <a:ext cx="482267" cy="427266"/>
            <a:chOff x="5133660" y="2289413"/>
            <a:chExt cx="482267" cy="427266"/>
          </a:xfrm>
        </p:grpSpPr>
        <p:sp>
          <p:nvSpPr>
            <p:cNvPr id="46" name="Oval 45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A</a:t>
              </a:r>
              <a:r>
                <a:rPr lang="en-US" baseline="-25000" dirty="0" smtClean="0">
                  <a:latin typeface="Arial Black"/>
                  <a:cs typeface="Arial Black"/>
                </a:rPr>
                <a:t>3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09004" y="5178575"/>
            <a:ext cx="482267" cy="427266"/>
            <a:chOff x="5133660" y="2289413"/>
            <a:chExt cx="482267" cy="427266"/>
          </a:xfrm>
        </p:grpSpPr>
        <p:sp>
          <p:nvSpPr>
            <p:cNvPr id="49" name="Oval 48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B</a:t>
              </a:r>
              <a:r>
                <a:rPr lang="en-US" baseline="-25000" dirty="0" smtClean="0">
                  <a:latin typeface="Arial Black"/>
                  <a:cs typeface="Arial Black"/>
                </a:rPr>
                <a:t>3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30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13" grpId="0"/>
      <p:bldP spid="15" grpId="0"/>
      <p:bldP spid="16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98" grpId="0" animBg="1"/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multiple failures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Properties </a:t>
            </a:r>
            <a:r>
              <a:rPr lang="en-US" dirty="0"/>
              <a:t>of multiple failures</a:t>
            </a:r>
          </a:p>
          <a:p>
            <a:pPr lvl="1"/>
            <a:r>
              <a:rPr lang="en-US" dirty="0" smtClean="0"/>
              <a:t>Pairwise </a:t>
            </a:r>
            <a:r>
              <a:rPr lang="en-US" dirty="0" smtClean="0">
                <a:solidFill>
                  <a:srgbClr val="DC9E1F"/>
                </a:solidFill>
              </a:rPr>
              <a:t>dependent</a:t>
            </a:r>
            <a:r>
              <a:rPr lang="en-US" dirty="0" smtClean="0"/>
              <a:t> failures</a:t>
            </a:r>
          </a:p>
          <a:p>
            <a:pPr lvl="1"/>
            <a:r>
              <a:rPr lang="en-US" dirty="0" smtClean="0"/>
              <a:t>Pairwise </a:t>
            </a:r>
            <a:r>
              <a:rPr lang="en-US" dirty="0" smtClean="0">
                <a:solidFill>
                  <a:srgbClr val="DC9E1F"/>
                </a:solidFill>
              </a:rPr>
              <a:t>independent</a:t>
            </a:r>
            <a:r>
              <a:rPr lang="en-US" dirty="0" smtClean="0"/>
              <a:t> failures </a:t>
            </a:r>
          </a:p>
          <a:p>
            <a:r>
              <a:rPr lang="en-US" b="1" dirty="0" smtClean="0"/>
              <a:t>Goal: </a:t>
            </a:r>
            <a:r>
              <a:rPr lang="en-US" dirty="0" smtClean="0"/>
              <a:t>exercise </a:t>
            </a:r>
            <a:r>
              <a:rPr lang="en-US" dirty="0" smtClean="0">
                <a:solidFill>
                  <a:schemeClr val="tx2"/>
                </a:solidFill>
              </a:rPr>
              <a:t>distinct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/>
              <a:t>recovery behaviors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Key: </a:t>
            </a:r>
            <a:r>
              <a:rPr lang="en-US" dirty="0" smtClean="0"/>
              <a:t>some failures result in similar recovery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Result: </a:t>
            </a:r>
            <a:r>
              <a:rPr lang="en-US" dirty="0">
                <a:solidFill>
                  <a:srgbClr val="DC9E1F"/>
                </a:solidFill>
              </a:rPr>
              <a:t>&gt; 10x faster</a:t>
            </a:r>
            <a:r>
              <a:rPr lang="en-US" dirty="0"/>
              <a:t>, and found the same </a:t>
            </a:r>
            <a:r>
              <a:rPr lang="en-US" dirty="0" smtClean="0"/>
              <a:t>bugs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0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52942" cy="1143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ependent failures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5754" y="1600200"/>
            <a:ext cx="6398356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Failure dependency graph</a:t>
            </a:r>
          </a:p>
          <a:p>
            <a:pPr lvl="1"/>
            <a:r>
              <a:rPr lang="en-US" dirty="0" smtClean="0"/>
              <a:t>Inject single failures first</a:t>
            </a:r>
          </a:p>
          <a:p>
            <a:pPr lvl="1"/>
            <a:r>
              <a:rPr lang="en-US" dirty="0" smtClean="0"/>
              <a:t>Record subsequent dependent IDs</a:t>
            </a:r>
          </a:p>
          <a:p>
            <a:pPr lvl="2"/>
            <a:r>
              <a:rPr lang="en-US" dirty="0" smtClean="0"/>
              <a:t>Ex: X depends on A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Brute-force: </a:t>
            </a:r>
            <a:r>
              <a:rPr lang="en-US" dirty="0" smtClean="0"/>
              <a:t>AX, BX, CX, DX, CY, DY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Recovery clustering</a:t>
            </a:r>
          </a:p>
          <a:p>
            <a:pPr lvl="1"/>
            <a:r>
              <a:rPr lang="en-US" dirty="0" smtClean="0"/>
              <a:t>Two clusters: </a:t>
            </a:r>
            <a:r>
              <a:rPr lang="en-US" dirty="0" smtClean="0">
                <a:solidFill>
                  <a:srgbClr val="DC9E1F"/>
                </a:solidFill>
              </a:rPr>
              <a:t>{X}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DC9E1F"/>
                </a:solidFill>
              </a:rPr>
              <a:t>{X, Y}</a:t>
            </a:r>
          </a:p>
          <a:p>
            <a:r>
              <a:rPr lang="en-US" dirty="0" smtClean="0"/>
              <a:t>Only exercise </a:t>
            </a:r>
            <a:r>
              <a:rPr lang="en-US" dirty="0" smtClean="0">
                <a:solidFill>
                  <a:srgbClr val="00FF00"/>
                </a:solidFill>
              </a:rPr>
              <a:t>distinct </a:t>
            </a:r>
            <a:r>
              <a:rPr lang="en-US" dirty="0" smtClean="0"/>
              <a:t>clusters</a:t>
            </a:r>
          </a:p>
          <a:p>
            <a:pPr lvl="1"/>
            <a:r>
              <a:rPr lang="en-US" dirty="0" smtClean="0"/>
              <a:t>Pick </a:t>
            </a:r>
            <a:r>
              <a:rPr lang="en-US" dirty="0"/>
              <a:t>a</a:t>
            </a:r>
            <a:r>
              <a:rPr lang="en-US" dirty="0" smtClean="0"/>
              <a:t> failureID that triggers the recovery cluster</a:t>
            </a:r>
          </a:p>
          <a:p>
            <a:pPr lvl="1"/>
            <a:r>
              <a:rPr lang="en-US" dirty="0" smtClean="0"/>
              <a:t>Results: </a:t>
            </a:r>
            <a:r>
              <a:rPr lang="en-US" dirty="0" smtClean="0">
                <a:solidFill>
                  <a:srgbClr val="00FF00"/>
                </a:solidFill>
              </a:rPr>
              <a:t>AX,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FF00"/>
                </a:solidFill>
              </a:rPr>
              <a:t>CX,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FF00"/>
                </a:solidFill>
              </a:rPr>
              <a:t>CY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50994" y="1600200"/>
            <a:ext cx="2878706" cy="206210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lIns="182880" tIns="182880" rIns="274320" bIns="182880" rtlCol="0">
            <a:spAutoFit/>
          </a:bodyPr>
          <a:lstStyle/>
          <a:p>
            <a:r>
              <a:rPr lang="en-US" sz="2200" u="sng" dirty="0" smtClean="0">
                <a:latin typeface="Gill Sans"/>
                <a:cs typeface="Gill Sans"/>
              </a:rPr>
              <a:t>FID </a:t>
            </a:r>
            <a:r>
              <a:rPr lang="en-US" sz="2200" u="sng" dirty="0" smtClean="0">
                <a:latin typeface="Gill Sans"/>
                <a:cs typeface="Gill Sans"/>
                <a:sym typeface="Wingdings"/>
              </a:rPr>
              <a:t> Subseq FIDs</a:t>
            </a:r>
            <a:endParaRPr lang="en-US" sz="2200" u="sng" dirty="0">
              <a:latin typeface="Gill Sans"/>
              <a:cs typeface="Gill Sans"/>
              <a:sym typeface="Wingdings"/>
            </a:endParaRPr>
          </a:p>
          <a:p>
            <a:r>
              <a:rPr lang="en-US" sz="2200" dirty="0" smtClean="0">
                <a:solidFill>
                  <a:srgbClr val="FFFFFF"/>
                </a:solidFill>
                <a:latin typeface="Monaco"/>
                <a:cs typeface="Monaco"/>
              </a:rPr>
              <a:t>A  </a:t>
            </a:r>
            <a:r>
              <a:rPr lang="en-US" sz="2200" dirty="0" smtClean="0">
                <a:solidFill>
                  <a:srgbClr val="FFFFFF"/>
                </a:solidFill>
                <a:latin typeface="Monaco"/>
                <a:cs typeface="Monaco"/>
                <a:sym typeface="Wingdings"/>
              </a:rPr>
              <a:t> X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Monaco"/>
                <a:cs typeface="Monaco"/>
                <a:sym typeface="Wingdings"/>
              </a:rPr>
              <a:t>B   X</a:t>
            </a:r>
            <a:endParaRPr lang="en-US" sz="2200" dirty="0">
              <a:solidFill>
                <a:srgbClr val="FFFFFF"/>
              </a:solidFill>
              <a:latin typeface="Monaco"/>
              <a:cs typeface="Monaco"/>
              <a:sym typeface="Wingdings"/>
            </a:endParaRPr>
          </a:p>
          <a:p>
            <a:r>
              <a:rPr lang="en-US" sz="2200" dirty="0" smtClean="0">
                <a:solidFill>
                  <a:srgbClr val="FFFFFF"/>
                </a:solidFill>
                <a:latin typeface="Monaco"/>
                <a:cs typeface="Monaco"/>
                <a:sym typeface="Wingdings"/>
              </a:rPr>
              <a:t>C   X, Y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Monaco"/>
                <a:cs typeface="Monaco"/>
                <a:sym typeface="Wingdings"/>
              </a:rPr>
              <a:t>D   X, </a:t>
            </a:r>
            <a:r>
              <a:rPr lang="en-US" sz="2200" dirty="0">
                <a:solidFill>
                  <a:srgbClr val="FFFFFF"/>
                </a:solidFill>
                <a:latin typeface="Monaco"/>
                <a:cs typeface="Monaco"/>
                <a:sym typeface="Wingdings"/>
              </a:rPr>
              <a:t>Y</a:t>
            </a:r>
            <a:endParaRPr lang="en-US" sz="2200" dirty="0">
              <a:solidFill>
                <a:srgbClr val="FFFFFF"/>
              </a:solidFill>
              <a:latin typeface="Monaco"/>
              <a:cs typeface="Monac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27565" y="3905334"/>
            <a:ext cx="2282343" cy="1513066"/>
            <a:chOff x="6394590" y="1731765"/>
            <a:chExt cx="2282343" cy="1513066"/>
          </a:xfrm>
        </p:grpSpPr>
        <p:cxnSp>
          <p:nvCxnSpPr>
            <p:cNvPr id="74" name="Straight Arrow Connector 73"/>
            <p:cNvCxnSpPr>
              <a:stCxn id="9" idx="4"/>
            </p:cNvCxnSpPr>
            <p:nvPr/>
          </p:nvCxnSpPr>
          <p:spPr>
            <a:xfrm>
              <a:off x="6625710" y="2159031"/>
              <a:ext cx="231119" cy="73234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7131139" y="2159031"/>
              <a:ext cx="133324" cy="66527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7196312" y="2077062"/>
              <a:ext cx="522387" cy="81431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25" idx="3"/>
              <a:endCxn id="28" idx="6"/>
            </p:cNvCxnSpPr>
            <p:nvPr/>
          </p:nvCxnSpPr>
          <p:spPr>
            <a:xfrm flipH="1">
              <a:off x="7264463" y="2096459"/>
              <a:ext cx="1017924" cy="93473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25" idx="4"/>
              <a:endCxn id="32" idx="0"/>
            </p:cNvCxnSpPr>
            <p:nvPr/>
          </p:nvCxnSpPr>
          <p:spPr>
            <a:xfrm flipH="1">
              <a:off x="8226752" y="2159031"/>
              <a:ext cx="219062" cy="62992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22" idx="4"/>
            </p:cNvCxnSpPr>
            <p:nvPr/>
          </p:nvCxnSpPr>
          <p:spPr>
            <a:xfrm>
              <a:off x="7849949" y="2159130"/>
              <a:ext cx="231119" cy="66517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6394590" y="1731765"/>
              <a:ext cx="462239" cy="427266"/>
              <a:chOff x="5133660" y="2289413"/>
              <a:chExt cx="462239" cy="427266"/>
            </a:xfrm>
            <a:solidFill>
              <a:srgbClr val="6E4F10"/>
            </a:solidFill>
          </p:grpSpPr>
          <p:sp>
            <p:nvSpPr>
              <p:cNvPr id="9" name="Oval 8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57775" y="2296156"/>
                <a:ext cx="438124" cy="33855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 Black"/>
                    <a:cs typeface="Arial Black"/>
                  </a:rPr>
                  <a:t>A</a:t>
                </a:r>
                <a:endParaRPr lang="en-US" sz="2200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009229" y="1731864"/>
              <a:ext cx="462239" cy="427266"/>
              <a:chOff x="5133660" y="2289413"/>
              <a:chExt cx="462239" cy="427266"/>
            </a:xfrm>
            <a:solidFill>
              <a:srgbClr val="6E4F10"/>
            </a:solidFill>
          </p:grpSpPr>
          <p:sp>
            <p:nvSpPr>
              <p:cNvPr id="18" name="Oval 17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157775" y="2296156"/>
                <a:ext cx="438124" cy="33855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 Black"/>
                    <a:cs typeface="Arial Black"/>
                  </a:rPr>
                  <a:t>B</a:t>
                </a:r>
                <a:endParaRPr lang="en-US" sz="2200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618829" y="1731864"/>
              <a:ext cx="462239" cy="427266"/>
              <a:chOff x="5133660" y="2289413"/>
              <a:chExt cx="462239" cy="427266"/>
            </a:xfrm>
            <a:solidFill>
              <a:srgbClr val="6E4F10"/>
            </a:solidFill>
          </p:grpSpPr>
          <p:sp>
            <p:nvSpPr>
              <p:cNvPr id="22" name="Oval 21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157775" y="2296156"/>
                <a:ext cx="438124" cy="33855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sz="2200" dirty="0">
                    <a:latin typeface="Arial Black"/>
                    <a:cs typeface="Arial Black"/>
                  </a:rPr>
                  <a:t>C</a:t>
                </a:r>
                <a:endParaRPr lang="en-US" sz="2200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214694" y="1731765"/>
              <a:ext cx="462239" cy="427266"/>
              <a:chOff x="5133660" y="2289413"/>
              <a:chExt cx="462239" cy="427266"/>
            </a:xfrm>
            <a:solidFill>
              <a:srgbClr val="6E4F10"/>
            </a:solidFill>
          </p:grpSpPr>
          <p:sp>
            <p:nvSpPr>
              <p:cNvPr id="25" name="Oval 24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157775" y="2296156"/>
                <a:ext cx="438124" cy="33855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 Black"/>
                    <a:cs typeface="Arial Black"/>
                  </a:rPr>
                  <a:t>D</a:t>
                </a:r>
                <a:endParaRPr lang="en-US" sz="2200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802224" y="2817565"/>
              <a:ext cx="462239" cy="427266"/>
              <a:chOff x="5133660" y="2289413"/>
              <a:chExt cx="462239" cy="427266"/>
            </a:xfrm>
            <a:solidFill>
              <a:srgbClr val="6E4F10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157775" y="2296156"/>
                <a:ext cx="438124" cy="33855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 Black"/>
                    <a:cs typeface="Arial Black"/>
                  </a:rPr>
                  <a:t>X</a:t>
                </a:r>
                <a:endParaRPr lang="en-US" sz="2200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983575" y="2782216"/>
              <a:ext cx="462239" cy="427266"/>
              <a:chOff x="5133660" y="2289413"/>
              <a:chExt cx="462239" cy="427266"/>
            </a:xfrm>
            <a:solidFill>
              <a:srgbClr val="6E4F10"/>
            </a:solidFill>
          </p:grpSpPr>
          <p:sp>
            <p:nvSpPr>
              <p:cNvPr id="31" name="Oval 30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157775" y="2296156"/>
                <a:ext cx="438124" cy="338554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 Black"/>
                    <a:cs typeface="Arial Black"/>
                  </a:rPr>
                  <a:t>Y</a:t>
                </a:r>
                <a:endParaRPr lang="en-US" sz="2200" baseline="-25000" dirty="0">
                  <a:latin typeface="Arial Black"/>
                  <a:cs typeface="Arial Black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763599" y="4270127"/>
            <a:ext cx="1455358" cy="790471"/>
            <a:chOff x="5327441" y="5442239"/>
            <a:chExt cx="1455358" cy="790471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5327441" y="5500369"/>
              <a:ext cx="231119" cy="732341"/>
            </a:xfrm>
            <a:prstGeom prst="straightConnector1">
              <a:avLst/>
            </a:prstGeom>
            <a:ln w="57150" cmpd="sng">
              <a:solidFill>
                <a:srgbClr val="00FF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2" idx="3"/>
            </p:cNvCxnSpPr>
            <p:nvPr/>
          </p:nvCxnSpPr>
          <p:spPr>
            <a:xfrm flipH="1">
              <a:off x="5898044" y="5442239"/>
              <a:ext cx="485295" cy="790471"/>
            </a:xfrm>
            <a:prstGeom prst="straightConnector1">
              <a:avLst/>
            </a:prstGeom>
            <a:ln w="57150" cmpd="sng">
              <a:solidFill>
                <a:srgbClr val="00FF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551680" y="5500468"/>
              <a:ext cx="231119" cy="665178"/>
            </a:xfrm>
            <a:prstGeom prst="straightConnector1">
              <a:avLst/>
            </a:prstGeom>
            <a:ln w="57150" cmpd="sng">
              <a:solidFill>
                <a:srgbClr val="00FF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785980" y="1733065"/>
            <a:ext cx="2023928" cy="1733065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00" dirty="0" smtClean="0">
              <a:latin typeface="Gill Sans"/>
              <a:cs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52255" y="2146787"/>
            <a:ext cx="1888410" cy="332601"/>
          </a:xfrm>
          <a:prstGeom prst="rect">
            <a:avLst/>
          </a:prstGeom>
          <a:solidFill>
            <a:srgbClr val="00FF00">
              <a:alpha val="24000"/>
            </a:srgbClr>
          </a:solidFill>
          <a:ln w="28575" cmpd="sng">
            <a:solidFill>
              <a:srgbClr val="00FF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00" dirty="0" smtClean="0"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63080" y="2799298"/>
            <a:ext cx="1877585" cy="315054"/>
          </a:xfrm>
          <a:prstGeom prst="rect">
            <a:avLst/>
          </a:prstGeom>
          <a:solidFill>
            <a:srgbClr val="00FF00">
              <a:alpha val="24000"/>
            </a:srgbClr>
          </a:solidFill>
          <a:ln w="28575" cmpd="sng">
            <a:solidFill>
              <a:srgbClr val="00FF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00" dirty="0" smtClean="0">
              <a:latin typeface="Gill Sans"/>
              <a:cs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2203" y="2146787"/>
            <a:ext cx="974347" cy="332601"/>
          </a:xfrm>
          <a:prstGeom prst="rect">
            <a:avLst/>
          </a:prstGeom>
          <a:solidFill>
            <a:schemeClr val="tx2">
              <a:alpha val="24000"/>
            </a:schemeClr>
          </a:solidFill>
          <a:ln w="28575" cmpd="sng">
            <a:solidFill>
              <a:schemeClr val="tx2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00" dirty="0" smtClean="0">
              <a:latin typeface="Gill Sans"/>
              <a:cs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8801" y="2799298"/>
            <a:ext cx="968762" cy="315054"/>
          </a:xfrm>
          <a:prstGeom prst="rect">
            <a:avLst/>
          </a:prstGeom>
          <a:solidFill>
            <a:schemeClr val="tx2">
              <a:alpha val="24000"/>
            </a:schemeClr>
          </a:solidFill>
          <a:ln w="28575" cmpd="sng">
            <a:solidFill>
              <a:schemeClr val="tx2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00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9504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96" y="375255"/>
            <a:ext cx="7924800" cy="876018"/>
          </a:xfrm>
        </p:spPr>
        <p:txBody>
          <a:bodyPr/>
          <a:lstStyle/>
          <a:p>
            <a:r>
              <a:rPr lang="en-US" dirty="0" smtClean="0"/>
              <a:t>Independent failures (</a:t>
            </a:r>
            <a:r>
              <a:rPr lang="en-US" dirty="0" smtClean="0">
                <a:latin typeface="Arial"/>
                <a:cs typeface="Arial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35621" y="1600200"/>
            <a:ext cx="4235977" cy="4756150"/>
          </a:xfrm>
        </p:spPr>
        <p:txBody>
          <a:bodyPr/>
          <a:lstStyle/>
          <a:p>
            <a:r>
              <a:rPr lang="en-US" dirty="0" smtClean="0"/>
              <a:t>Independent combinations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FP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 x N (N – </a:t>
            </a:r>
            <a:r>
              <a:rPr lang="en-US" b="1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dirty="0" smtClean="0"/>
              <a:t>FP = 2, N = 3, Tot = 24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Symmetric code</a:t>
            </a:r>
          </a:p>
          <a:p>
            <a:pPr lvl="1"/>
            <a:r>
              <a:rPr lang="en-US" dirty="0" smtClean="0"/>
              <a:t>Just pick two nodes</a:t>
            </a:r>
          </a:p>
          <a:p>
            <a:pPr lvl="1"/>
            <a:r>
              <a:rPr lang="en-US" dirty="0" smtClean="0"/>
              <a:t>N (N – </a:t>
            </a:r>
            <a:r>
              <a:rPr lang="en-US" dirty="0" smtClean="0">
                <a:latin typeface="Arial"/>
                <a:cs typeface="Arial"/>
              </a:rPr>
              <a:t>1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2</a:t>
            </a:r>
          </a:p>
          <a:p>
            <a:pPr lvl="1"/>
            <a:r>
              <a:rPr lang="en-US" b="1" dirty="0" smtClean="0">
                <a:solidFill>
                  <a:srgbClr val="00FF00"/>
                </a:solidFill>
                <a:sym typeface="Wingdings"/>
              </a:rPr>
              <a:t>FP</a:t>
            </a:r>
            <a:r>
              <a:rPr lang="en-US" b="1" baseline="30000" dirty="0" smtClean="0">
                <a:solidFill>
                  <a:srgbClr val="00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rgbClr val="00FF00"/>
                </a:solidFill>
                <a:sym typeface="Wingdings"/>
              </a:rPr>
              <a:t> x 2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H="1">
            <a:off x="5724123" y="1969533"/>
            <a:ext cx="0" cy="1921659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7056394" y="1969532"/>
            <a:ext cx="0" cy="1993719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flipH="1">
            <a:off x="8306973" y="1969532"/>
            <a:ext cx="0" cy="1993719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6200000" flipH="1" flipV="1">
            <a:off x="7003687" y="1334085"/>
            <a:ext cx="12700" cy="2220536"/>
          </a:xfrm>
          <a:prstGeom prst="curvedConnector5">
            <a:avLst>
              <a:gd name="adj1" fmla="val -2651094"/>
              <a:gd name="adj2" fmla="val 51410"/>
              <a:gd name="adj3" fmla="val -2639150"/>
            </a:avLst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 bwMode="auto">
          <a:xfrm>
            <a:off x="5587557" y="1600200"/>
            <a:ext cx="223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 b="1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1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6949445" y="1600200"/>
            <a:ext cx="223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 b="1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2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8195009" y="1600200"/>
            <a:ext cx="223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 b="1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3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5945227" y="2450703"/>
            <a:ext cx="894803" cy="0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5945226" y="3296672"/>
            <a:ext cx="915490" cy="0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 flipV="1">
            <a:off x="5945227" y="2450703"/>
            <a:ext cx="870033" cy="845968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945226" y="2450703"/>
            <a:ext cx="870033" cy="845969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7250273" y="2450703"/>
            <a:ext cx="894803" cy="0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7250272" y="3296672"/>
            <a:ext cx="915490" cy="0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 flipV="1">
            <a:off x="7250273" y="2450703"/>
            <a:ext cx="870033" cy="845968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7250272" y="2450703"/>
            <a:ext cx="870033" cy="845969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22" name="Curved Connector 21"/>
          <p:cNvCxnSpPr>
            <a:stCxn id="17" idx="0"/>
            <a:endCxn id="19" idx="0"/>
          </p:cNvCxnSpPr>
          <p:nvPr/>
        </p:nvCxnSpPr>
        <p:spPr>
          <a:xfrm rot="5400000" flipH="1" flipV="1">
            <a:off x="7055494" y="2186404"/>
            <a:ext cx="12700" cy="2220536"/>
          </a:xfrm>
          <a:prstGeom prst="curvedConnector5">
            <a:avLst>
              <a:gd name="adj1" fmla="val -2651094"/>
              <a:gd name="adj2" fmla="val 51410"/>
              <a:gd name="adj3" fmla="val -2639150"/>
            </a:avLst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ine 16"/>
          <p:cNvSpPr>
            <a:spLocks noChangeShapeType="1"/>
          </p:cNvSpPr>
          <p:nvPr/>
        </p:nvSpPr>
        <p:spPr bwMode="auto">
          <a:xfrm flipH="1" flipV="1">
            <a:off x="5965911" y="2450702"/>
            <a:ext cx="2154394" cy="839619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>
            <a:off x="5965256" y="2450703"/>
            <a:ext cx="2155050" cy="839617"/>
          </a:xfrm>
          <a:prstGeom prst="lin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482989" y="2245795"/>
            <a:ext cx="482267" cy="427266"/>
            <a:chOff x="5133660" y="2289413"/>
            <a:chExt cx="482267" cy="427266"/>
          </a:xfrm>
        </p:grpSpPr>
        <p:sp>
          <p:nvSpPr>
            <p:cNvPr id="26" name="Oval 25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>
                  <a:latin typeface="Arial Black"/>
                  <a:cs typeface="Arial Black"/>
                </a:rPr>
                <a:t>A</a:t>
              </a:r>
              <a:r>
                <a:rPr lang="en-US" baseline="-25000" dirty="0" smtClean="0">
                  <a:latin typeface="Arial Black"/>
                  <a:cs typeface="Arial Black"/>
                </a:rPr>
                <a:t>1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83646" y="3100771"/>
            <a:ext cx="482267" cy="427266"/>
            <a:chOff x="5133660" y="2289413"/>
            <a:chExt cx="482267" cy="427266"/>
          </a:xfrm>
        </p:grpSpPr>
        <p:sp>
          <p:nvSpPr>
            <p:cNvPr id="29" name="Oval 28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B</a:t>
              </a:r>
              <a:r>
                <a:rPr lang="en-US" baseline="-25000" dirty="0" smtClean="0">
                  <a:latin typeface="Arial Black"/>
                  <a:cs typeface="Arial Black"/>
                </a:rPr>
                <a:t>1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15260" y="2265371"/>
            <a:ext cx="482267" cy="427266"/>
            <a:chOff x="5133660" y="2289413"/>
            <a:chExt cx="482267" cy="427266"/>
          </a:xfrm>
        </p:grpSpPr>
        <p:sp>
          <p:nvSpPr>
            <p:cNvPr id="32" name="Oval 31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A</a:t>
              </a:r>
              <a:r>
                <a:rPr lang="en-US" baseline="-25000" dirty="0">
                  <a:latin typeface="Arial Black"/>
                  <a:cs typeface="Arial Black"/>
                </a:rPr>
                <a:t>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15917" y="3120347"/>
            <a:ext cx="482267" cy="427266"/>
            <a:chOff x="5133660" y="2289413"/>
            <a:chExt cx="482267" cy="427266"/>
          </a:xfrm>
        </p:grpSpPr>
        <p:sp>
          <p:nvSpPr>
            <p:cNvPr id="35" name="Oval 34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B</a:t>
              </a:r>
              <a:r>
                <a:rPr lang="en-US" baseline="-25000" dirty="0">
                  <a:latin typeface="Arial Black"/>
                  <a:cs typeface="Arial Black"/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65839" y="2245795"/>
            <a:ext cx="482267" cy="427266"/>
            <a:chOff x="5133660" y="2289413"/>
            <a:chExt cx="482267" cy="427266"/>
          </a:xfrm>
        </p:grpSpPr>
        <p:sp>
          <p:nvSpPr>
            <p:cNvPr id="38" name="Oval 37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A</a:t>
              </a:r>
              <a:r>
                <a:rPr lang="en-US" baseline="-25000" dirty="0" smtClean="0">
                  <a:latin typeface="Arial Black"/>
                  <a:cs typeface="Arial Black"/>
                </a:rPr>
                <a:t>3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066496" y="3100771"/>
            <a:ext cx="482267" cy="427266"/>
            <a:chOff x="5133660" y="2289413"/>
            <a:chExt cx="482267" cy="427266"/>
          </a:xfrm>
        </p:grpSpPr>
        <p:sp>
          <p:nvSpPr>
            <p:cNvPr id="41" name="Oval 40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B</a:t>
              </a:r>
              <a:r>
                <a:rPr lang="en-US" baseline="-25000" dirty="0" smtClean="0">
                  <a:latin typeface="Arial Black"/>
                  <a:cs typeface="Arial Black"/>
                </a:rPr>
                <a:t>3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sp>
        <p:nvSpPr>
          <p:cNvPr id="43" name="Line 16"/>
          <p:cNvSpPr>
            <a:spLocks noChangeShapeType="1"/>
          </p:cNvSpPr>
          <p:nvPr/>
        </p:nvSpPr>
        <p:spPr bwMode="auto">
          <a:xfrm flipH="1">
            <a:off x="5738460" y="4412925"/>
            <a:ext cx="0" cy="1921659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7070731" y="4412924"/>
            <a:ext cx="0" cy="1993719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 flipH="1">
            <a:off x="8321310" y="4412924"/>
            <a:ext cx="0" cy="1993719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5601894" y="4043592"/>
            <a:ext cx="223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 b="1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1</a:t>
            </a: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6963782" y="4043592"/>
            <a:ext cx="223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 b="1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2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8209346" y="4043592"/>
            <a:ext cx="223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 b="1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3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 flipH="1">
            <a:off x="5959564" y="4894095"/>
            <a:ext cx="894803" cy="0"/>
          </a:xfrm>
          <a:prstGeom prst="line">
            <a:avLst/>
          </a:prstGeom>
          <a:noFill/>
          <a:ln w="571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H="1">
            <a:off x="5959563" y="5740064"/>
            <a:ext cx="915490" cy="0"/>
          </a:xfrm>
          <a:prstGeom prst="line">
            <a:avLst/>
          </a:prstGeom>
          <a:noFill/>
          <a:ln w="571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 flipH="1" flipV="1">
            <a:off x="5959564" y="4894095"/>
            <a:ext cx="870033" cy="845968"/>
          </a:xfrm>
          <a:prstGeom prst="line">
            <a:avLst/>
          </a:prstGeom>
          <a:noFill/>
          <a:ln w="571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 flipV="1">
            <a:off x="5959563" y="4894095"/>
            <a:ext cx="870033" cy="845969"/>
          </a:xfrm>
          <a:prstGeom prst="line">
            <a:avLst/>
          </a:prstGeom>
          <a:noFill/>
          <a:ln w="571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497326" y="4689187"/>
            <a:ext cx="482267" cy="427266"/>
            <a:chOff x="5133660" y="2289413"/>
            <a:chExt cx="482267" cy="427266"/>
          </a:xfrm>
        </p:grpSpPr>
        <p:sp>
          <p:nvSpPr>
            <p:cNvPr id="62" name="Oval 61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>
                  <a:latin typeface="Arial Black"/>
                  <a:cs typeface="Arial Black"/>
                </a:rPr>
                <a:t>A</a:t>
              </a:r>
              <a:r>
                <a:rPr lang="en-US" baseline="-25000" dirty="0" smtClean="0">
                  <a:latin typeface="Arial Black"/>
                  <a:cs typeface="Arial Black"/>
                </a:rPr>
                <a:t>1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497983" y="5544163"/>
            <a:ext cx="482267" cy="427266"/>
            <a:chOff x="5133660" y="2289413"/>
            <a:chExt cx="482267" cy="427266"/>
          </a:xfrm>
        </p:grpSpPr>
        <p:sp>
          <p:nvSpPr>
            <p:cNvPr id="65" name="Oval 64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B</a:t>
              </a:r>
              <a:r>
                <a:rPr lang="en-US" baseline="-25000" dirty="0" smtClean="0">
                  <a:latin typeface="Arial Black"/>
                  <a:cs typeface="Arial Black"/>
                </a:rPr>
                <a:t>1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29597" y="4708763"/>
            <a:ext cx="482267" cy="427266"/>
            <a:chOff x="5133660" y="2289413"/>
            <a:chExt cx="482267" cy="427266"/>
          </a:xfrm>
        </p:grpSpPr>
        <p:sp>
          <p:nvSpPr>
            <p:cNvPr id="68" name="Oval 67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A</a:t>
              </a:r>
              <a:r>
                <a:rPr lang="en-US" baseline="-25000" dirty="0">
                  <a:latin typeface="Arial Black"/>
                  <a:cs typeface="Arial Black"/>
                </a:rPr>
                <a:t>2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30254" y="5563739"/>
            <a:ext cx="482267" cy="427266"/>
            <a:chOff x="5133660" y="2289413"/>
            <a:chExt cx="482267" cy="427266"/>
          </a:xfrm>
        </p:grpSpPr>
        <p:sp>
          <p:nvSpPr>
            <p:cNvPr id="71" name="Oval 70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B</a:t>
              </a:r>
              <a:r>
                <a:rPr lang="en-US" baseline="-25000" dirty="0">
                  <a:latin typeface="Arial Black"/>
                  <a:cs typeface="Arial Black"/>
                </a:rPr>
                <a:t>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080176" y="4689187"/>
            <a:ext cx="482267" cy="427266"/>
            <a:chOff x="5133660" y="2289413"/>
            <a:chExt cx="482267" cy="427266"/>
          </a:xfrm>
        </p:grpSpPr>
        <p:sp>
          <p:nvSpPr>
            <p:cNvPr id="74" name="Oval 73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A</a:t>
              </a:r>
              <a:r>
                <a:rPr lang="en-US" baseline="-25000" dirty="0" smtClean="0">
                  <a:latin typeface="Arial Black"/>
                  <a:cs typeface="Arial Black"/>
                </a:rPr>
                <a:t>3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080833" y="5544163"/>
            <a:ext cx="482267" cy="427266"/>
            <a:chOff x="5133660" y="2289413"/>
            <a:chExt cx="482267" cy="427266"/>
          </a:xfrm>
        </p:grpSpPr>
        <p:sp>
          <p:nvSpPr>
            <p:cNvPr id="77" name="Oval 76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B</a:t>
              </a:r>
              <a:r>
                <a:rPr lang="en-US" baseline="-25000" dirty="0" smtClean="0">
                  <a:latin typeface="Arial Black"/>
                  <a:cs typeface="Arial Black"/>
                </a:rPr>
                <a:t>3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70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022"/>
            <a:ext cx="7924800" cy="1143000"/>
          </a:xfrm>
        </p:spPr>
        <p:txBody>
          <a:bodyPr/>
          <a:lstStyle/>
          <a:p>
            <a:r>
              <a:rPr lang="en-US" dirty="0"/>
              <a:t>Independent failures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317482" cy="47561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FP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bottleneck</a:t>
            </a:r>
          </a:p>
          <a:p>
            <a:pPr lvl="1"/>
            <a:r>
              <a:rPr lang="en-US" dirty="0" smtClean="0"/>
              <a:t>FP = 4, total = 16</a:t>
            </a:r>
          </a:p>
          <a:p>
            <a:pPr lvl="1"/>
            <a:r>
              <a:rPr lang="en-US" dirty="0" smtClean="0"/>
              <a:t>Real example, FP = 15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Recovery clustering</a:t>
            </a:r>
          </a:p>
          <a:p>
            <a:pPr lvl="1"/>
            <a:r>
              <a:rPr lang="en-US" dirty="0" smtClean="0"/>
              <a:t>Cluster A and B if: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fail(A) == fail(B)</a:t>
            </a:r>
          </a:p>
          <a:p>
            <a:pPr lvl="1"/>
            <a:r>
              <a:rPr lang="en-US" dirty="0" smtClean="0"/>
              <a:t>Reduce </a:t>
            </a:r>
            <a:r>
              <a:rPr lang="en-US" b="1" dirty="0" smtClean="0">
                <a:solidFill>
                  <a:srgbClr val="FFFF00"/>
                </a:solidFill>
              </a:rPr>
              <a:t>FP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00FF00"/>
                </a:solidFill>
              </a:rPr>
              <a:t>FP</a:t>
            </a:r>
            <a:r>
              <a:rPr lang="en-US" b="1" baseline="30000" dirty="0" smtClean="0">
                <a:solidFill>
                  <a:srgbClr val="00FF00"/>
                </a:solidFill>
              </a:rPr>
              <a:t>2</a:t>
            </a:r>
            <a:r>
              <a:rPr lang="en-US" b="1" baseline="-25000" dirty="0" smtClean="0">
                <a:solidFill>
                  <a:srgbClr val="00FF00"/>
                </a:solidFill>
              </a:rPr>
              <a:t>clustered</a:t>
            </a:r>
            <a:endParaRPr lang="en-US" b="1" dirty="0" smtClean="0">
              <a:solidFill>
                <a:srgbClr val="00FF00"/>
              </a:solidFill>
            </a:endParaRPr>
          </a:p>
          <a:p>
            <a:pPr lvl="1"/>
            <a:r>
              <a:rPr lang="en-US" dirty="0" smtClean="0"/>
              <a:t>E.g.15 FPs to 8 FPs</a:t>
            </a:r>
            <a:r>
              <a:rPr lang="en-US" baseline="-25000" dirty="0" smtClean="0"/>
              <a:t>clustered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294183" y="1695777"/>
            <a:ext cx="1820909" cy="2222437"/>
            <a:chOff x="6294183" y="1695777"/>
            <a:chExt cx="1820909" cy="2222437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 flipH="1">
              <a:off x="6537603" y="1695778"/>
              <a:ext cx="0" cy="2222436"/>
            </a:xfrm>
            <a:prstGeom prst="line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 flipH="1">
              <a:off x="7869874" y="1695777"/>
              <a:ext cx="0" cy="2222437"/>
            </a:xfrm>
            <a:prstGeom prst="line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H="1">
              <a:off x="6732023" y="1984952"/>
              <a:ext cx="894803" cy="0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6537603" y="2550997"/>
              <a:ext cx="1332271" cy="1143337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6738022" y="2552418"/>
              <a:ext cx="894803" cy="0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 flipH="1">
              <a:off x="6732023" y="3083853"/>
              <a:ext cx="894803" cy="0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 flipH="1">
              <a:off x="6762136" y="3624296"/>
              <a:ext cx="894803" cy="0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H="1" flipV="1">
              <a:off x="6537603" y="1964580"/>
              <a:ext cx="1332271" cy="573858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 flipH="1" flipV="1">
              <a:off x="6537603" y="2552418"/>
              <a:ext cx="1332271" cy="573858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 flipH="1" flipV="1">
              <a:off x="6537603" y="3103288"/>
              <a:ext cx="1332271" cy="573858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 flipV="1">
              <a:off x="6537603" y="2001875"/>
              <a:ext cx="1332271" cy="536563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V="1">
              <a:off x="6527464" y="2566725"/>
              <a:ext cx="1332271" cy="536563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 flipV="1">
              <a:off x="6537603" y="3135522"/>
              <a:ext cx="1332271" cy="536563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 flipV="1">
              <a:off x="6537603" y="2014904"/>
              <a:ext cx="1332271" cy="1104581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 flipV="1">
              <a:off x="6537603" y="2550997"/>
              <a:ext cx="1332271" cy="1104581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>
              <a:off x="6537603" y="1964580"/>
              <a:ext cx="1332271" cy="1143337"/>
            </a:xfrm>
            <a:prstGeom prst="line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296469" y="1815503"/>
              <a:ext cx="482267" cy="427266"/>
              <a:chOff x="5133660" y="2289413"/>
              <a:chExt cx="482267" cy="42726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>
                    <a:latin typeface="Arial Black"/>
                    <a:cs typeface="Arial Black"/>
                  </a:rPr>
                  <a:t>A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1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296469" y="2332971"/>
              <a:ext cx="482267" cy="427266"/>
              <a:chOff x="5133660" y="2289413"/>
              <a:chExt cx="482267" cy="42726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 smtClean="0">
                    <a:latin typeface="Arial Black"/>
                    <a:cs typeface="Arial Black"/>
                  </a:rPr>
                  <a:t>B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1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628740" y="1815503"/>
              <a:ext cx="482267" cy="427266"/>
              <a:chOff x="5133660" y="2289413"/>
              <a:chExt cx="482267" cy="42726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 smtClean="0">
                    <a:latin typeface="Arial Black"/>
                    <a:cs typeface="Arial Black"/>
                  </a:rPr>
                  <a:t>A</a:t>
                </a:r>
                <a:r>
                  <a:rPr lang="en-US" baseline="-25000" dirty="0">
                    <a:latin typeface="Arial Black"/>
                    <a:cs typeface="Arial Black"/>
                  </a:rPr>
                  <a:t>2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629397" y="2332971"/>
              <a:ext cx="482267" cy="427266"/>
              <a:chOff x="5133660" y="2289413"/>
              <a:chExt cx="482267" cy="42726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 smtClean="0">
                    <a:latin typeface="Arial Black"/>
                    <a:cs typeface="Arial Black"/>
                  </a:rPr>
                  <a:t>B</a:t>
                </a:r>
                <a:r>
                  <a:rPr lang="en-US" baseline="-25000" dirty="0">
                    <a:latin typeface="Arial Black"/>
                    <a:cs typeface="Arial Black"/>
                  </a:rPr>
                  <a:t>2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294183" y="2876512"/>
              <a:ext cx="482267" cy="427266"/>
              <a:chOff x="5133660" y="2289413"/>
              <a:chExt cx="482267" cy="427266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 smtClean="0">
                    <a:latin typeface="Arial Black"/>
                    <a:cs typeface="Arial Black"/>
                  </a:rPr>
                  <a:t>C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1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296469" y="3403804"/>
              <a:ext cx="482267" cy="427266"/>
              <a:chOff x="5133660" y="2289413"/>
              <a:chExt cx="482267" cy="42726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>
                    <a:latin typeface="Arial Black"/>
                    <a:cs typeface="Arial Black"/>
                  </a:rPr>
                  <a:t>D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1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626826" y="2876512"/>
              <a:ext cx="482267" cy="427266"/>
              <a:chOff x="5133660" y="2289413"/>
              <a:chExt cx="482267" cy="42726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>
                    <a:latin typeface="Arial Black"/>
                    <a:cs typeface="Arial Black"/>
                  </a:rPr>
                  <a:t>C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2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632825" y="3403804"/>
              <a:ext cx="482267" cy="427266"/>
              <a:chOff x="5133660" y="2289413"/>
              <a:chExt cx="482267" cy="427266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>
                    <a:latin typeface="Arial Black"/>
                    <a:cs typeface="Arial Black"/>
                  </a:rPr>
                  <a:t>D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2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272520" y="4161413"/>
            <a:ext cx="1897324" cy="2560061"/>
            <a:chOff x="6272520" y="4161413"/>
            <a:chExt cx="1897324" cy="2560061"/>
          </a:xfrm>
        </p:grpSpPr>
        <p:sp>
          <p:nvSpPr>
            <p:cNvPr id="99" name="Line 16"/>
            <p:cNvSpPr>
              <a:spLocks noChangeShapeType="1"/>
            </p:cNvSpPr>
            <p:nvPr/>
          </p:nvSpPr>
          <p:spPr bwMode="auto">
            <a:xfrm flipH="1">
              <a:off x="6776450" y="4821805"/>
              <a:ext cx="894803" cy="0"/>
            </a:xfrm>
            <a:prstGeom prst="line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04" name="Line 16"/>
            <p:cNvSpPr>
              <a:spLocks noChangeShapeType="1"/>
            </p:cNvSpPr>
            <p:nvPr/>
          </p:nvSpPr>
          <p:spPr bwMode="auto">
            <a:xfrm flipH="1">
              <a:off x="6805136" y="6137327"/>
              <a:ext cx="894803" cy="0"/>
            </a:xfrm>
            <a:prstGeom prst="line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05" name="Line 16"/>
            <p:cNvSpPr>
              <a:spLocks noChangeShapeType="1"/>
            </p:cNvSpPr>
            <p:nvPr/>
          </p:nvSpPr>
          <p:spPr bwMode="auto">
            <a:xfrm flipH="1">
              <a:off x="6756421" y="4865111"/>
              <a:ext cx="902804" cy="1277606"/>
            </a:xfrm>
            <a:prstGeom prst="line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06" name="Line 16"/>
            <p:cNvSpPr>
              <a:spLocks noChangeShapeType="1"/>
            </p:cNvSpPr>
            <p:nvPr/>
          </p:nvSpPr>
          <p:spPr bwMode="auto">
            <a:xfrm flipH="1" flipV="1">
              <a:off x="6782821" y="4865111"/>
              <a:ext cx="888432" cy="1272216"/>
            </a:xfrm>
            <a:prstGeom prst="line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6285930" y="5589467"/>
              <a:ext cx="550629" cy="1106500"/>
            </a:xfrm>
            <a:prstGeom prst="roundRect">
              <a:avLst/>
            </a:prstGeom>
            <a:solidFill>
              <a:srgbClr val="00FF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7619215" y="4297933"/>
              <a:ext cx="550629" cy="1106500"/>
            </a:xfrm>
            <a:prstGeom prst="roundRect">
              <a:avLst/>
            </a:prstGeom>
            <a:solidFill>
              <a:srgbClr val="00FF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7619215" y="5556833"/>
              <a:ext cx="550629" cy="1106500"/>
            </a:xfrm>
            <a:prstGeom prst="roundRect">
              <a:avLst/>
            </a:prstGeom>
            <a:solidFill>
              <a:srgbClr val="00FF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6272520" y="4297933"/>
              <a:ext cx="550629" cy="1106500"/>
            </a:xfrm>
            <a:prstGeom prst="roundRect">
              <a:avLst/>
            </a:prstGeom>
            <a:solidFill>
              <a:srgbClr val="00FF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 flipH="1">
              <a:off x="7869874" y="4161413"/>
              <a:ext cx="0" cy="2560061"/>
            </a:xfrm>
            <a:prstGeom prst="line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97" name="Line 16"/>
            <p:cNvSpPr>
              <a:spLocks noChangeShapeType="1"/>
            </p:cNvSpPr>
            <p:nvPr/>
          </p:nvSpPr>
          <p:spPr bwMode="auto">
            <a:xfrm flipH="1">
              <a:off x="6537603" y="4161413"/>
              <a:ext cx="0" cy="2560061"/>
            </a:xfrm>
            <a:prstGeom prst="line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322869" y="4347643"/>
              <a:ext cx="482267" cy="427266"/>
              <a:chOff x="5133660" y="2289413"/>
              <a:chExt cx="482267" cy="427266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>
                    <a:latin typeface="Arial Black"/>
                    <a:cs typeface="Arial Black"/>
                  </a:rPr>
                  <a:t>A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1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322869" y="4865111"/>
              <a:ext cx="482267" cy="427266"/>
              <a:chOff x="5133660" y="2289413"/>
              <a:chExt cx="482267" cy="427266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 smtClean="0">
                    <a:latin typeface="Arial Black"/>
                    <a:cs typeface="Arial Black"/>
                  </a:rPr>
                  <a:t>B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1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655140" y="4347643"/>
              <a:ext cx="482267" cy="427266"/>
              <a:chOff x="5133660" y="2289413"/>
              <a:chExt cx="482267" cy="427266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 smtClean="0">
                    <a:latin typeface="Arial Black"/>
                    <a:cs typeface="Arial Black"/>
                  </a:rPr>
                  <a:t>A</a:t>
                </a:r>
                <a:r>
                  <a:rPr lang="en-US" baseline="-25000" dirty="0">
                    <a:latin typeface="Arial Black"/>
                    <a:cs typeface="Arial Black"/>
                  </a:rPr>
                  <a:t>2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7655797" y="4865111"/>
              <a:ext cx="482267" cy="427266"/>
              <a:chOff x="5133660" y="2289413"/>
              <a:chExt cx="482267" cy="427266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 smtClean="0">
                    <a:latin typeface="Arial Black"/>
                    <a:cs typeface="Arial Black"/>
                  </a:rPr>
                  <a:t>B</a:t>
                </a:r>
                <a:r>
                  <a:rPr lang="en-US" baseline="-25000" dirty="0">
                    <a:latin typeface="Arial Black"/>
                    <a:cs typeface="Arial Black"/>
                  </a:rPr>
                  <a:t>2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320583" y="5615425"/>
              <a:ext cx="482267" cy="427266"/>
              <a:chOff x="5133660" y="2289413"/>
              <a:chExt cx="482267" cy="427266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 smtClean="0">
                    <a:latin typeface="Arial Black"/>
                    <a:cs typeface="Arial Black"/>
                  </a:rPr>
                  <a:t>C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1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322869" y="6142717"/>
              <a:ext cx="482267" cy="427266"/>
              <a:chOff x="5133660" y="2289413"/>
              <a:chExt cx="482267" cy="427266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>
                    <a:latin typeface="Arial Black"/>
                    <a:cs typeface="Arial Black"/>
                  </a:rPr>
                  <a:t>D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1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7653226" y="5615425"/>
              <a:ext cx="482267" cy="427266"/>
              <a:chOff x="5133660" y="2289413"/>
              <a:chExt cx="482267" cy="427266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>
                    <a:latin typeface="Arial Black"/>
                    <a:cs typeface="Arial Black"/>
                  </a:rPr>
                  <a:t>C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2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7659225" y="6142717"/>
              <a:ext cx="482267" cy="427266"/>
              <a:chOff x="5133660" y="2289413"/>
              <a:chExt cx="482267" cy="427266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5133660" y="2289413"/>
                <a:ext cx="462239" cy="427266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en-US" sz="1400" b="1" baseline="-250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157774" y="2326933"/>
                <a:ext cx="458153" cy="276999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dirty="0">
                    <a:latin typeface="Arial Black"/>
                    <a:cs typeface="Arial Black"/>
                  </a:rPr>
                  <a:t>D</a:t>
                </a:r>
                <a:r>
                  <a:rPr lang="en-US" baseline="-25000" dirty="0" smtClean="0">
                    <a:latin typeface="Arial Black"/>
                    <a:cs typeface="Arial Black"/>
                  </a:rPr>
                  <a:t>2</a:t>
                </a:r>
                <a:endParaRPr lang="en-US" baseline="-25000" dirty="0">
                  <a:latin typeface="Arial Black"/>
                  <a:cs typeface="Arial Black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550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3556"/>
            <a:ext cx="7924800" cy="1143000"/>
          </a:xfrm>
        </p:spPr>
        <p:txBody>
          <a:bodyPr/>
          <a:lstStyle/>
          <a:p>
            <a:r>
              <a:rPr lang="en-US" dirty="0" smtClean="0"/>
              <a:t>FATE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77273" y="1758760"/>
            <a:ext cx="8420100" cy="426401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DC9E1F"/>
                </a:solidFill>
              </a:rPr>
              <a:t>Exercise multiple, diverse failures</a:t>
            </a:r>
          </a:p>
          <a:p>
            <a:pPr lvl="1"/>
            <a:r>
              <a:rPr lang="en-US" dirty="0" smtClean="0"/>
              <a:t>Via </a:t>
            </a:r>
            <a:r>
              <a:rPr lang="en-US" dirty="0"/>
              <a:t>f</a:t>
            </a:r>
            <a:r>
              <a:rPr lang="en-US" dirty="0" smtClean="0"/>
              <a:t>ailure IDs abstraction</a:t>
            </a:r>
          </a:p>
          <a:p>
            <a:pPr lvl="1"/>
            <a:r>
              <a:rPr lang="en-US" dirty="0" smtClean="0"/>
              <a:t>Challenge: combinatorial explosion of multiple failures</a:t>
            </a:r>
          </a:p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mart failure exploration</a:t>
            </a:r>
            <a:r>
              <a:rPr lang="en-US" dirty="0" smtClean="0"/>
              <a:t> strategies</a:t>
            </a:r>
          </a:p>
          <a:p>
            <a:pPr lvl="1"/>
            <a:r>
              <a:rPr lang="en-US" dirty="0" smtClean="0"/>
              <a:t>&gt; 10x improvement</a:t>
            </a:r>
          </a:p>
          <a:p>
            <a:pPr lvl="1"/>
            <a:r>
              <a:rPr lang="en-US" dirty="0" smtClean="0"/>
              <a:t>Built on top of failure IDs abstraction</a:t>
            </a:r>
          </a:p>
          <a:p>
            <a:r>
              <a:rPr lang="en-US" dirty="0" smtClean="0"/>
              <a:t>Current limitations</a:t>
            </a:r>
          </a:p>
          <a:p>
            <a:pPr lvl="1"/>
            <a:r>
              <a:rPr lang="en-US" dirty="0" smtClean="0"/>
              <a:t>No I/O reordering</a:t>
            </a:r>
          </a:p>
          <a:p>
            <a:pPr lvl="1"/>
            <a:r>
              <a:rPr lang="en-US" dirty="0" smtClean="0"/>
              <a:t>Manual workload setup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Research background</a:t>
            </a:r>
          </a:p>
          <a:p>
            <a:r>
              <a:rPr lang="en-US" dirty="0" smtClean="0"/>
              <a:t>FATE and DESTINI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FATE 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DESTINI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Overview</a:t>
            </a:r>
          </a:p>
          <a:p>
            <a:pPr lvl="2"/>
            <a:r>
              <a:rPr lang="en-US" dirty="0" smtClean="0"/>
              <a:t>Building specifications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Evaluation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032667" y="3712497"/>
            <a:ext cx="3837621" cy="1182696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endParaRPr lang="en-US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3898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20100" cy="1143000"/>
          </a:xfrm>
        </p:spPr>
        <p:txBody>
          <a:bodyPr/>
          <a:lstStyle/>
          <a:p>
            <a:r>
              <a:rPr lang="en-US" dirty="0" smtClean="0"/>
              <a:t>DESTINI: declarative specs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1"/>
            <a:ext cx="7924800" cy="1076600"/>
          </a:xfrm>
        </p:spPr>
        <p:txBody>
          <a:bodyPr/>
          <a:lstStyle/>
          <a:p>
            <a:r>
              <a:rPr lang="en-US" dirty="0"/>
              <a:t>Is the system correct under failures?</a:t>
            </a:r>
          </a:p>
          <a:p>
            <a:pPr lvl="1"/>
            <a:r>
              <a:rPr lang="en-US" dirty="0"/>
              <a:t>Need to write </a:t>
            </a: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020461" y="2860831"/>
            <a:ext cx="4199346" cy="3068984"/>
          </a:xfrm>
          <a:prstGeom prst="wedgeRoundRectCallout">
            <a:avLst>
              <a:gd name="adj1" fmla="val -40084"/>
              <a:gd name="adj2" fmla="val 58489"/>
              <a:gd name="adj3" fmla="val 16667"/>
            </a:avLst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latin typeface="Gill Sans"/>
                <a:cs typeface="Gill Sans"/>
              </a:rPr>
              <a:t>[It is] great to document (in a spec) the HDFS write protocol ... </a:t>
            </a:r>
          </a:p>
          <a:p>
            <a:endParaRPr lang="en-US" sz="2000" dirty="0">
              <a:latin typeface="Gill Sans"/>
              <a:cs typeface="Gill Sans"/>
            </a:endParaRPr>
          </a:p>
          <a:p>
            <a:r>
              <a:rPr lang="en-US" sz="2000" dirty="0" smtClean="0">
                <a:latin typeface="Gill Sans"/>
                <a:cs typeface="Gill Sans"/>
              </a:rPr>
              <a:t>…, </a:t>
            </a:r>
            <a:r>
              <a:rPr lang="en-US" sz="2000" dirty="0">
                <a:latin typeface="Gill Sans"/>
                <a:cs typeface="Gill Sans"/>
              </a:rPr>
              <a:t>but </a:t>
            </a:r>
            <a:r>
              <a:rPr lang="en-US" sz="2000" dirty="0">
                <a:solidFill>
                  <a:srgbClr val="FFFFFF"/>
                </a:solidFill>
                <a:latin typeface="Gill Sans"/>
                <a:cs typeface="Gill Sans"/>
              </a:rPr>
              <a:t>we</a:t>
            </a:r>
            <a:r>
              <a:rPr lang="en-US" sz="2000" dirty="0">
                <a:solidFill>
                  <a:srgbClr val="FFFF00"/>
                </a:solidFill>
                <a:latin typeface="Gill Sans"/>
                <a:cs typeface="Gill Sans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Gill Sans"/>
                <a:cs typeface="Gill Sans"/>
              </a:rPr>
              <a:t>shouldn't spend </a:t>
            </a:r>
            <a:r>
              <a:rPr lang="en-US" sz="2000" b="1" dirty="0">
                <a:solidFill>
                  <a:schemeClr val="tx2"/>
                </a:solidFill>
                <a:latin typeface="Gill Sans"/>
                <a:cs typeface="Gill Sans"/>
              </a:rPr>
              <a:t>too</a:t>
            </a:r>
            <a:r>
              <a:rPr lang="en-US" sz="2000" dirty="0">
                <a:solidFill>
                  <a:schemeClr val="tx2"/>
                </a:solidFill>
                <a:latin typeface="Gill Sans"/>
                <a:cs typeface="Gill Sans"/>
              </a:rPr>
              <a:t> </a:t>
            </a:r>
            <a:r>
              <a:rPr lang="en-US" sz="2000" dirty="0">
                <a:solidFill>
                  <a:srgbClr val="DC9E1F"/>
                </a:solidFill>
                <a:latin typeface="Gill Sans"/>
                <a:cs typeface="Gill Sans"/>
              </a:rPr>
              <a:t>much time </a:t>
            </a:r>
            <a:r>
              <a:rPr lang="en-US" sz="2000" dirty="0">
                <a:solidFill>
                  <a:srgbClr val="FFFFFF"/>
                </a:solidFill>
                <a:latin typeface="Gill Sans"/>
                <a:cs typeface="Gill Sans"/>
              </a:rPr>
              <a:t>on it, </a:t>
            </a:r>
            <a:r>
              <a:rPr lang="en-US" sz="2000" dirty="0" smtClean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000" dirty="0" smtClean="0">
                <a:latin typeface="Gill Sans"/>
                <a:cs typeface="Gill Sans"/>
              </a:rPr>
              <a:t>… </a:t>
            </a:r>
            <a:r>
              <a:rPr lang="en-US" sz="2000" dirty="0" smtClean="0">
                <a:solidFill>
                  <a:srgbClr val="FFFFFF"/>
                </a:solidFill>
                <a:latin typeface="Gill Sans"/>
                <a:cs typeface="Gill Sans"/>
              </a:rPr>
              <a:t>a</a:t>
            </a:r>
            <a:r>
              <a:rPr lang="en-US" sz="2000" dirty="0" smtClean="0">
                <a:solidFill>
                  <a:srgbClr val="FFFF00"/>
                </a:solidFill>
                <a:latin typeface="Gill Sans"/>
                <a:cs typeface="Gill Sans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Gill Sans"/>
                <a:cs typeface="Gill Sans"/>
              </a:rPr>
              <a:t>formal spec may be </a:t>
            </a:r>
            <a:r>
              <a:rPr lang="en-US" sz="2000" dirty="0">
                <a:solidFill>
                  <a:srgbClr val="DC9E1F"/>
                </a:solidFill>
                <a:latin typeface="Gill Sans"/>
                <a:cs typeface="Gill Sans"/>
              </a:rPr>
              <a:t>overkill</a:t>
            </a:r>
            <a:r>
              <a:rPr lang="en-US" sz="2000" dirty="0">
                <a:latin typeface="Gill Sans"/>
                <a:cs typeface="Gill Sans"/>
              </a:rPr>
              <a:t> for a protocol we plan to </a:t>
            </a:r>
            <a:r>
              <a:rPr lang="en-US" sz="2000" dirty="0">
                <a:solidFill>
                  <a:srgbClr val="DC9E1F"/>
                </a:solidFill>
                <a:latin typeface="Gill Sans"/>
                <a:cs typeface="Gill Sans"/>
              </a:rPr>
              <a:t>deprecate </a:t>
            </a:r>
            <a:r>
              <a:rPr lang="en-US" sz="2000" dirty="0">
                <a:latin typeface="Gill Sans"/>
                <a:cs typeface="Gill Sans"/>
              </a:rPr>
              <a:t>imminently. </a:t>
            </a:r>
          </a:p>
        </p:txBody>
      </p:sp>
      <p:sp>
        <p:nvSpPr>
          <p:cNvPr id="7" name="Cloud 6"/>
          <p:cNvSpPr/>
          <p:nvPr/>
        </p:nvSpPr>
        <p:spPr>
          <a:xfrm>
            <a:off x="6207751" y="4010822"/>
            <a:ext cx="2607700" cy="1148229"/>
          </a:xfrm>
          <a:prstGeom prst="cloud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Implemen-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tation</a:t>
            </a:r>
          </a:p>
        </p:txBody>
      </p:sp>
      <p:sp>
        <p:nvSpPr>
          <p:cNvPr id="8" name="Cloud 7"/>
          <p:cNvSpPr/>
          <p:nvPr/>
        </p:nvSpPr>
        <p:spPr>
          <a:xfrm>
            <a:off x="6314322" y="2714262"/>
            <a:ext cx="1831349" cy="1074546"/>
          </a:xfrm>
          <a:prstGeom prst="cloud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Specs</a:t>
            </a:r>
          </a:p>
        </p:txBody>
      </p:sp>
      <p:cxnSp>
        <p:nvCxnSpPr>
          <p:cNvPr id="9" name="Curved Connector 8"/>
          <p:cNvCxnSpPr>
            <a:stCxn id="8" idx="2"/>
          </p:cNvCxnSpPr>
          <p:nvPr/>
        </p:nvCxnSpPr>
        <p:spPr>
          <a:xfrm rot="10800000" flipH="1" flipV="1">
            <a:off x="6320002" y="3251534"/>
            <a:ext cx="189699" cy="1356921"/>
          </a:xfrm>
          <a:prstGeom prst="curvedConnector4">
            <a:avLst>
              <a:gd name="adj1" fmla="val -120507"/>
              <a:gd name="adj2" fmla="val 69798"/>
            </a:avLst>
          </a:prstGeom>
          <a:ln w="38100" cmpd="sng">
            <a:solidFill>
              <a:schemeClr val="tx1"/>
            </a:solidFill>
            <a:headEnd type="oval"/>
            <a:tailEnd type="oval"/>
          </a:ln>
          <a:effectLst>
            <a:glow rad="25400">
              <a:schemeClr val="bg1"/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8" idx="0"/>
          </p:cNvCxnSpPr>
          <p:nvPr/>
        </p:nvCxnSpPr>
        <p:spPr>
          <a:xfrm>
            <a:off x="8144145" y="3251535"/>
            <a:ext cx="1526" cy="1143788"/>
          </a:xfrm>
          <a:prstGeom prst="curvedConnector4">
            <a:avLst>
              <a:gd name="adj1" fmla="val 23709895"/>
              <a:gd name="adj2" fmla="val 73487"/>
            </a:avLst>
          </a:prstGeom>
          <a:ln w="38100" cmpd="sng">
            <a:solidFill>
              <a:schemeClr val="tx1"/>
            </a:solidFill>
            <a:headEnd type="oval"/>
            <a:tailEnd type="oval"/>
          </a:ln>
          <a:effectLst>
            <a:glow rad="25400">
              <a:schemeClr val="bg1"/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8" idx="1"/>
          </p:cNvCxnSpPr>
          <p:nvPr/>
        </p:nvCxnSpPr>
        <p:spPr>
          <a:xfrm rot="16200000" flipH="1">
            <a:off x="7187680" y="3829980"/>
            <a:ext cx="456693" cy="372059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oval"/>
            <a:tailEnd type="oval"/>
          </a:ln>
          <a:effectLst>
            <a:glow rad="25400">
              <a:schemeClr val="bg1"/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509701" y="4837583"/>
            <a:ext cx="482267" cy="427266"/>
            <a:chOff x="5133660" y="2289413"/>
            <a:chExt cx="482267" cy="427266"/>
          </a:xfrm>
        </p:grpSpPr>
        <p:sp>
          <p:nvSpPr>
            <p:cNvPr id="13" name="Oval 12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X</a:t>
              </a:r>
              <a:r>
                <a:rPr lang="en-US" baseline="-25000" dirty="0" smtClean="0">
                  <a:latin typeface="Arial Black"/>
                  <a:cs typeface="Arial Black"/>
                </a:rPr>
                <a:t>1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67793" y="4645975"/>
            <a:ext cx="482267" cy="427266"/>
            <a:chOff x="5133660" y="2289413"/>
            <a:chExt cx="482267" cy="427266"/>
          </a:xfrm>
        </p:grpSpPr>
        <p:sp>
          <p:nvSpPr>
            <p:cNvPr id="16" name="Oval 15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X</a:t>
              </a:r>
              <a:r>
                <a:rPr lang="en-US" baseline="-25000" dirty="0">
                  <a:latin typeface="Arial Black"/>
                  <a:cs typeface="Arial Black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85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20100" cy="1143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eclarative </a:t>
            </a:r>
            <a:r>
              <a:rPr lang="en-US" dirty="0"/>
              <a:t>specs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598" y="1600200"/>
            <a:ext cx="8534401" cy="4479606"/>
          </a:xfrm>
        </p:spPr>
        <p:txBody>
          <a:bodyPr>
            <a:normAutofit/>
          </a:bodyPr>
          <a:lstStyle/>
          <a:p>
            <a:r>
              <a:rPr lang="en-US" dirty="0"/>
              <a:t>How to write specifications?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Developer </a:t>
            </a:r>
            <a:r>
              <a:rPr lang="en-US" dirty="0" smtClean="0">
                <a:solidFill>
                  <a:schemeClr val="tx2"/>
                </a:solidFill>
              </a:rPr>
              <a:t>friendly </a:t>
            </a:r>
            <a:r>
              <a:rPr lang="en-US" dirty="0" smtClean="0"/>
              <a:t>(clear</a:t>
            </a:r>
            <a:r>
              <a:rPr lang="en-US" dirty="0"/>
              <a:t>, concise</a:t>
            </a:r>
            <a:r>
              <a:rPr lang="en-US" dirty="0" smtClean="0"/>
              <a:t>, easy)</a:t>
            </a:r>
            <a:endParaRPr lang="en-US" dirty="0"/>
          </a:p>
          <a:p>
            <a:pPr lvl="1"/>
            <a:r>
              <a:rPr lang="en-US" dirty="0"/>
              <a:t>Existing </a:t>
            </a:r>
            <a:r>
              <a:rPr lang="en-US" dirty="0" smtClean="0"/>
              <a:t>approaches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Unit test (ugly, bloated, not formal)</a:t>
            </a:r>
          </a:p>
          <a:p>
            <a:pPr lvl="2"/>
            <a:r>
              <a:rPr lang="en-US" dirty="0"/>
              <a:t>Others </a:t>
            </a:r>
            <a:r>
              <a:rPr lang="en-US" dirty="0" smtClean="0"/>
              <a:t>too verbose and long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Declarative relational logic language (Datalog)</a:t>
            </a:r>
          </a:p>
          <a:p>
            <a:pPr lvl="1"/>
            <a:r>
              <a:rPr lang="en-US" dirty="0"/>
              <a:t>Key: </a:t>
            </a:r>
            <a:r>
              <a:rPr lang="en-US" dirty="0" smtClean="0"/>
              <a:t>easy to </a:t>
            </a:r>
            <a:r>
              <a:rPr lang="en-US" dirty="0"/>
              <a:t>express logical relations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1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 in DESTINI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599" y="1600200"/>
            <a:ext cx="7707703" cy="47561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write specs?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Violations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Expectations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Facts</a:t>
            </a:r>
          </a:p>
          <a:p>
            <a:r>
              <a:rPr lang="en-US" dirty="0" smtClean="0"/>
              <a:t>How to write </a:t>
            </a:r>
            <a:r>
              <a:rPr lang="en-US" u="sng" dirty="0" smtClean="0"/>
              <a:t>recovery</a:t>
            </a:r>
            <a:r>
              <a:rPr lang="en-US" dirty="0" smtClean="0"/>
              <a:t> specs? </a:t>
            </a:r>
          </a:p>
          <a:p>
            <a:pPr lvl="1"/>
            <a:r>
              <a:rPr lang="en-US" i="1" dirty="0" smtClean="0"/>
              <a:t>“... recovery is under </a:t>
            </a:r>
            <a:r>
              <a:rPr lang="en-US" i="1" dirty="0" smtClean="0">
                <a:solidFill>
                  <a:srgbClr val="FFFFFF"/>
                </a:solidFill>
              </a:rPr>
              <a:t>specified” [Hamilton]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Precise failure events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Precise check timings</a:t>
            </a:r>
          </a:p>
          <a:p>
            <a:r>
              <a:rPr lang="en-US" dirty="0"/>
              <a:t>How to test implementation?</a:t>
            </a:r>
          </a:p>
          <a:p>
            <a:pPr lvl="1"/>
            <a:r>
              <a:rPr lang="en-US" dirty="0"/>
              <a:t>Interpose </a:t>
            </a:r>
            <a:r>
              <a:rPr lang="en-US" dirty="0">
                <a:solidFill>
                  <a:srgbClr val="FFFF00"/>
                </a:solidFill>
              </a:rPr>
              <a:t>I/O calls </a:t>
            </a:r>
            <a:r>
              <a:rPr lang="en-US" dirty="0"/>
              <a:t>(lightweight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Deduce expectations and facts from </a:t>
            </a:r>
            <a:r>
              <a:rPr lang="en-US" dirty="0" smtClean="0">
                <a:solidFill>
                  <a:srgbClr val="FFFF00"/>
                </a:solidFill>
              </a:rPr>
              <a:t>I/O events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88430" y="1417638"/>
            <a:ext cx="2326649" cy="2444789"/>
            <a:chOff x="6703051" y="3504180"/>
            <a:chExt cx="2326649" cy="2444789"/>
          </a:xfrm>
        </p:grpSpPr>
        <p:sp>
          <p:nvSpPr>
            <p:cNvPr id="6" name="Cloud 5"/>
            <p:cNvSpPr/>
            <p:nvPr/>
          </p:nvSpPr>
          <p:spPr>
            <a:xfrm>
              <a:off x="6703051" y="4800740"/>
              <a:ext cx="2326649" cy="1148229"/>
            </a:xfrm>
            <a:prstGeom prst="cloud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Gill Sans"/>
                  <a:cs typeface="Gill Sans"/>
                </a:rPr>
                <a:t>Implemen-</a:t>
              </a:r>
            </a:p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Gill Sans"/>
                  <a:cs typeface="Gill Sans"/>
                </a:rPr>
                <a:t>tation</a:t>
              </a:r>
              <a:endParaRPr lang="en-US" b="1" dirty="0">
                <a:solidFill>
                  <a:srgbClr val="FFFFFF"/>
                </a:solidFill>
                <a:latin typeface="Gill Sans"/>
                <a:cs typeface="Gill Sans"/>
              </a:endParaRPr>
            </a:p>
          </p:txBody>
        </p:sp>
        <p:sp>
          <p:nvSpPr>
            <p:cNvPr id="7" name="Cloud 6"/>
            <p:cNvSpPr/>
            <p:nvPr/>
          </p:nvSpPr>
          <p:spPr>
            <a:xfrm>
              <a:off x="6809622" y="3504180"/>
              <a:ext cx="1831349" cy="1074546"/>
            </a:xfrm>
            <a:prstGeom prst="cloud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Gill Sans"/>
                  <a:cs typeface="Gill Sans"/>
                </a:rPr>
                <a:t>Specs</a:t>
              </a:r>
            </a:p>
          </p:txBody>
        </p:sp>
        <p:cxnSp>
          <p:nvCxnSpPr>
            <p:cNvPr id="8" name="Curved Connector 7"/>
            <p:cNvCxnSpPr>
              <a:stCxn id="7" idx="2"/>
            </p:cNvCxnSpPr>
            <p:nvPr/>
          </p:nvCxnSpPr>
          <p:spPr>
            <a:xfrm rot="10800000" flipH="1" flipV="1">
              <a:off x="6815302" y="4041452"/>
              <a:ext cx="189699" cy="1356921"/>
            </a:xfrm>
            <a:prstGeom prst="curvedConnector4">
              <a:avLst>
                <a:gd name="adj1" fmla="val -120507"/>
                <a:gd name="adj2" fmla="val 69798"/>
              </a:avLst>
            </a:prstGeom>
            <a:ln w="57150" cmpd="sng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>
              <a:stCxn id="7" idx="0"/>
            </p:cNvCxnSpPr>
            <p:nvPr/>
          </p:nvCxnSpPr>
          <p:spPr>
            <a:xfrm>
              <a:off x="8639445" y="4041453"/>
              <a:ext cx="1526" cy="1143788"/>
            </a:xfrm>
            <a:prstGeom prst="curvedConnector4">
              <a:avLst>
                <a:gd name="adj1" fmla="val 23709895"/>
                <a:gd name="adj2" fmla="val 73487"/>
              </a:avLst>
            </a:prstGeom>
            <a:ln w="57150" cmpd="sng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7" idx="1"/>
            </p:cNvCxnSpPr>
            <p:nvPr/>
          </p:nvCxnSpPr>
          <p:spPr>
            <a:xfrm rot="16200000" flipH="1">
              <a:off x="7682980" y="4619898"/>
              <a:ext cx="456693" cy="372059"/>
            </a:xfrm>
            <a:prstGeom prst="curvedConnector3">
              <a:avLst>
                <a:gd name="adj1" fmla="val 50000"/>
              </a:avLst>
            </a:prstGeom>
            <a:ln w="57150" cmpd="sng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11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Yesterday’s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serv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6" b="-2246"/>
          <a:stretch/>
        </p:blipFill>
        <p:spPr>
          <a:xfrm>
            <a:off x="4172130" y="2717538"/>
            <a:ext cx="1469053" cy="1535037"/>
          </a:xfrm>
          <a:prstGeom prst="rect">
            <a:avLst/>
          </a:prstGeom>
        </p:spPr>
      </p:pic>
      <p:pic>
        <p:nvPicPr>
          <p:cNvPr id="8" name="Picture 7" descr="serv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6" b="-2246"/>
          <a:stretch/>
        </p:blipFill>
        <p:spPr>
          <a:xfrm>
            <a:off x="4736561" y="2706198"/>
            <a:ext cx="1469053" cy="1535037"/>
          </a:xfrm>
          <a:prstGeom prst="rect">
            <a:avLst/>
          </a:prstGeom>
        </p:spPr>
      </p:pic>
      <p:pic>
        <p:nvPicPr>
          <p:cNvPr id="11" name="Picture 10" descr="MC90043159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942" y="2611915"/>
            <a:ext cx="1730853" cy="1730853"/>
          </a:xfrm>
          <a:prstGeom prst="rect">
            <a:avLst/>
          </a:prstGeom>
        </p:spPr>
      </p:pic>
      <p:sp>
        <p:nvSpPr>
          <p:cNvPr id="4" name="AutoShape 31"/>
          <p:cNvSpPr>
            <a:spLocks noChangeArrowheads="1"/>
          </p:cNvSpPr>
          <p:nvPr/>
        </p:nvSpPr>
        <p:spPr bwMode="auto">
          <a:xfrm>
            <a:off x="1742765" y="3862140"/>
            <a:ext cx="920446" cy="1043977"/>
          </a:xfrm>
          <a:prstGeom prst="can">
            <a:avLst>
              <a:gd name="adj" fmla="val 29167"/>
            </a:avLst>
          </a:prstGeom>
          <a:solidFill>
            <a:schemeClr val="bg1">
              <a:lumMod val="85000"/>
              <a:lumOff val="15000"/>
            </a:schemeClr>
          </a:solidFill>
          <a:ln w="19050" cmpd="sng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" name="Picture 11" descr="build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21" y="2007059"/>
            <a:ext cx="3178983" cy="3178983"/>
          </a:xfrm>
          <a:prstGeom prst="rect">
            <a:avLst/>
          </a:prstGeom>
        </p:spPr>
      </p:pic>
      <p:pic>
        <p:nvPicPr>
          <p:cNvPr id="5" name="Picture 4" descr="serv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6" b="-2246"/>
          <a:stretch/>
        </p:blipFill>
        <p:spPr>
          <a:xfrm>
            <a:off x="5297908" y="2675850"/>
            <a:ext cx="1469053" cy="1535037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1" idx="1"/>
            <a:endCxn id="7" idx="1"/>
          </p:cNvCxnSpPr>
          <p:nvPr/>
        </p:nvCxnSpPr>
        <p:spPr>
          <a:xfrm>
            <a:off x="2562795" y="3477342"/>
            <a:ext cx="1609335" cy="7715"/>
          </a:xfrm>
          <a:prstGeom prst="straightConnector1">
            <a:avLst/>
          </a:prstGeom>
          <a:ln w="76200" cmpd="sng">
            <a:solidFill>
              <a:srgbClr val="FFFFFF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264715" y="5001107"/>
            <a:ext cx="15341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ill Sans"/>
                <a:cs typeface="Gill Sans"/>
              </a:rPr>
              <a:t>Local </a:t>
            </a:r>
          </a:p>
          <a:p>
            <a:r>
              <a:rPr lang="en-US" sz="3200" dirty="0" smtClean="0">
                <a:latin typeface="Gill Sans"/>
                <a:cs typeface="Gill Sans"/>
              </a:rPr>
              <a:t>storage</a:t>
            </a:r>
            <a:endParaRPr lang="en-US" sz="32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451818" y="4906117"/>
            <a:ext cx="16921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Storage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Servers</a:t>
            </a:r>
            <a:endParaRPr lang="en-US" sz="32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2019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Research background</a:t>
            </a:r>
          </a:p>
          <a:p>
            <a:r>
              <a:rPr lang="en-US" dirty="0" smtClean="0"/>
              <a:t>FATE and DESTINI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FATE 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DESTINI </a:t>
            </a:r>
          </a:p>
          <a:p>
            <a:pPr lvl="2"/>
            <a:r>
              <a:rPr lang="en-US" dirty="0" smtClean="0"/>
              <a:t>Overview</a:t>
            </a:r>
          </a:p>
          <a:p>
            <a:pPr lvl="2"/>
            <a:r>
              <a:rPr lang="en-US" dirty="0" smtClean="0">
                <a:solidFill>
                  <a:srgbClr val="DC9E1F"/>
                </a:solidFill>
              </a:rPr>
              <a:t>Building specifications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Evaluation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046623" y="3726453"/>
            <a:ext cx="3656205" cy="116874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endParaRPr lang="en-US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3664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pecification template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6448" y="3377398"/>
            <a:ext cx="5006182" cy="181588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Gill Sans"/>
                <a:cs typeface="Gill Sans"/>
              </a:rPr>
              <a:t>violationTable</a:t>
            </a:r>
            <a:r>
              <a:rPr lang="en-US" sz="2800" dirty="0" smtClean="0">
                <a:latin typeface="Gill Sans"/>
                <a:cs typeface="Gill Sans"/>
              </a:rPr>
              <a:t>(…) :- </a:t>
            </a:r>
          </a:p>
          <a:p>
            <a:pPr algn="ctr"/>
            <a:r>
              <a:rPr lang="en-US" sz="2800" dirty="0"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00FF00"/>
                </a:solidFill>
                <a:latin typeface="Gill Sans"/>
                <a:cs typeface="Gill Sans"/>
              </a:rPr>
              <a:t>expectationTable</a:t>
            </a:r>
            <a:r>
              <a:rPr lang="en-US" sz="2800" dirty="0" smtClean="0">
                <a:latin typeface="Gill Sans"/>
                <a:cs typeface="Gill Sans"/>
              </a:rPr>
              <a:t>(…), </a:t>
            </a:r>
          </a:p>
          <a:p>
            <a:pPr algn="ctr"/>
            <a:r>
              <a:rPr lang="en-US" sz="2800" dirty="0"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</a:rPr>
              <a:t> NOT-IN </a:t>
            </a:r>
            <a:r>
              <a:rPr lang="en-US" sz="2800" dirty="0" smtClean="0">
                <a:solidFill>
                  <a:srgbClr val="00FFFF"/>
                </a:solidFill>
                <a:latin typeface="Gill Sans"/>
                <a:cs typeface="Gill Sans"/>
              </a:rPr>
              <a:t>actualTable</a:t>
            </a:r>
            <a:r>
              <a:rPr lang="en-US" sz="2800" dirty="0" smtClean="0">
                <a:latin typeface="Gill Sans"/>
                <a:cs typeface="Gill Sans"/>
              </a:rPr>
              <a:t>(…)</a:t>
            </a:r>
          </a:p>
          <a:p>
            <a:pPr algn="ctr"/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3234" y="1704285"/>
            <a:ext cx="5237084" cy="1384995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ill Sans"/>
                <a:cs typeface="Gill Sans"/>
              </a:rPr>
              <a:t>“Throw a </a:t>
            </a:r>
            <a:r>
              <a:rPr lang="en-US" sz="2800" dirty="0" smtClean="0">
                <a:solidFill>
                  <a:srgbClr val="FF00FF"/>
                </a:solidFill>
                <a:latin typeface="Gill Sans"/>
                <a:cs typeface="Gill Sans"/>
              </a:rPr>
              <a:t>violation</a:t>
            </a:r>
            <a:r>
              <a:rPr lang="en-US" sz="2800" dirty="0" smtClean="0">
                <a:latin typeface="Gill Sans"/>
                <a:cs typeface="Gill Sans"/>
              </a:rPr>
              <a:t> if</a:t>
            </a:r>
          </a:p>
          <a:p>
            <a:pPr algn="ctr"/>
            <a:r>
              <a:rPr lang="en-US" sz="2800" dirty="0"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</a:rPr>
              <a:t> an </a:t>
            </a:r>
            <a:r>
              <a:rPr lang="en-US" sz="2800" dirty="0" smtClean="0">
                <a:solidFill>
                  <a:srgbClr val="00FF00"/>
                </a:solidFill>
                <a:latin typeface="Gill Sans"/>
                <a:cs typeface="Gill Sans"/>
              </a:rPr>
              <a:t>expectation</a:t>
            </a:r>
            <a:r>
              <a:rPr lang="en-US" sz="2800" dirty="0" smtClean="0">
                <a:latin typeface="Gill Sans"/>
                <a:cs typeface="Gill Sans"/>
              </a:rPr>
              <a:t> is different from </a:t>
            </a:r>
          </a:p>
          <a:p>
            <a:pPr algn="ctr"/>
            <a:r>
              <a:rPr lang="en-US" sz="2800" dirty="0"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</a:rPr>
              <a:t> the </a:t>
            </a:r>
            <a:r>
              <a:rPr lang="en-US" sz="2800" dirty="0" smtClean="0">
                <a:solidFill>
                  <a:srgbClr val="00FFFF"/>
                </a:solidFill>
                <a:latin typeface="Gill Sans"/>
                <a:cs typeface="Gill Sans"/>
              </a:rPr>
              <a:t>actual behavior</a:t>
            </a:r>
            <a:r>
              <a:rPr lang="en-US" sz="2800" dirty="0" smtClean="0">
                <a:latin typeface="Gill Sans"/>
                <a:cs typeface="Gill Sans"/>
              </a:rPr>
              <a:t>”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799" y="5463047"/>
            <a:ext cx="2642436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Datalog syntax: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9888" y="5193280"/>
            <a:ext cx="4296154" cy="1384995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head() :- predicates(), …</a:t>
            </a:r>
          </a:p>
          <a:p>
            <a:r>
              <a:rPr lang="en-US" sz="2800" dirty="0" smtClean="0">
                <a:latin typeface="Gill Sans"/>
                <a:cs typeface="Gill Sans"/>
              </a:rPr>
              <a:t>:- derivation</a:t>
            </a:r>
          </a:p>
          <a:p>
            <a:r>
              <a:rPr lang="en-US" sz="2800" dirty="0" smtClean="0">
                <a:latin typeface="Gill Sans"/>
                <a:cs typeface="Gill Sans"/>
              </a:rPr>
              <a:t>,  AND</a:t>
            </a:r>
            <a:endParaRPr lang="en-US" sz="28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4113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81" y="0"/>
            <a:ext cx="7924800" cy="915355"/>
          </a:xfrm>
        </p:spPr>
        <p:txBody>
          <a:bodyPr/>
          <a:lstStyle/>
          <a:p>
            <a:r>
              <a:rPr lang="en-US" dirty="0" smtClean="0"/>
              <a:t>Data transfer recovery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10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72153"/>
              </p:ext>
            </p:extLst>
          </p:nvPr>
        </p:nvGraphicFramePr>
        <p:xfrm>
          <a:off x="3111500" y="3893456"/>
          <a:ext cx="2895600" cy="1382078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639763">
                <a:tc gridSpan="2"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expectedNodes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(Block, Node)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1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2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99940"/>
              </p:ext>
            </p:extLst>
          </p:nvPr>
        </p:nvGraphicFramePr>
        <p:xfrm>
          <a:off x="6223000" y="3882344"/>
          <a:ext cx="2768600" cy="1367790"/>
        </p:xfrm>
        <a:graphic>
          <a:graphicData uri="http://schemas.openxmlformats.org/drawingml/2006/table">
            <a:tbl>
              <a:tblPr/>
              <a:tblGrid>
                <a:gridCol w="1384300"/>
                <a:gridCol w="1384300"/>
              </a:tblGrid>
              <a:tr h="333375">
                <a:tc gridSpan="2"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actualNodes</a:t>
                      </a: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Block, Node)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1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2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436"/>
              </p:ext>
            </p:extLst>
          </p:nvPr>
        </p:nvGraphicFramePr>
        <p:xfrm>
          <a:off x="381000" y="3882344"/>
          <a:ext cx="2514600" cy="1015365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636588">
                <a:tc gridSpan="2"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incorrectNodes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(Block, Node)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11"/>
          <p:cNvSpPr>
            <a:spLocks/>
          </p:cNvSpPr>
          <p:nvPr/>
        </p:nvSpPr>
        <p:spPr bwMode="auto">
          <a:xfrm>
            <a:off x="272143" y="5557156"/>
            <a:ext cx="8719457" cy="5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513"/>
              </a:spcBef>
            </a:pPr>
            <a:r>
              <a:rPr lang="en-US" sz="2200" dirty="0">
                <a:solidFill>
                  <a:srgbClr val="FF00FF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incorrectNodes</a:t>
            </a:r>
            <a:r>
              <a:rPr lang="en-US" sz="22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 :- </a:t>
            </a:r>
            <a:r>
              <a:rPr lang="en-US" sz="2200" dirty="0" smtClean="0">
                <a:solidFill>
                  <a:srgbClr val="00FF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expectedNodes</a:t>
            </a:r>
            <a:r>
              <a:rPr lang="en-US" sz="22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N), </a:t>
            </a:r>
            <a:r>
              <a:rPr lang="en-US" sz="220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NOT</a:t>
            </a:r>
            <a:r>
              <a:rPr lang="en-US" sz="22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-IN </a:t>
            </a:r>
            <a:r>
              <a:rPr lang="en-US" sz="2200" dirty="0">
                <a:solidFill>
                  <a:srgbClr val="00FFFF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actualNodes</a:t>
            </a:r>
            <a:r>
              <a:rPr lang="en-US" sz="22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N);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27724" y="1092200"/>
            <a:ext cx="2888105" cy="2246086"/>
            <a:chOff x="1227724" y="1092200"/>
            <a:chExt cx="2888105" cy="2246086"/>
          </a:xfrm>
        </p:grpSpPr>
        <p:sp>
          <p:nvSpPr>
            <p:cNvPr id="15" name="Line 103"/>
            <p:cNvSpPr>
              <a:spLocks noChangeShapeType="1"/>
            </p:cNvSpPr>
            <p:nvPr/>
          </p:nvSpPr>
          <p:spPr bwMode="auto">
            <a:xfrm>
              <a:off x="2064336" y="2541588"/>
              <a:ext cx="1219200" cy="1588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7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rot="10800000">
              <a:off x="1380124" y="1625600"/>
              <a:ext cx="685800" cy="1588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>
              <a:off x="2065924" y="1778000"/>
              <a:ext cx="1827212" cy="1588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>
              <a:off x="2065924" y="2159000"/>
              <a:ext cx="1587666" cy="1588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7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35" name="Rectangle 31"/>
            <p:cNvSpPr>
              <a:spLocks/>
            </p:cNvSpPr>
            <p:nvPr/>
          </p:nvSpPr>
          <p:spPr bwMode="auto">
            <a:xfrm>
              <a:off x="1227724" y="1092200"/>
              <a:ext cx="2412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M</a:t>
              </a:r>
            </a:p>
          </p:txBody>
        </p:sp>
        <p:sp>
          <p:nvSpPr>
            <p:cNvPr id="36" name="Rectangle 32"/>
            <p:cNvSpPr>
              <a:spLocks/>
            </p:cNvSpPr>
            <p:nvPr/>
          </p:nvSpPr>
          <p:spPr bwMode="auto">
            <a:xfrm>
              <a:off x="2523124" y="1092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1</a:t>
              </a:r>
            </a:p>
          </p:txBody>
        </p:sp>
        <p:sp>
          <p:nvSpPr>
            <p:cNvPr id="37" name="Rectangle 33"/>
            <p:cNvSpPr>
              <a:spLocks/>
            </p:cNvSpPr>
            <p:nvPr/>
          </p:nvSpPr>
          <p:spPr bwMode="auto">
            <a:xfrm>
              <a:off x="1913524" y="1092200"/>
              <a:ext cx="2226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C</a:t>
              </a:r>
            </a:p>
          </p:txBody>
        </p:sp>
        <p:sp>
          <p:nvSpPr>
            <p:cNvPr id="38" name="Rectangle 34"/>
            <p:cNvSpPr>
              <a:spLocks/>
            </p:cNvSpPr>
            <p:nvPr/>
          </p:nvSpPr>
          <p:spPr bwMode="auto">
            <a:xfrm>
              <a:off x="3132724" y="1092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2</a:t>
              </a:r>
            </a:p>
          </p:txBody>
        </p:sp>
        <p:sp>
          <p:nvSpPr>
            <p:cNvPr id="39" name="Rectangle 35"/>
            <p:cNvSpPr>
              <a:spLocks/>
            </p:cNvSpPr>
            <p:nvPr/>
          </p:nvSpPr>
          <p:spPr bwMode="auto">
            <a:xfrm>
              <a:off x="3748674" y="1092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3</a:t>
              </a:r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 flipH="1">
              <a:off x="1380124" y="1473200"/>
              <a:ext cx="0" cy="14478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1" name="Line 70"/>
            <p:cNvSpPr>
              <a:spLocks noChangeShapeType="1"/>
            </p:cNvSpPr>
            <p:nvPr/>
          </p:nvSpPr>
          <p:spPr bwMode="auto">
            <a:xfrm flipH="1">
              <a:off x="2064336" y="1473200"/>
              <a:ext cx="1588" cy="14478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2" name="Line 71"/>
            <p:cNvSpPr>
              <a:spLocks noChangeShapeType="1"/>
            </p:cNvSpPr>
            <p:nvPr/>
          </p:nvSpPr>
          <p:spPr bwMode="auto">
            <a:xfrm>
              <a:off x="3894724" y="1473200"/>
              <a:ext cx="12700" cy="14478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3" name="Line 72"/>
            <p:cNvSpPr>
              <a:spLocks noChangeShapeType="1"/>
            </p:cNvSpPr>
            <p:nvPr/>
          </p:nvSpPr>
          <p:spPr bwMode="auto">
            <a:xfrm flipH="1">
              <a:off x="3283536" y="1473200"/>
              <a:ext cx="1588" cy="14478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4" name="Line 73"/>
            <p:cNvSpPr>
              <a:spLocks noChangeShapeType="1"/>
            </p:cNvSpPr>
            <p:nvPr/>
          </p:nvSpPr>
          <p:spPr bwMode="auto">
            <a:xfrm>
              <a:off x="2675524" y="1473200"/>
              <a:ext cx="16876" cy="14478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653590" y="1933204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53590" y="2020500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X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20625" y="2991010"/>
              <a:ext cx="343549" cy="347276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00FF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FF00"/>
                  </a:solidFill>
                  <a:latin typeface="Gill Sans"/>
                  <a:cs typeface="Gill Sans"/>
                </a:rPr>
                <a:t>B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11500" y="2991010"/>
              <a:ext cx="343549" cy="347276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00FF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FF00"/>
                  </a:solidFill>
                  <a:latin typeface="Gill Sans"/>
                  <a:cs typeface="Gill Sans"/>
                </a:rPr>
                <a:t>B</a:t>
              </a:r>
            </a:p>
          </p:txBody>
        </p:sp>
      </p:grpSp>
      <p:sp>
        <p:nvSpPr>
          <p:cNvPr id="28" name="Oval Callout 27"/>
          <p:cNvSpPr/>
          <p:nvPr/>
        </p:nvSpPr>
        <p:spPr>
          <a:xfrm>
            <a:off x="4111743" y="2672779"/>
            <a:ext cx="1352550" cy="809137"/>
          </a:xfrm>
          <a:prstGeom prst="wedgeEllipseCallout">
            <a:avLst>
              <a:gd name="adj1" fmla="val -99108"/>
              <a:gd name="adj2" fmla="val -101975"/>
            </a:avLst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Transfer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4818113" y="1238250"/>
            <a:ext cx="3915254" cy="1059249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3200" dirty="0" smtClean="0">
                <a:latin typeface="Gill Sans"/>
                <a:cs typeface="Gill Sans"/>
              </a:rPr>
              <a:t>“Replicas should exist </a:t>
            </a:r>
          </a:p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3200" dirty="0" smtClean="0">
                <a:latin typeface="Gill Sans"/>
                <a:cs typeface="Gill Sans"/>
              </a:rPr>
              <a:t>in surviving nodes”</a:t>
            </a:r>
            <a:endParaRPr lang="en-US" sz="32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0040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80" y="0"/>
            <a:ext cx="8328119" cy="915355"/>
          </a:xfrm>
        </p:spPr>
        <p:txBody>
          <a:bodyPr/>
          <a:lstStyle/>
          <a:p>
            <a:r>
              <a:rPr lang="en-US" dirty="0" smtClean="0"/>
              <a:t>Recovery bug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10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804953"/>
              </p:ext>
            </p:extLst>
          </p:nvPr>
        </p:nvGraphicFramePr>
        <p:xfrm>
          <a:off x="3111500" y="3893456"/>
          <a:ext cx="2895600" cy="1382078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639763">
                <a:tc gridSpan="2"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expectedNodes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(Block, Node)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1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2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917508"/>
              </p:ext>
            </p:extLst>
          </p:nvPr>
        </p:nvGraphicFramePr>
        <p:xfrm>
          <a:off x="6223000" y="3882344"/>
          <a:ext cx="2768600" cy="1009015"/>
        </p:xfrm>
        <a:graphic>
          <a:graphicData uri="http://schemas.openxmlformats.org/drawingml/2006/table">
            <a:tbl>
              <a:tblPr/>
              <a:tblGrid>
                <a:gridCol w="1384300"/>
                <a:gridCol w="1384300"/>
              </a:tblGrid>
              <a:tr h="333375">
                <a:tc gridSpan="2"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actualNodes</a:t>
                      </a: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Block, Node)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1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37080"/>
              </p:ext>
            </p:extLst>
          </p:nvPr>
        </p:nvGraphicFramePr>
        <p:xfrm>
          <a:off x="381000" y="3882344"/>
          <a:ext cx="2514600" cy="1015365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636588">
                <a:tc gridSpan="2"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incorrectNodes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(Block, Node)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6" charset="0"/>
                          <a:cs typeface="ヒラギノ角ゴ ProN W6" charset="0"/>
                          <a:sym typeface="Lucida Grande" charset="0"/>
                        </a:rPr>
                        <a:t>B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ヒラギノ角ゴ ProN W6" charset="0"/>
                          <a:cs typeface="ヒラギノ角ゴ ProN W6" charset="0"/>
                          <a:sym typeface="Lucida Grande" charset="0"/>
                        </a:rPr>
                        <a:t>Node 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Line 37"/>
          <p:cNvSpPr>
            <a:spLocks noChangeShapeType="1"/>
          </p:cNvSpPr>
          <p:nvPr/>
        </p:nvSpPr>
        <p:spPr bwMode="auto">
          <a:xfrm>
            <a:off x="4130258" y="1778000"/>
            <a:ext cx="1812925" cy="158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>
            <a:off x="4130259" y="2159000"/>
            <a:ext cx="1828800" cy="1588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>
            <a:off x="4130259" y="2579399"/>
            <a:ext cx="609600" cy="1588"/>
          </a:xfrm>
          <a:prstGeom prst="line">
            <a:avLst/>
          </a:prstGeom>
          <a:noFill/>
          <a:ln w="76200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76184" y="1092200"/>
            <a:ext cx="2690226" cy="2057400"/>
            <a:chOff x="5089525" y="3505200"/>
            <a:chExt cx="2690226" cy="2057400"/>
          </a:xfrm>
        </p:grpSpPr>
        <p:sp>
          <p:nvSpPr>
            <p:cNvPr id="45" name="Line 1"/>
            <p:cNvSpPr>
              <a:spLocks noChangeShapeType="1"/>
            </p:cNvSpPr>
            <p:nvPr/>
          </p:nvSpPr>
          <p:spPr bwMode="auto">
            <a:xfrm flipH="1">
              <a:off x="7161213" y="3886200"/>
              <a:ext cx="1587" cy="1676400"/>
            </a:xfrm>
            <a:prstGeom prst="line">
              <a:avLst/>
            </a:prstGeom>
            <a:noFill/>
            <a:ln w="25400" cap="flat">
              <a:solidFill>
                <a:schemeClr val="tx1">
                  <a:alpha val="53999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 rot="10800000">
              <a:off x="5251826" y="4038600"/>
              <a:ext cx="685800" cy="158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9" name="Rectangle 43"/>
            <p:cNvSpPr>
              <a:spLocks/>
            </p:cNvSpPr>
            <p:nvPr/>
          </p:nvSpPr>
          <p:spPr bwMode="auto">
            <a:xfrm>
              <a:off x="5089525" y="3505200"/>
              <a:ext cx="2412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M</a:t>
              </a:r>
            </a:p>
          </p:txBody>
        </p:sp>
        <p:sp>
          <p:nvSpPr>
            <p:cNvPr id="50" name="Rectangle 44"/>
            <p:cNvSpPr>
              <a:spLocks/>
            </p:cNvSpPr>
            <p:nvPr/>
          </p:nvSpPr>
          <p:spPr bwMode="auto">
            <a:xfrm>
              <a:off x="6383338" y="3505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1</a:t>
              </a:r>
            </a:p>
          </p:txBody>
        </p:sp>
        <p:sp>
          <p:nvSpPr>
            <p:cNvPr id="54" name="Rectangle 45"/>
            <p:cNvSpPr>
              <a:spLocks/>
            </p:cNvSpPr>
            <p:nvPr/>
          </p:nvSpPr>
          <p:spPr bwMode="auto">
            <a:xfrm>
              <a:off x="5775325" y="3505200"/>
              <a:ext cx="2226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C</a:t>
              </a:r>
            </a:p>
          </p:txBody>
        </p:sp>
        <p:sp>
          <p:nvSpPr>
            <p:cNvPr id="55" name="Rectangle 46"/>
            <p:cNvSpPr>
              <a:spLocks/>
            </p:cNvSpPr>
            <p:nvPr/>
          </p:nvSpPr>
          <p:spPr bwMode="auto">
            <a:xfrm>
              <a:off x="6994525" y="3505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2</a:t>
              </a:r>
            </a:p>
          </p:txBody>
        </p:sp>
        <p:sp>
          <p:nvSpPr>
            <p:cNvPr id="56" name="Rectangle 47"/>
            <p:cNvSpPr>
              <a:spLocks/>
            </p:cNvSpPr>
            <p:nvPr/>
          </p:nvSpPr>
          <p:spPr bwMode="auto">
            <a:xfrm>
              <a:off x="7610475" y="3505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3</a:t>
              </a: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 flipH="1">
              <a:off x="5256213" y="38862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 flipH="1">
              <a:off x="6551613" y="38862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59" name="Line 64"/>
            <p:cNvSpPr>
              <a:spLocks noChangeShapeType="1"/>
            </p:cNvSpPr>
            <p:nvPr/>
          </p:nvSpPr>
          <p:spPr bwMode="auto">
            <a:xfrm flipH="1">
              <a:off x="5942013" y="38862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 flipH="1">
              <a:off x="7770813" y="38862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759061" y="1933204"/>
            <a:ext cx="482267" cy="427266"/>
            <a:chOff x="5133660" y="2289413"/>
            <a:chExt cx="482267" cy="427266"/>
          </a:xfrm>
        </p:grpSpPr>
        <p:sp>
          <p:nvSpPr>
            <p:cNvPr id="62" name="Oval 61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X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571584" y="3234124"/>
            <a:ext cx="343549" cy="34727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FFFF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00FFFF"/>
                </a:solidFill>
                <a:latin typeface="Gill Sans"/>
                <a:cs typeface="Gill Sans"/>
              </a:rPr>
              <a:t>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81184" y="3234124"/>
            <a:ext cx="343549" cy="34727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FF"/>
            </a:solidFill>
            <a:prstDash val="sysDash"/>
          </a:ln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00FF"/>
                </a:solidFill>
                <a:latin typeface="Gill Sans"/>
                <a:cs typeface="Gill Sans"/>
              </a:rPr>
              <a:t>B</a:t>
            </a:r>
          </a:p>
        </p:txBody>
      </p:sp>
      <p:sp>
        <p:nvSpPr>
          <p:cNvPr id="68" name="Oval 67"/>
          <p:cNvSpPr/>
          <p:nvPr/>
        </p:nvSpPr>
        <p:spPr>
          <a:xfrm>
            <a:off x="4971021" y="3077024"/>
            <a:ext cx="758877" cy="701460"/>
          </a:xfrm>
          <a:prstGeom prst="ellipse">
            <a:avLst/>
          </a:prstGeom>
          <a:noFill/>
          <a:ln w="28575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 b="1" baseline="-25000" dirty="0">
              <a:solidFill>
                <a:srgbClr val="FF00FF"/>
              </a:solidFill>
              <a:latin typeface="Arial Black"/>
              <a:cs typeface="Arial Black"/>
            </a:endParaRPr>
          </a:p>
        </p:txBody>
      </p:sp>
      <p:sp>
        <p:nvSpPr>
          <p:cNvPr id="69" name="Rectangle 111"/>
          <p:cNvSpPr>
            <a:spLocks/>
          </p:cNvSpPr>
          <p:nvPr/>
        </p:nvSpPr>
        <p:spPr bwMode="auto">
          <a:xfrm>
            <a:off x="272143" y="5557156"/>
            <a:ext cx="8719457" cy="67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513"/>
              </a:spcBef>
            </a:pPr>
            <a:r>
              <a:rPr lang="en-US" sz="2200" dirty="0">
                <a:solidFill>
                  <a:srgbClr val="FF00FF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incorrectNodes</a:t>
            </a:r>
            <a:r>
              <a:rPr lang="en-US" sz="22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 :- </a:t>
            </a:r>
            <a:r>
              <a:rPr lang="en-US" sz="2200" dirty="0" smtClean="0">
                <a:solidFill>
                  <a:srgbClr val="00FF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expectedNodes</a:t>
            </a:r>
            <a:r>
              <a:rPr lang="en-US" sz="22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N), </a:t>
            </a:r>
            <a:r>
              <a:rPr lang="en-US" sz="220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NOT</a:t>
            </a:r>
            <a:r>
              <a:rPr lang="en-US" sz="22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-IN </a:t>
            </a:r>
            <a:r>
              <a:rPr lang="en-US" sz="2200" dirty="0">
                <a:solidFill>
                  <a:srgbClr val="00FFFF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actualNodes</a:t>
            </a:r>
            <a:r>
              <a:rPr lang="en-US" sz="22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N);</a:t>
            </a:r>
          </a:p>
        </p:txBody>
      </p:sp>
    </p:spTree>
    <p:extLst>
      <p:ext uri="{BB962C8B-B14F-4D97-AF65-F5344CB8AC3E}">
        <p14:creationId xmlns:p14="http://schemas.microsoft.com/office/powerpoint/2010/main" val="387540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103"/>
          <p:cNvSpPr>
            <a:spLocks noChangeShapeType="1"/>
          </p:cNvSpPr>
          <p:nvPr/>
        </p:nvSpPr>
        <p:spPr bwMode="auto">
          <a:xfrm>
            <a:off x="1424129" y="2597625"/>
            <a:ext cx="1219200" cy="1588"/>
          </a:xfrm>
          <a:prstGeom prst="line">
            <a:avLst/>
          </a:prstGeom>
          <a:noFill/>
          <a:ln w="762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>
            <a:off x="1425717" y="1834037"/>
            <a:ext cx="1827212" cy="1588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1425717" y="2215037"/>
            <a:ext cx="1841500" cy="1588"/>
          </a:xfrm>
          <a:prstGeom prst="line">
            <a:avLst/>
          </a:prstGeom>
          <a:noFill/>
          <a:ln w="762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4" name="Line 70"/>
          <p:cNvSpPr>
            <a:spLocks noChangeShapeType="1"/>
          </p:cNvSpPr>
          <p:nvPr/>
        </p:nvSpPr>
        <p:spPr bwMode="auto">
          <a:xfrm flipH="1">
            <a:off x="1416049" y="1556777"/>
            <a:ext cx="1588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321563" y="3471138"/>
            <a:ext cx="3427507" cy="2027791"/>
          </a:xfrm>
          <a:prstGeom prst="wedgeRoundRectCallout">
            <a:avLst>
              <a:gd name="adj1" fmla="val -28897"/>
              <a:gd name="adj2" fmla="val -131432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827"/>
            <a:ext cx="7924800" cy="891495"/>
          </a:xfrm>
        </p:spPr>
        <p:txBody>
          <a:bodyPr/>
          <a:lstStyle/>
          <a:p>
            <a:r>
              <a:rPr lang="en-US" dirty="0" smtClean="0"/>
              <a:t>Building expectations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4442372" y="1045517"/>
            <a:ext cx="4294414" cy="164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Ex: which nodes </a:t>
            </a:r>
            <a:r>
              <a:rPr lang="en-US" dirty="0" smtClean="0">
                <a:solidFill>
                  <a:srgbClr val="00FF00"/>
                </a:solidFill>
              </a:rPr>
              <a:t>should </a:t>
            </a:r>
            <a:r>
              <a:rPr lang="en-US" dirty="0" smtClean="0"/>
              <a:t>have the blocks?</a:t>
            </a:r>
          </a:p>
          <a:p>
            <a:r>
              <a:rPr lang="en-US" dirty="0" smtClean="0"/>
              <a:t>Deduce expectations from </a:t>
            </a:r>
            <a:r>
              <a:rPr lang="en-US" i="1" dirty="0" smtClean="0">
                <a:solidFill>
                  <a:srgbClr val="DC9E1F"/>
                </a:solidFill>
              </a:rPr>
              <a:t>I/O events (italic)</a:t>
            </a: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rot="10800000">
            <a:off x="731837" y="1709177"/>
            <a:ext cx="685800" cy="1588"/>
          </a:xfrm>
          <a:prstGeom prst="line">
            <a:avLst/>
          </a:prstGeom>
          <a:noFill/>
          <a:ln w="57150" cap="flat" cmpd="sng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8" name="Rectangle 31"/>
          <p:cNvSpPr>
            <a:spLocks/>
          </p:cNvSpPr>
          <p:nvPr/>
        </p:nvSpPr>
        <p:spPr bwMode="auto">
          <a:xfrm>
            <a:off x="579437" y="1175777"/>
            <a:ext cx="241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M</a:t>
            </a:r>
          </a:p>
        </p:txBody>
      </p:sp>
      <p:sp>
        <p:nvSpPr>
          <p:cNvPr id="10" name="Rectangle 33"/>
          <p:cNvSpPr>
            <a:spLocks/>
          </p:cNvSpPr>
          <p:nvPr/>
        </p:nvSpPr>
        <p:spPr bwMode="auto">
          <a:xfrm>
            <a:off x="1265237" y="1175777"/>
            <a:ext cx="2226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C</a:t>
            </a:r>
          </a:p>
        </p:txBody>
      </p:sp>
      <p:sp>
        <p:nvSpPr>
          <p:cNvPr id="13" name="Line 69"/>
          <p:cNvSpPr>
            <a:spLocks noChangeShapeType="1"/>
          </p:cNvSpPr>
          <p:nvPr/>
        </p:nvSpPr>
        <p:spPr bwMode="auto">
          <a:xfrm flipH="1">
            <a:off x="731837" y="1556777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25" name="Line 58"/>
          <p:cNvSpPr>
            <a:spLocks noChangeShapeType="1"/>
          </p:cNvSpPr>
          <p:nvPr/>
        </p:nvSpPr>
        <p:spPr bwMode="auto">
          <a:xfrm flipH="1">
            <a:off x="645232" y="3990194"/>
            <a:ext cx="1587" cy="1219200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6" name="Line 59"/>
          <p:cNvSpPr>
            <a:spLocks noChangeShapeType="1"/>
          </p:cNvSpPr>
          <p:nvPr/>
        </p:nvSpPr>
        <p:spPr bwMode="auto">
          <a:xfrm flipH="1">
            <a:off x="3298303" y="3932846"/>
            <a:ext cx="1587" cy="1295400"/>
          </a:xfrm>
          <a:prstGeom prst="line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9" name="Rectangle 63"/>
          <p:cNvSpPr>
            <a:spLocks/>
          </p:cNvSpPr>
          <p:nvPr/>
        </p:nvSpPr>
        <p:spPr bwMode="auto">
          <a:xfrm>
            <a:off x="880551" y="3783791"/>
            <a:ext cx="215820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i="1" dirty="0" smtClean="0">
                <a:latin typeface="Gill Sans"/>
                <a:ea typeface="ＭＳ Ｐゴシック" charset="0"/>
                <a:cs typeface="Gill Sans"/>
              </a:rPr>
              <a:t>getBlockPipe(…)</a:t>
            </a:r>
          </a:p>
          <a:p>
            <a:pPr marL="39688" algn="ctr"/>
            <a:r>
              <a:rPr lang="en-US" dirty="0" smtClean="0">
                <a:latin typeface="Gill Sans"/>
                <a:ea typeface="ＭＳ Ｐゴシック" charset="0"/>
                <a:cs typeface="Gill Sans"/>
              </a:rPr>
              <a:t>Give me 3 nodes </a:t>
            </a:r>
            <a:r>
              <a:rPr lang="en-US" dirty="0">
                <a:latin typeface="Gill Sans"/>
                <a:ea typeface="ＭＳ Ｐゴシック" charset="0"/>
                <a:cs typeface="Gill Sans"/>
              </a:rPr>
              <a:t>for B</a:t>
            </a:r>
          </a:p>
        </p:txBody>
      </p:sp>
      <p:sp>
        <p:nvSpPr>
          <p:cNvPr id="30" name="Line 64"/>
          <p:cNvSpPr>
            <a:spLocks noChangeShapeType="1"/>
          </p:cNvSpPr>
          <p:nvPr/>
        </p:nvSpPr>
        <p:spPr bwMode="auto">
          <a:xfrm flipV="1">
            <a:off x="646819" y="4360255"/>
            <a:ext cx="2651484" cy="14568"/>
          </a:xfrm>
          <a:prstGeom prst="line">
            <a:avLst/>
          </a:prstGeom>
          <a:noFill/>
          <a:ln w="57150" cap="flat" cmpd="sng">
            <a:solidFill>
              <a:srgbClr val="DC9E1F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1" name="Rectangle 65"/>
          <p:cNvSpPr>
            <a:spLocks/>
          </p:cNvSpPr>
          <p:nvPr/>
        </p:nvSpPr>
        <p:spPr bwMode="auto">
          <a:xfrm>
            <a:off x="793412" y="4685775"/>
            <a:ext cx="239591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latin typeface="Gill Sans"/>
                <a:ea typeface="ＭＳ Ｐゴシック" charset="0"/>
                <a:cs typeface="Gill Sans"/>
              </a:rPr>
              <a:t>[</a:t>
            </a:r>
            <a:r>
              <a:rPr lang="en-US" dirty="0" smtClean="0">
                <a:latin typeface="Gill Sans"/>
                <a:ea typeface="ＭＳ Ｐゴシック" charset="0"/>
                <a:cs typeface="Gill Sans"/>
              </a:rPr>
              <a:t>Node1</a:t>
            </a:r>
            <a:r>
              <a:rPr lang="en-US" dirty="0">
                <a:latin typeface="Gill Sans"/>
                <a:ea typeface="ＭＳ Ｐゴシック" charset="0"/>
                <a:cs typeface="Gill Sans"/>
              </a:rPr>
              <a:t>, </a:t>
            </a:r>
            <a:r>
              <a:rPr lang="en-US" dirty="0" smtClean="0">
                <a:latin typeface="Gill Sans"/>
                <a:ea typeface="ＭＳ Ｐゴシック" charset="0"/>
                <a:cs typeface="Gill Sans"/>
              </a:rPr>
              <a:t>Node2</a:t>
            </a:r>
            <a:r>
              <a:rPr lang="en-US" dirty="0">
                <a:latin typeface="Gill Sans"/>
                <a:ea typeface="ＭＳ Ｐゴシック" charset="0"/>
                <a:cs typeface="Gill Sans"/>
              </a:rPr>
              <a:t>, </a:t>
            </a:r>
            <a:r>
              <a:rPr lang="en-US" dirty="0" smtClean="0">
                <a:latin typeface="Gill Sans"/>
                <a:ea typeface="ＭＳ Ｐゴシック" charset="0"/>
                <a:cs typeface="Gill Sans"/>
              </a:rPr>
              <a:t>Node3</a:t>
            </a:r>
            <a:r>
              <a:rPr lang="en-US" dirty="0">
                <a:latin typeface="Gill Sans"/>
                <a:ea typeface="ＭＳ Ｐゴシック" charset="0"/>
                <a:cs typeface="Gill Sans"/>
              </a:rPr>
              <a:t>]</a:t>
            </a:r>
          </a:p>
        </p:txBody>
      </p:sp>
      <p:sp>
        <p:nvSpPr>
          <p:cNvPr id="33" name="Rectangle 31"/>
          <p:cNvSpPr>
            <a:spLocks/>
          </p:cNvSpPr>
          <p:nvPr/>
        </p:nvSpPr>
        <p:spPr bwMode="auto">
          <a:xfrm>
            <a:off x="485011" y="3627337"/>
            <a:ext cx="241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M</a:t>
            </a:r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3159587" y="3596559"/>
            <a:ext cx="2226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C</a:t>
            </a:r>
          </a:p>
        </p:txBody>
      </p:sp>
      <p:sp>
        <p:nvSpPr>
          <p:cNvPr id="35" name="Line 64"/>
          <p:cNvSpPr>
            <a:spLocks noChangeShapeType="1"/>
          </p:cNvSpPr>
          <p:nvPr/>
        </p:nvSpPr>
        <p:spPr bwMode="auto">
          <a:xfrm>
            <a:off x="699075" y="4599794"/>
            <a:ext cx="2599228" cy="0"/>
          </a:xfrm>
          <a:prstGeom prst="line">
            <a:avLst/>
          </a:prstGeom>
          <a:noFill/>
          <a:ln w="57150" cap="flat" cmpd="sng">
            <a:solidFill>
              <a:srgbClr val="DC9E1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graphicFrame>
        <p:nvGraphicFramePr>
          <p:cNvPr id="3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43653"/>
              </p:ext>
            </p:extLst>
          </p:nvPr>
        </p:nvGraphicFramePr>
        <p:xfrm>
          <a:off x="4993102" y="2851003"/>
          <a:ext cx="2895600" cy="1748791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639763">
                <a:tc gridSpan="2"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expectedNodes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(Block, Node)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ヒラギノ角ゴ ProN W3" charset="0"/>
                        <a:cs typeface="ヒラギノ角ゴ ProN W3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ヒラギノ角ゴ ProN W3" charset="0"/>
                        <a:cs typeface="ヒラギノ角ゴ ProN W3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ヒラギノ角ゴ ProN W3" charset="0"/>
                        <a:cs typeface="ヒラギノ角ゴ ProN W3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ヒラギノ角ゴ ProN W3" charset="0"/>
                        <a:cs typeface="ヒラギノ角ゴ ProN W3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" name="Rectangle 111"/>
          <p:cNvSpPr>
            <a:spLocks/>
          </p:cNvSpPr>
          <p:nvPr/>
        </p:nvSpPr>
        <p:spPr bwMode="auto">
          <a:xfrm>
            <a:off x="4924972" y="4806083"/>
            <a:ext cx="3038929" cy="67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513"/>
              </a:spcBef>
            </a:pPr>
            <a:r>
              <a:rPr lang="en-US" sz="2200" dirty="0" smtClean="0">
                <a:solidFill>
                  <a:srgbClr val="00FF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expectedNodes </a:t>
            </a:r>
            <a:r>
              <a:rPr lang="en-US" sz="220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</a:t>
            </a:r>
            <a:r>
              <a:rPr lang="en-US" sz="22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B, N</a:t>
            </a:r>
            <a:r>
              <a:rPr lang="en-US" sz="220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) :- </a:t>
            </a:r>
          </a:p>
          <a:p>
            <a:pPr marL="382588" indent="-342900">
              <a:spcBef>
                <a:spcPts val="513"/>
              </a:spcBef>
            </a:pPr>
            <a:r>
              <a:rPr lang="en-US" sz="2200" dirty="0">
                <a:latin typeface="Gill Sans"/>
                <a:ea typeface="ＭＳ Ｐゴシック" charset="0"/>
                <a:cs typeface="Gill Sans"/>
                <a:sym typeface="Lucida Grande" charset="0"/>
              </a:rPr>
              <a:t> </a:t>
            </a:r>
            <a:r>
              <a:rPr lang="en-US" sz="2200" dirty="0" smtClean="0">
                <a:latin typeface="Gill Sans"/>
                <a:ea typeface="ＭＳ Ｐゴシック" charset="0"/>
                <a:cs typeface="Gill Sans"/>
                <a:sym typeface="Lucida Grande" charset="0"/>
              </a:rPr>
              <a:t>   </a:t>
            </a:r>
            <a:r>
              <a:rPr lang="en-US" sz="2200" i="1" dirty="0" smtClean="0">
                <a:solidFill>
                  <a:srgbClr val="DC9E1F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getBlockPipe</a:t>
            </a:r>
            <a:r>
              <a:rPr lang="en-US" sz="2200" dirty="0" smtClean="0">
                <a:solidFill>
                  <a:srgbClr val="DC9E1F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N);</a:t>
            </a:r>
            <a:endParaRPr lang="en-US" sz="2200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  <a:sym typeface="Lucida Grande" charset="0"/>
            </a:endParaRPr>
          </a:p>
        </p:txBody>
      </p:sp>
      <p:sp>
        <p:nvSpPr>
          <p:cNvPr id="42" name="Rectangle 32"/>
          <p:cNvSpPr>
            <a:spLocks/>
          </p:cNvSpPr>
          <p:nvPr/>
        </p:nvSpPr>
        <p:spPr bwMode="auto">
          <a:xfrm>
            <a:off x="1882917" y="1148237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Gill Sans"/>
                <a:ea typeface="ＭＳ Ｐゴシック" charset="0"/>
                <a:cs typeface="Gill Sans"/>
              </a:rPr>
              <a:t>1</a:t>
            </a:r>
          </a:p>
        </p:txBody>
      </p:sp>
      <p:sp>
        <p:nvSpPr>
          <p:cNvPr id="44" name="Rectangle 34"/>
          <p:cNvSpPr>
            <a:spLocks/>
          </p:cNvSpPr>
          <p:nvPr/>
        </p:nvSpPr>
        <p:spPr bwMode="auto">
          <a:xfrm>
            <a:off x="2492517" y="1148237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Gill Sans"/>
                <a:ea typeface="ＭＳ Ｐゴシック" charset="0"/>
                <a:cs typeface="Gill Sans"/>
              </a:rPr>
              <a:t>2</a:t>
            </a:r>
          </a:p>
        </p:txBody>
      </p:sp>
      <p:sp>
        <p:nvSpPr>
          <p:cNvPr id="45" name="Rectangle 35"/>
          <p:cNvSpPr>
            <a:spLocks/>
          </p:cNvSpPr>
          <p:nvPr/>
        </p:nvSpPr>
        <p:spPr bwMode="auto">
          <a:xfrm>
            <a:off x="3108467" y="1148237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Gill Sans"/>
                <a:ea typeface="ＭＳ Ｐゴシック" charset="0"/>
                <a:cs typeface="Gill Sans"/>
              </a:rPr>
              <a:t>3</a:t>
            </a:r>
          </a:p>
        </p:txBody>
      </p:sp>
      <p:sp>
        <p:nvSpPr>
          <p:cNvPr id="47" name="Line 71"/>
          <p:cNvSpPr>
            <a:spLocks noChangeShapeType="1"/>
          </p:cNvSpPr>
          <p:nvPr/>
        </p:nvSpPr>
        <p:spPr bwMode="auto">
          <a:xfrm>
            <a:off x="3254517" y="1529237"/>
            <a:ext cx="12700" cy="1447800"/>
          </a:xfrm>
          <a:prstGeom prst="line">
            <a:avLst/>
          </a:prstGeom>
          <a:noFill/>
          <a:ln w="38100" cap="flat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48" name="Line 72"/>
          <p:cNvSpPr>
            <a:spLocks noChangeShapeType="1"/>
          </p:cNvSpPr>
          <p:nvPr/>
        </p:nvSpPr>
        <p:spPr bwMode="auto">
          <a:xfrm flipH="1">
            <a:off x="2643329" y="1529237"/>
            <a:ext cx="1588" cy="1447800"/>
          </a:xfrm>
          <a:prstGeom prst="line">
            <a:avLst/>
          </a:prstGeom>
          <a:noFill/>
          <a:ln w="381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49" name="Line 73"/>
          <p:cNvSpPr>
            <a:spLocks noChangeShapeType="1"/>
          </p:cNvSpPr>
          <p:nvPr/>
        </p:nvSpPr>
        <p:spPr bwMode="auto">
          <a:xfrm>
            <a:off x="2035317" y="1529237"/>
            <a:ext cx="16876" cy="1447800"/>
          </a:xfrm>
          <a:prstGeom prst="line">
            <a:avLst/>
          </a:prstGeom>
          <a:noFill/>
          <a:ln w="381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013383" y="1989241"/>
            <a:ext cx="462239" cy="427266"/>
          </a:xfrm>
          <a:prstGeom prst="ellipse">
            <a:avLst/>
          </a:prstGeom>
          <a:solidFill>
            <a:srgbClr val="7F7F7F"/>
          </a:solidFill>
          <a:ln w="28575" cmpd="sng"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37497" y="2026761"/>
            <a:ext cx="458153" cy="276999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  <a:latin typeface="Arial Black"/>
                <a:cs typeface="Arial Black"/>
              </a:rPr>
              <a:t>X</a:t>
            </a:r>
            <a:r>
              <a:rPr lang="en-US" baseline="-25000" dirty="0">
                <a:solidFill>
                  <a:srgbClr val="7F7F7F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46" name="Rectangle 111"/>
          <p:cNvSpPr>
            <a:spLocks/>
          </p:cNvSpPr>
          <p:nvPr/>
        </p:nvSpPr>
        <p:spPr bwMode="auto">
          <a:xfrm>
            <a:off x="155167" y="5798415"/>
            <a:ext cx="8719457" cy="42663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40639" bIns="0"/>
          <a:lstStyle/>
          <a:p>
            <a:pPr marL="382588" indent="-342900">
              <a:spcBef>
                <a:spcPts val="513"/>
              </a:spcBef>
            </a:pP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#1: incorrectNodes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 :- </a:t>
            </a:r>
            <a:r>
              <a:rPr lang="en-US" dirty="0" smtClean="0">
                <a:solidFill>
                  <a:srgbClr val="008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expectedNodes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N), 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NOT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-IN actualNodes(B, N);</a:t>
            </a:r>
          </a:p>
        </p:txBody>
      </p:sp>
    </p:spTree>
    <p:extLst>
      <p:ext uri="{BB962C8B-B14F-4D97-AF65-F5344CB8AC3E}">
        <p14:creationId xmlns:p14="http://schemas.microsoft.com/office/powerpoint/2010/main" val="371896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14" grpId="0" animBg="1"/>
      <p:bldP spid="32" grpId="0" animBg="1"/>
      <p:bldP spid="5" grpId="0" animBg="1"/>
      <p:bldP spid="8" grpId="0"/>
      <p:bldP spid="10" grpId="0"/>
      <p:bldP spid="13" grpId="0" animBg="1"/>
      <p:bldP spid="25" grpId="0" animBg="1"/>
      <p:bldP spid="26" grpId="0" animBg="1"/>
      <p:bldP spid="29" grpId="0"/>
      <p:bldP spid="30" grpId="0" animBg="1"/>
      <p:bldP spid="31" grpId="0"/>
      <p:bldP spid="33" grpId="0"/>
      <p:bldP spid="34" grpId="0"/>
      <p:bldP spid="35" grpId="0" animBg="1"/>
      <p:bldP spid="38" grpId="0"/>
      <p:bldP spid="42" grpId="0"/>
      <p:bldP spid="44" grpId="0"/>
      <p:bldP spid="45" grpId="0"/>
      <p:bldP spid="47" grpId="0" animBg="1"/>
      <p:bldP spid="48" grpId="0" animBg="1"/>
      <p:bldP spid="49" grpId="0" animBg="1"/>
      <p:bldP spid="50" grpId="0" animBg="1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94" y="288112"/>
            <a:ext cx="7924800" cy="837067"/>
          </a:xfrm>
        </p:spPr>
        <p:txBody>
          <a:bodyPr/>
          <a:lstStyle/>
          <a:p>
            <a:r>
              <a:rPr lang="en-US" dirty="0" smtClean="0"/>
              <a:t>Updating expectations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992011" y="1752041"/>
            <a:ext cx="4095363" cy="1437202"/>
          </a:xfrm>
          <a:prstGeom prst="rect">
            <a:avLst/>
          </a:prstGeom>
          <a:ln/>
        </p:spPr>
        <p:txBody>
          <a:bodyPr rIns="13208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2600" kern="1200" spc="3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 spc="3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2200" dirty="0" smtClean="0"/>
              <a:t>DEL </a:t>
            </a:r>
            <a:r>
              <a:rPr lang="en-US" sz="2200" dirty="0" smtClean="0">
                <a:solidFill>
                  <a:srgbClr val="00FF00"/>
                </a:solidFill>
              </a:rPr>
              <a:t>expectedNodes </a:t>
            </a:r>
            <a:r>
              <a:rPr lang="en-US" sz="2200" dirty="0" smtClean="0"/>
              <a:t>(B, N) :-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2200" dirty="0"/>
              <a:t> </a:t>
            </a:r>
            <a:r>
              <a:rPr lang="en-US" sz="2200" dirty="0" smtClean="0"/>
              <a:t>   expectedNodes (B, N),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  </a:t>
            </a:r>
            <a:r>
              <a:rPr lang="en-US" sz="2200" i="1" dirty="0" smtClean="0">
                <a:solidFill>
                  <a:srgbClr val="FF0000"/>
                </a:solidFill>
              </a:rPr>
              <a:t>fateCrashNode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(N)</a:t>
            </a:r>
            <a:endParaRPr lang="en-US" sz="2200" dirty="0"/>
          </a:p>
        </p:txBody>
      </p:sp>
      <p:graphicFrame>
        <p:nvGraphicFramePr>
          <p:cNvPr id="51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20096"/>
              </p:ext>
            </p:extLst>
          </p:nvPr>
        </p:nvGraphicFramePr>
        <p:xfrm>
          <a:off x="743823" y="1403919"/>
          <a:ext cx="2895600" cy="1748791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639763">
                <a:tc gridSpan="2"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expectedNodes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Gill Sans"/>
                        <a:ea typeface="ヒラギノ角ゴ ProN W3" charset="0"/>
                        <a:cs typeface="Gill Sans"/>
                        <a:sym typeface="Lucida Grande" charset="0"/>
                      </a:endParaRP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(Block, Node)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ヒラギノ角ゴ ProN W3" charset="0"/>
                        <a:cs typeface="ヒラギノ角ゴ ProN W3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ヒラギノ角ゴ ProN W3" charset="0"/>
                        <a:cs typeface="ヒラギノ角ゴ ProN W3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ヒラギノ角ゴ ProN W3" charset="0"/>
                        <a:cs typeface="ヒラギノ角ゴ ProN W3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ヒラギノ角ゴ ProN W3" charset="0"/>
                        <a:cs typeface="ヒラギノ角ゴ ProN W3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" name="Freeform 56"/>
          <p:cNvSpPr/>
          <p:nvPr/>
        </p:nvSpPr>
        <p:spPr>
          <a:xfrm>
            <a:off x="562394" y="2876230"/>
            <a:ext cx="3238500" cy="227268"/>
          </a:xfrm>
          <a:custGeom>
            <a:avLst/>
            <a:gdLst>
              <a:gd name="connsiteX0" fmla="*/ 0 w 3238500"/>
              <a:gd name="connsiteY0" fmla="*/ 163625 h 227268"/>
              <a:gd name="connsiteX1" fmla="*/ 326572 w 3238500"/>
              <a:gd name="connsiteY1" fmla="*/ 9411 h 227268"/>
              <a:gd name="connsiteX2" fmla="*/ 344715 w 3238500"/>
              <a:gd name="connsiteY2" fmla="*/ 227125 h 227268"/>
              <a:gd name="connsiteX3" fmla="*/ 689429 w 3238500"/>
              <a:gd name="connsiteY3" fmla="*/ 45697 h 227268"/>
              <a:gd name="connsiteX4" fmla="*/ 734786 w 3238500"/>
              <a:gd name="connsiteY4" fmla="*/ 227125 h 227268"/>
              <a:gd name="connsiteX5" fmla="*/ 1043215 w 3238500"/>
              <a:gd name="connsiteY5" fmla="*/ 45697 h 227268"/>
              <a:gd name="connsiteX6" fmla="*/ 1079500 w 3238500"/>
              <a:gd name="connsiteY6" fmla="*/ 199911 h 227268"/>
              <a:gd name="connsiteX7" fmla="*/ 1387929 w 3238500"/>
              <a:gd name="connsiteY7" fmla="*/ 36625 h 227268"/>
              <a:gd name="connsiteX8" fmla="*/ 1442358 w 3238500"/>
              <a:gd name="connsiteY8" fmla="*/ 208983 h 227268"/>
              <a:gd name="connsiteX9" fmla="*/ 1687286 w 3238500"/>
              <a:gd name="connsiteY9" fmla="*/ 27554 h 227268"/>
              <a:gd name="connsiteX10" fmla="*/ 1759858 w 3238500"/>
              <a:gd name="connsiteY10" fmla="*/ 218054 h 227268"/>
              <a:gd name="connsiteX11" fmla="*/ 2068286 w 3238500"/>
              <a:gd name="connsiteY11" fmla="*/ 27554 h 227268"/>
              <a:gd name="connsiteX12" fmla="*/ 2131786 w 3238500"/>
              <a:gd name="connsiteY12" fmla="*/ 227125 h 227268"/>
              <a:gd name="connsiteX13" fmla="*/ 2431143 w 3238500"/>
              <a:gd name="connsiteY13" fmla="*/ 340 h 227268"/>
              <a:gd name="connsiteX14" fmla="*/ 2540000 w 3238500"/>
              <a:gd name="connsiteY14" fmla="*/ 172697 h 227268"/>
              <a:gd name="connsiteX15" fmla="*/ 2730500 w 3238500"/>
              <a:gd name="connsiteY15" fmla="*/ 36625 h 227268"/>
              <a:gd name="connsiteX16" fmla="*/ 2884715 w 3238500"/>
              <a:gd name="connsiteY16" fmla="*/ 181768 h 227268"/>
              <a:gd name="connsiteX17" fmla="*/ 3011715 w 3238500"/>
              <a:gd name="connsiteY17" fmla="*/ 91054 h 227268"/>
              <a:gd name="connsiteX18" fmla="*/ 3238500 w 3238500"/>
              <a:gd name="connsiteY18" fmla="*/ 109197 h 22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38500" h="227268">
                <a:moveTo>
                  <a:pt x="0" y="163625"/>
                </a:moveTo>
                <a:cubicBezTo>
                  <a:pt x="134559" y="81226"/>
                  <a:pt x="269119" y="-1172"/>
                  <a:pt x="326572" y="9411"/>
                </a:cubicBezTo>
                <a:cubicBezTo>
                  <a:pt x="384025" y="19994"/>
                  <a:pt x="284239" y="221077"/>
                  <a:pt x="344715" y="227125"/>
                </a:cubicBezTo>
                <a:cubicBezTo>
                  <a:pt x="405191" y="233173"/>
                  <a:pt x="624417" y="45697"/>
                  <a:pt x="689429" y="45697"/>
                </a:cubicBezTo>
                <a:cubicBezTo>
                  <a:pt x="754441" y="45697"/>
                  <a:pt x="675822" y="227125"/>
                  <a:pt x="734786" y="227125"/>
                </a:cubicBezTo>
                <a:cubicBezTo>
                  <a:pt x="793750" y="227125"/>
                  <a:pt x="985763" y="50233"/>
                  <a:pt x="1043215" y="45697"/>
                </a:cubicBezTo>
                <a:cubicBezTo>
                  <a:pt x="1100667" y="41161"/>
                  <a:pt x="1022048" y="201423"/>
                  <a:pt x="1079500" y="199911"/>
                </a:cubicBezTo>
                <a:cubicBezTo>
                  <a:pt x="1136952" y="198399"/>
                  <a:pt x="1327453" y="35113"/>
                  <a:pt x="1387929" y="36625"/>
                </a:cubicBezTo>
                <a:cubicBezTo>
                  <a:pt x="1448405" y="38137"/>
                  <a:pt x="1392465" y="210495"/>
                  <a:pt x="1442358" y="208983"/>
                </a:cubicBezTo>
                <a:cubicBezTo>
                  <a:pt x="1492251" y="207471"/>
                  <a:pt x="1634369" y="26042"/>
                  <a:pt x="1687286" y="27554"/>
                </a:cubicBezTo>
                <a:cubicBezTo>
                  <a:pt x="1740203" y="29066"/>
                  <a:pt x="1696358" y="218054"/>
                  <a:pt x="1759858" y="218054"/>
                </a:cubicBezTo>
                <a:cubicBezTo>
                  <a:pt x="1823358" y="218054"/>
                  <a:pt x="2006298" y="26042"/>
                  <a:pt x="2068286" y="27554"/>
                </a:cubicBezTo>
                <a:cubicBezTo>
                  <a:pt x="2130274" y="29066"/>
                  <a:pt x="2071310" y="231661"/>
                  <a:pt x="2131786" y="227125"/>
                </a:cubicBezTo>
                <a:cubicBezTo>
                  <a:pt x="2192262" y="222589"/>
                  <a:pt x="2363107" y="9411"/>
                  <a:pt x="2431143" y="340"/>
                </a:cubicBezTo>
                <a:cubicBezTo>
                  <a:pt x="2499179" y="-8731"/>
                  <a:pt x="2490107" y="166650"/>
                  <a:pt x="2540000" y="172697"/>
                </a:cubicBezTo>
                <a:cubicBezTo>
                  <a:pt x="2589893" y="178744"/>
                  <a:pt x="2673048" y="35113"/>
                  <a:pt x="2730500" y="36625"/>
                </a:cubicBezTo>
                <a:cubicBezTo>
                  <a:pt x="2787952" y="38137"/>
                  <a:pt x="2837846" y="172697"/>
                  <a:pt x="2884715" y="181768"/>
                </a:cubicBezTo>
                <a:cubicBezTo>
                  <a:pt x="2931584" y="190839"/>
                  <a:pt x="2952751" y="103149"/>
                  <a:pt x="3011715" y="91054"/>
                </a:cubicBezTo>
                <a:cubicBezTo>
                  <a:pt x="3070679" y="78959"/>
                  <a:pt x="3238500" y="109197"/>
                  <a:pt x="3238500" y="109197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751318" y="3361857"/>
            <a:ext cx="2888105" cy="2246086"/>
            <a:chOff x="1227724" y="1092200"/>
            <a:chExt cx="2888105" cy="2246086"/>
          </a:xfrm>
        </p:grpSpPr>
        <p:sp>
          <p:nvSpPr>
            <p:cNvPr id="75" name="Line 103"/>
            <p:cNvSpPr>
              <a:spLocks noChangeShapeType="1"/>
            </p:cNvSpPr>
            <p:nvPr/>
          </p:nvSpPr>
          <p:spPr bwMode="auto">
            <a:xfrm>
              <a:off x="2064336" y="2541588"/>
              <a:ext cx="1219200" cy="1588"/>
            </a:xfrm>
            <a:prstGeom prst="line">
              <a:avLst/>
            </a:prstGeom>
            <a:noFill/>
            <a:ln w="76200" cap="flat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7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 rot="10800000">
              <a:off x="1380124" y="1625600"/>
              <a:ext cx="685800" cy="1588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2065924" y="1778000"/>
              <a:ext cx="1827212" cy="158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>
              <a:off x="2065924" y="2159000"/>
              <a:ext cx="1841500" cy="1588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7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79" name="Rectangle 31"/>
            <p:cNvSpPr>
              <a:spLocks/>
            </p:cNvSpPr>
            <p:nvPr/>
          </p:nvSpPr>
          <p:spPr bwMode="auto">
            <a:xfrm>
              <a:off x="1227724" y="1092200"/>
              <a:ext cx="2412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M</a:t>
              </a:r>
            </a:p>
          </p:txBody>
        </p:sp>
        <p:sp>
          <p:nvSpPr>
            <p:cNvPr id="80" name="Rectangle 32"/>
            <p:cNvSpPr>
              <a:spLocks/>
            </p:cNvSpPr>
            <p:nvPr/>
          </p:nvSpPr>
          <p:spPr bwMode="auto">
            <a:xfrm>
              <a:off x="2523124" y="1092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1</a:t>
              </a:r>
            </a:p>
          </p:txBody>
        </p:sp>
        <p:sp>
          <p:nvSpPr>
            <p:cNvPr id="81" name="Rectangle 33"/>
            <p:cNvSpPr>
              <a:spLocks/>
            </p:cNvSpPr>
            <p:nvPr/>
          </p:nvSpPr>
          <p:spPr bwMode="auto">
            <a:xfrm>
              <a:off x="1913524" y="1092200"/>
              <a:ext cx="2226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C</a:t>
              </a:r>
            </a:p>
          </p:txBody>
        </p:sp>
        <p:sp>
          <p:nvSpPr>
            <p:cNvPr id="82" name="Rectangle 34"/>
            <p:cNvSpPr>
              <a:spLocks/>
            </p:cNvSpPr>
            <p:nvPr/>
          </p:nvSpPr>
          <p:spPr bwMode="auto">
            <a:xfrm>
              <a:off x="3132724" y="1092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2</a:t>
              </a:r>
            </a:p>
          </p:txBody>
        </p:sp>
        <p:sp>
          <p:nvSpPr>
            <p:cNvPr id="83" name="Rectangle 35"/>
            <p:cNvSpPr>
              <a:spLocks/>
            </p:cNvSpPr>
            <p:nvPr/>
          </p:nvSpPr>
          <p:spPr bwMode="auto">
            <a:xfrm>
              <a:off x="3748674" y="1092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3</a:t>
              </a:r>
            </a:p>
          </p:txBody>
        </p:sp>
        <p:sp>
          <p:nvSpPr>
            <p:cNvPr id="84" name="Line 69"/>
            <p:cNvSpPr>
              <a:spLocks noChangeShapeType="1"/>
            </p:cNvSpPr>
            <p:nvPr/>
          </p:nvSpPr>
          <p:spPr bwMode="auto">
            <a:xfrm flipH="1">
              <a:off x="1380124" y="1473200"/>
              <a:ext cx="0" cy="14478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85" name="Line 70"/>
            <p:cNvSpPr>
              <a:spLocks noChangeShapeType="1"/>
            </p:cNvSpPr>
            <p:nvPr/>
          </p:nvSpPr>
          <p:spPr bwMode="auto">
            <a:xfrm flipH="1">
              <a:off x="2064336" y="1473200"/>
              <a:ext cx="1588" cy="14478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86" name="Line 71"/>
            <p:cNvSpPr>
              <a:spLocks noChangeShapeType="1"/>
            </p:cNvSpPr>
            <p:nvPr/>
          </p:nvSpPr>
          <p:spPr bwMode="auto">
            <a:xfrm>
              <a:off x="3894724" y="1473200"/>
              <a:ext cx="12700" cy="14478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87" name="Line 72"/>
            <p:cNvSpPr>
              <a:spLocks noChangeShapeType="1"/>
            </p:cNvSpPr>
            <p:nvPr/>
          </p:nvSpPr>
          <p:spPr bwMode="auto">
            <a:xfrm flipH="1">
              <a:off x="3283536" y="1473200"/>
              <a:ext cx="1588" cy="14478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88" name="Line 73"/>
            <p:cNvSpPr>
              <a:spLocks noChangeShapeType="1"/>
            </p:cNvSpPr>
            <p:nvPr/>
          </p:nvSpPr>
          <p:spPr bwMode="auto">
            <a:xfrm>
              <a:off x="2675524" y="1473200"/>
              <a:ext cx="16876" cy="14478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653590" y="1933204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53590" y="2020500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X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520625" y="2991010"/>
              <a:ext cx="343549" cy="347276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00FF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FF00"/>
                  </a:solidFill>
                  <a:latin typeface="Gill Sans"/>
                  <a:cs typeface="Gill Sans"/>
                </a:rPr>
                <a:t>B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11500" y="2991010"/>
              <a:ext cx="343549" cy="347276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00FF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FF00"/>
                  </a:solidFill>
                  <a:latin typeface="Gill Sans"/>
                  <a:cs typeface="Gill Sans"/>
                </a:rPr>
                <a:t>B</a:t>
              </a:r>
            </a:p>
          </p:txBody>
        </p:sp>
      </p:grpSp>
      <p:sp>
        <p:nvSpPr>
          <p:cNvPr id="26" name="Rectangle 111"/>
          <p:cNvSpPr>
            <a:spLocks/>
          </p:cNvSpPr>
          <p:nvPr/>
        </p:nvSpPr>
        <p:spPr bwMode="auto">
          <a:xfrm>
            <a:off x="307567" y="5825478"/>
            <a:ext cx="8719457" cy="6749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40639" bIns="0"/>
          <a:lstStyle/>
          <a:p>
            <a:pPr marL="382588" indent="-342900">
              <a:spcBef>
                <a:spcPts val="513"/>
              </a:spcBef>
            </a:pP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#1: incorrectNodes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 :- 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expectedNodes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N), 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NOT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-IN actualNodes(B, N)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;</a:t>
            </a:r>
          </a:p>
          <a:p>
            <a:pPr marL="382588" indent="-342900">
              <a:spcBef>
                <a:spcPts val="513"/>
              </a:spcBef>
            </a:pP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#2: expectedNodes(B, N) :- </a:t>
            </a:r>
            <a:r>
              <a:rPr lang="en-US" i="1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getBlockPipe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(B,N)</a:t>
            </a:r>
            <a:endParaRPr lang="en-US" dirty="0">
              <a:solidFill>
                <a:schemeClr val="bg1"/>
              </a:solidFill>
              <a:latin typeface="Gill Sans"/>
              <a:ea typeface="ＭＳ Ｐゴシック" charset="0"/>
              <a:cs typeface="Gill Sans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5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failure events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00035" y="1648134"/>
            <a:ext cx="4354286" cy="2072901"/>
          </a:xfrm>
          <a:prstGeom prst="rect">
            <a:avLst/>
          </a:prstGeom>
          <a:ln/>
        </p:spPr>
        <p:txBody>
          <a:bodyPr rIns="13208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2600" kern="1200" spc="3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Lucida Grande"/>
              <a:buChar char="-"/>
              <a:defRPr sz="2200" kern="1200" spc="3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2200" dirty="0" smtClean="0"/>
              <a:t>DEL expectedNodes</a:t>
            </a:r>
            <a:r>
              <a:rPr lang="en-US" sz="2200" dirty="0" smtClean="0">
                <a:solidFill>
                  <a:srgbClr val="00FF00"/>
                </a:solidFill>
              </a:rPr>
              <a:t> </a:t>
            </a:r>
            <a:r>
              <a:rPr lang="en-US" sz="2200" dirty="0" smtClean="0"/>
              <a:t>(B, N) :-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2200" dirty="0"/>
              <a:t> </a:t>
            </a:r>
            <a:r>
              <a:rPr lang="en-US" sz="2200" dirty="0" smtClean="0"/>
              <a:t>   expectedNodes (B, N),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  </a:t>
            </a:r>
            <a:r>
              <a:rPr lang="en-US" sz="2200" i="1" dirty="0" smtClean="0">
                <a:solidFill>
                  <a:srgbClr val="FF0000"/>
                </a:solidFill>
              </a:rPr>
              <a:t>fateCrashNode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(N),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2200" b="1" dirty="0">
                <a:solidFill>
                  <a:srgbClr val="FF7F00"/>
                </a:solidFill>
              </a:rPr>
              <a:t> </a:t>
            </a:r>
            <a:r>
              <a:rPr lang="en-US" sz="2200" b="1" dirty="0" smtClean="0">
                <a:solidFill>
                  <a:srgbClr val="FF7F00"/>
                </a:solidFill>
              </a:rPr>
              <a:t>   </a:t>
            </a:r>
            <a:r>
              <a:rPr lang="en-US" sz="2200" dirty="0" smtClean="0">
                <a:solidFill>
                  <a:srgbClr val="FF0000"/>
                </a:solidFill>
              </a:rPr>
              <a:t>writeStage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smtClean="0"/>
              <a:t>(B, Stage),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2200" dirty="0"/>
              <a:t> </a:t>
            </a:r>
            <a:r>
              <a:rPr lang="en-US" sz="2200" dirty="0" smtClean="0"/>
              <a:t>   Stage == </a:t>
            </a:r>
            <a:r>
              <a:rPr lang="ja-JP" altLang="en-US" sz="2200" dirty="0" smtClean="0"/>
              <a:t>“</a:t>
            </a:r>
            <a:r>
              <a:rPr lang="en-US" sz="2200" dirty="0" smtClean="0"/>
              <a:t>Data Transfer”;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32016"/>
            <a:ext cx="3537857" cy="76944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Gill Sans"/>
                <a:cs typeface="Gill Sans"/>
              </a:rPr>
              <a:t>Different stages </a:t>
            </a:r>
            <a:r>
              <a:rPr lang="en-US" sz="2200" dirty="0" smtClean="0">
                <a:latin typeface="Gill Sans"/>
                <a:cs typeface="Gill Sans"/>
                <a:sym typeface="Wingdings"/>
              </a:rPr>
              <a:t> </a:t>
            </a:r>
          </a:p>
          <a:p>
            <a:pPr algn="ctr"/>
            <a:r>
              <a:rPr lang="en-US" sz="2200" dirty="0" smtClean="0">
                <a:latin typeface="Gill Sans"/>
                <a:cs typeface="Gill Sans"/>
                <a:sym typeface="Wingdings"/>
              </a:rPr>
              <a:t>different recovery behaviors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101457" y="2386014"/>
            <a:ext cx="3341037" cy="1080978"/>
          </a:xfrm>
          <a:prstGeom prst="round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111"/>
          <p:cNvSpPr>
            <a:spLocks/>
          </p:cNvSpPr>
          <p:nvPr/>
        </p:nvSpPr>
        <p:spPr bwMode="auto">
          <a:xfrm>
            <a:off x="202098" y="3695088"/>
            <a:ext cx="8719457" cy="1170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40639" bIns="0"/>
          <a:lstStyle/>
          <a:p>
            <a:pPr marL="382588" indent="-342900"/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#1: incorrectNodes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,N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) 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	: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expectedNodes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,N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), 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NOT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-IN actualNodes(B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,N)</a:t>
            </a:r>
          </a:p>
          <a:p>
            <a:pPr marL="382588" indent="-342900"/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#2: expectedNodes(B,N) 	:- </a:t>
            </a:r>
            <a:r>
              <a:rPr lang="en-US" i="1" dirty="0" smtClean="0">
                <a:solidFill>
                  <a:srgbClr val="DC9E1F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getBlockPipe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(B,N)</a:t>
            </a:r>
          </a:p>
          <a:p>
            <a:pPr marL="382588" indent="-342900"/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#3: expectedNodes(B,N)	:- expectedNodes(B,N), </a:t>
            </a:r>
            <a:r>
              <a:rPr lang="en-US" dirty="0" smtClean="0">
                <a:solidFill>
                  <a:srgbClr val="FF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fateCrashNode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(N), </a:t>
            </a:r>
          </a:p>
          <a:p>
            <a:pPr marL="382588" indent="-342900"/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                                           </a:t>
            </a:r>
            <a:r>
              <a:rPr lang="en-US" dirty="0" smtClean="0">
                <a:solidFill>
                  <a:srgbClr val="FF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writeStage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(B,Stage), Stage == “DataTransfer”</a:t>
            </a:r>
          </a:p>
          <a:p>
            <a:pPr marL="382588" indent="-342900"/>
            <a:endParaRPr lang="en-US" dirty="0">
              <a:solidFill>
                <a:schemeClr val="bg1"/>
              </a:solidFill>
              <a:latin typeface="Gill Sans"/>
              <a:ea typeface="ＭＳ Ｐゴシック" charset="0"/>
              <a:cs typeface="Gill Sans"/>
              <a:sym typeface="Lucida Grande" charset="0"/>
            </a:endParaRPr>
          </a:p>
        </p:txBody>
      </p:sp>
      <p:sp>
        <p:nvSpPr>
          <p:cNvPr id="53" name="Rectangle 111"/>
          <p:cNvSpPr>
            <a:spLocks/>
          </p:cNvSpPr>
          <p:nvPr/>
        </p:nvSpPr>
        <p:spPr bwMode="auto">
          <a:xfrm>
            <a:off x="202098" y="4904838"/>
            <a:ext cx="8719457" cy="152439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40639" bIns="0"/>
          <a:lstStyle/>
          <a:p>
            <a:pPr marL="11113"/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#4: </a:t>
            </a:r>
            <a:r>
              <a:rPr lang="en-US" dirty="0" smtClean="0">
                <a:solidFill>
                  <a:srgbClr val="FF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writeStage</a:t>
            </a:r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B, “DataTr”) </a:t>
            </a:r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	: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writeStage(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,“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Setup”), </a:t>
            </a:r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nodesCnt(Nc)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acksCnt 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Ac)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Nc==Ac</a:t>
            </a:r>
            <a:endParaRPr lang="en-US" dirty="0">
              <a:solidFill>
                <a:srgbClr val="000000"/>
              </a:solidFill>
              <a:latin typeface="Gill Sans"/>
              <a:ea typeface="ＭＳ Ｐゴシック" charset="0"/>
              <a:cs typeface="Gill Sans"/>
              <a:sym typeface="Lucida Grande" charset="0"/>
            </a:endParaRPr>
          </a:p>
          <a:p>
            <a:pPr marL="11113"/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#5: nodesCnt 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CNT&lt;N&gt;</a:t>
            </a:r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)	: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 pipeNodes (B, N);</a:t>
            </a:r>
          </a:p>
          <a:p>
            <a:pPr marL="11113"/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#6: pipeNodes 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 </a:t>
            </a:r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       	: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 </a:t>
            </a:r>
            <a:r>
              <a:rPr lang="en-US" i="1" dirty="0">
                <a:solidFill>
                  <a:srgbClr val="DC9E1F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getBlockPipe</a:t>
            </a:r>
            <a:r>
              <a:rPr lang="en-US" dirty="0">
                <a:solidFill>
                  <a:srgbClr val="DC9E1F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N);</a:t>
            </a:r>
          </a:p>
          <a:p>
            <a:pPr marL="11113"/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#7: acksCnt 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CNT&lt;A&gt;) </a:t>
            </a:r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	: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 setupAcks (B, P, “OK”);</a:t>
            </a:r>
          </a:p>
          <a:p>
            <a:pPr marL="11113"/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#8: setupAcks 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P, A) </a:t>
            </a:r>
            <a:r>
              <a:rPr lang="en-US" dirty="0" smtClean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	: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 </a:t>
            </a:r>
            <a:r>
              <a:rPr lang="en-US" i="1" dirty="0">
                <a:solidFill>
                  <a:schemeClr val="tx2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setupAck</a:t>
            </a:r>
            <a:r>
              <a:rPr lang="en-US" dirty="0">
                <a:solidFill>
                  <a:schemeClr val="tx2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(B, P, A);</a:t>
            </a:r>
          </a:p>
          <a:p>
            <a:pPr marL="382588" indent="-342900">
              <a:spcBef>
                <a:spcPts val="513"/>
              </a:spcBef>
            </a:pPr>
            <a:endParaRPr lang="en-US" dirty="0">
              <a:solidFill>
                <a:schemeClr val="bg1"/>
              </a:solidFill>
              <a:latin typeface="Gill Sans"/>
              <a:ea typeface="ＭＳ Ｐゴシック" charset="0"/>
              <a:cs typeface="Gill Sans"/>
              <a:sym typeface="Lucida Grande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34401" y="2643338"/>
            <a:ext cx="3867046" cy="3506261"/>
            <a:chOff x="313710" y="2483602"/>
            <a:chExt cx="3867046" cy="3506261"/>
          </a:xfrm>
        </p:grpSpPr>
        <p:sp>
          <p:nvSpPr>
            <p:cNvPr id="55" name="Rounded Rectangle 54"/>
            <p:cNvSpPr/>
            <p:nvPr/>
          </p:nvSpPr>
          <p:spPr>
            <a:xfrm>
              <a:off x="313710" y="2483602"/>
              <a:ext cx="3867046" cy="3506261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900792" y="2584774"/>
              <a:ext cx="1794656" cy="1351068"/>
              <a:chOff x="758777" y="5418783"/>
              <a:chExt cx="882100" cy="697510"/>
            </a:xfrm>
          </p:grpSpPr>
          <p:sp>
            <p:nvSpPr>
              <p:cNvPr id="80" name="Line 103"/>
              <p:cNvSpPr>
                <a:spLocks noChangeShapeType="1"/>
              </p:cNvSpPr>
              <p:nvPr/>
            </p:nvSpPr>
            <p:spPr bwMode="auto">
              <a:xfrm>
                <a:off x="1012540" y="5910162"/>
                <a:ext cx="369810" cy="538"/>
              </a:xfrm>
              <a:prstGeom prst="line">
                <a:avLst/>
              </a:prstGeom>
              <a:noFill/>
              <a:ln w="76200" cap="flat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7997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81" name="Line 25"/>
              <p:cNvSpPr>
                <a:spLocks noChangeShapeType="1"/>
              </p:cNvSpPr>
              <p:nvPr/>
            </p:nvSpPr>
            <p:spPr bwMode="auto">
              <a:xfrm rot="10800000">
                <a:off x="805003" y="5599619"/>
                <a:ext cx="208018" cy="538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82" name="Line 26"/>
              <p:cNvSpPr>
                <a:spLocks noChangeShapeType="1"/>
              </p:cNvSpPr>
              <p:nvPr/>
            </p:nvSpPr>
            <p:spPr bwMode="auto">
              <a:xfrm>
                <a:off x="1013021" y="5651287"/>
                <a:ext cx="554233" cy="538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83" name="Line 29"/>
              <p:cNvSpPr>
                <a:spLocks noChangeShapeType="1"/>
              </p:cNvSpPr>
              <p:nvPr/>
            </p:nvSpPr>
            <p:spPr bwMode="auto">
              <a:xfrm>
                <a:off x="1013021" y="5780455"/>
                <a:ext cx="558567" cy="538"/>
              </a:xfrm>
              <a:prstGeom prst="line">
                <a:avLst/>
              </a:prstGeom>
              <a:noFill/>
              <a:ln w="762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7997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758777" y="5418783"/>
                <a:ext cx="842761" cy="697510"/>
                <a:chOff x="1252538" y="3505200"/>
                <a:chExt cx="2778440" cy="2057400"/>
              </a:xfrm>
            </p:grpSpPr>
            <p:sp>
              <p:nvSpPr>
                <p:cNvPr id="88" name="Rectangle 31"/>
                <p:cNvSpPr>
                  <a:spLocks/>
                </p:cNvSpPr>
                <p:nvPr/>
              </p:nvSpPr>
              <p:spPr bwMode="auto">
                <a:xfrm>
                  <a:off x="1252538" y="3505200"/>
                  <a:ext cx="337818" cy="318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800" dirty="0">
                      <a:solidFill>
                        <a:schemeClr val="tx1"/>
                      </a:solidFill>
                      <a:latin typeface="Gill Sans"/>
                      <a:ea typeface="ＭＳ Ｐゴシック" charset="0"/>
                      <a:cs typeface="Gill Sans"/>
                    </a:rPr>
                    <a:t>M</a:t>
                  </a:r>
                </a:p>
              </p:txBody>
            </p:sp>
            <p:sp>
              <p:nvSpPr>
                <p:cNvPr id="89" name="Rectangle 32"/>
                <p:cNvSpPr>
                  <a:spLocks/>
                </p:cNvSpPr>
                <p:nvPr/>
              </p:nvSpPr>
              <p:spPr bwMode="auto">
                <a:xfrm>
                  <a:off x="2547936" y="3505200"/>
                  <a:ext cx="257491" cy="318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800" dirty="0">
                      <a:solidFill>
                        <a:schemeClr val="tx1"/>
                      </a:solidFill>
                      <a:latin typeface="Gill Sans"/>
                      <a:ea typeface="ＭＳ Ｐゴシック" charset="0"/>
                      <a:cs typeface="Gill Sans"/>
                    </a:rPr>
                    <a:t>1</a:t>
                  </a:r>
                </a:p>
              </p:txBody>
            </p:sp>
            <p:sp>
              <p:nvSpPr>
                <p:cNvPr id="90" name="Rectangle 33"/>
                <p:cNvSpPr>
                  <a:spLocks/>
                </p:cNvSpPr>
                <p:nvPr/>
              </p:nvSpPr>
              <p:spPr bwMode="auto">
                <a:xfrm>
                  <a:off x="1938338" y="3505200"/>
                  <a:ext cx="329016" cy="318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800" dirty="0">
                      <a:solidFill>
                        <a:schemeClr val="tx1"/>
                      </a:solidFill>
                      <a:latin typeface="Gill Sans"/>
                      <a:ea typeface="ＭＳ Ｐゴシック" charset="0"/>
                      <a:cs typeface="Gill Sans"/>
                    </a:rPr>
                    <a:t>C</a:t>
                  </a:r>
                </a:p>
              </p:txBody>
            </p:sp>
            <p:sp>
              <p:nvSpPr>
                <p:cNvPr id="91" name="Rectangle 34"/>
                <p:cNvSpPr>
                  <a:spLocks/>
                </p:cNvSpPr>
                <p:nvPr/>
              </p:nvSpPr>
              <p:spPr bwMode="auto">
                <a:xfrm>
                  <a:off x="3157540" y="3505200"/>
                  <a:ext cx="257491" cy="318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800" dirty="0">
                      <a:solidFill>
                        <a:schemeClr val="tx1"/>
                      </a:solidFill>
                      <a:latin typeface="Gill Sans"/>
                      <a:ea typeface="ＭＳ Ｐゴシック" charset="0"/>
                      <a:cs typeface="Gill Sans"/>
                    </a:rPr>
                    <a:t>2</a:t>
                  </a:r>
                </a:p>
              </p:txBody>
            </p:sp>
            <p:sp>
              <p:nvSpPr>
                <p:cNvPr id="92" name="Rectangle 35"/>
                <p:cNvSpPr>
                  <a:spLocks/>
                </p:cNvSpPr>
                <p:nvPr/>
              </p:nvSpPr>
              <p:spPr bwMode="auto">
                <a:xfrm>
                  <a:off x="3773487" y="3505200"/>
                  <a:ext cx="257491" cy="318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800" dirty="0">
                      <a:solidFill>
                        <a:schemeClr val="tx1"/>
                      </a:solidFill>
                      <a:latin typeface="Gill Sans"/>
                      <a:ea typeface="ＭＳ Ｐゴシック" charset="0"/>
                      <a:cs typeface="Gill Sans"/>
                    </a:rPr>
                    <a:t>3</a:t>
                  </a:r>
                </a:p>
              </p:txBody>
            </p:sp>
            <p:sp>
              <p:nvSpPr>
                <p:cNvPr id="9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403350" y="3886200"/>
                  <a:ext cx="1588" cy="1676400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dist="25399" dir="5400000" algn="ctr" rotWithShape="0">
                    <a:schemeClr val="bg2">
                      <a:alpha val="3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sz="800" dirty="0">
                    <a:latin typeface="Gill Sans"/>
                    <a:cs typeface="Gill Sans"/>
                  </a:endParaRPr>
                </a:p>
              </p:txBody>
            </p:sp>
            <p:sp>
              <p:nvSpPr>
                <p:cNvPr id="94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089150" y="3886200"/>
                  <a:ext cx="1588" cy="1676400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dist="25399" dir="5400000" algn="ctr" rotWithShape="0">
                    <a:schemeClr val="bg2">
                      <a:alpha val="3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sz="800" dirty="0">
                    <a:latin typeface="Gill Sans"/>
                    <a:cs typeface="Gill Sans"/>
                  </a:endParaRPr>
                </a:p>
              </p:txBody>
            </p:sp>
            <p:sp>
              <p:nvSpPr>
                <p:cNvPr id="95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3917950" y="3886200"/>
                  <a:ext cx="1588" cy="1676400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>
                  <a:outerShdw blurRad="63500" dist="25399" dir="5400000" algn="ctr" rotWithShape="0">
                    <a:schemeClr val="bg2">
                      <a:alpha val="3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sz="800" dirty="0">
                    <a:latin typeface="Gill Sans"/>
                    <a:cs typeface="Gill Sans"/>
                  </a:endParaRPr>
                </a:p>
              </p:txBody>
            </p:sp>
            <p:sp>
              <p:nvSpPr>
                <p:cNvPr id="96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3308350" y="3886200"/>
                  <a:ext cx="1588" cy="1676400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dist="25399" dir="5400000" algn="ctr" rotWithShape="0">
                    <a:schemeClr val="bg2">
                      <a:alpha val="3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sz="800" dirty="0">
                    <a:latin typeface="Gill Sans"/>
                    <a:cs typeface="Gill Sans"/>
                  </a:endParaRPr>
                </a:p>
              </p:txBody>
            </p:sp>
            <p:sp>
              <p:nvSpPr>
                <p:cNvPr id="97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2698750" y="3886200"/>
                  <a:ext cx="1588" cy="1676400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dist="25399" dir="5400000" algn="ctr" rotWithShape="0">
                    <a:schemeClr val="bg2">
                      <a:alpha val="3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sz="800" dirty="0">
                    <a:latin typeface="Gill Sans"/>
                    <a:cs typeface="Gill Sans"/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1494595" y="5703905"/>
                <a:ext cx="146282" cy="144854"/>
                <a:chOff x="5133660" y="2289413"/>
                <a:chExt cx="482267" cy="427266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5133660" y="2289413"/>
                  <a:ext cx="462239" cy="427266"/>
                </a:xfrm>
                <a:prstGeom prst="ellipse">
                  <a:avLst/>
                </a:prstGeom>
                <a:solidFill>
                  <a:srgbClr val="FFFFFF"/>
                </a:solidFill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 algn="ctr"/>
                  <a:endParaRPr lang="en-US" sz="800" b="1" baseline="-25000" dirty="0">
                    <a:solidFill>
                      <a:schemeClr val="tx1"/>
                    </a:solidFill>
                    <a:latin typeface="Arial Black"/>
                    <a:cs typeface="Arial Black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5157773" y="2344392"/>
                  <a:ext cx="458154" cy="242088"/>
                </a:xfrm>
                <a:prstGeom prst="rect">
                  <a:avLst/>
                </a:prstGeom>
                <a:noFill/>
              </p:spPr>
              <p:txBody>
                <a:bodyPr wrap="square" tIns="0" bIns="0" rtlCol="0" anchor="ctr">
                  <a:spAutoFit/>
                </a:bodyPr>
                <a:lstStyle/>
                <a:p>
                  <a:pPr algn="ctr"/>
                  <a:endParaRPr lang="en-US" sz="800" baseline="-25000" dirty="0">
                    <a:latin typeface="Arial Black"/>
                    <a:cs typeface="Arial Black"/>
                  </a:endParaRPr>
                </a:p>
              </p:txBody>
            </p:sp>
          </p:grpSp>
        </p:grpSp>
        <p:grpSp>
          <p:nvGrpSpPr>
            <p:cNvPr id="57" name="Group 56"/>
            <p:cNvGrpSpPr/>
            <p:nvPr/>
          </p:nvGrpSpPr>
          <p:grpSpPr>
            <a:xfrm>
              <a:off x="1900792" y="4582118"/>
              <a:ext cx="1858905" cy="1284478"/>
              <a:chOff x="5029200" y="609600"/>
              <a:chExt cx="3421687" cy="2057400"/>
            </a:xfrm>
          </p:grpSpPr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>
                <a:off x="5181600" y="1537967"/>
                <a:ext cx="701676" cy="0"/>
              </a:xfrm>
              <a:prstGeom prst="line">
                <a:avLst/>
              </a:prstGeom>
              <a:noFill/>
              <a:ln w="25400" cap="flat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 rot="10800000">
                <a:off x="5181600" y="1143000"/>
                <a:ext cx="685800" cy="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5867396" y="1295403"/>
                <a:ext cx="1821665" cy="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62" name="Line 23"/>
              <p:cNvSpPr>
                <a:spLocks noChangeShapeType="1"/>
              </p:cNvSpPr>
              <p:nvPr/>
            </p:nvSpPr>
            <p:spPr bwMode="auto">
              <a:xfrm>
                <a:off x="5883275" y="1676400"/>
                <a:ext cx="2422525" cy="1588"/>
              </a:xfrm>
              <a:prstGeom prst="line">
                <a:avLst/>
              </a:prstGeom>
              <a:noFill/>
              <a:ln w="25400" cap="flat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>
                <a:off x="5883275" y="2057400"/>
                <a:ext cx="2420938" cy="1588"/>
              </a:xfrm>
              <a:prstGeom prst="line">
                <a:avLst/>
              </a:prstGeom>
              <a:noFill/>
              <a:ln w="76200" cap="flat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25399" dir="5400000" algn="ctr" rotWithShape="0">
                  <a:schemeClr val="bg2">
                    <a:alpha val="37997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800" dirty="0">
                  <a:latin typeface="Gill Sans"/>
                  <a:cs typeface="Gill Sans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5029200" y="609600"/>
                <a:ext cx="3421687" cy="2057400"/>
                <a:chOff x="5029200" y="609600"/>
                <a:chExt cx="3421687" cy="2057400"/>
              </a:xfrm>
            </p:grpSpPr>
            <p:sp>
              <p:nvSpPr>
                <p:cNvPr id="68" name="Rectangle 15"/>
                <p:cNvSpPr>
                  <a:spLocks/>
                </p:cNvSpPr>
                <p:nvPr/>
              </p:nvSpPr>
              <p:spPr bwMode="auto">
                <a:xfrm>
                  <a:off x="5029200" y="609600"/>
                  <a:ext cx="390292" cy="356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800" dirty="0">
                      <a:solidFill>
                        <a:schemeClr val="tx1"/>
                      </a:solidFill>
                      <a:latin typeface="Gill Sans"/>
                      <a:ea typeface="ＭＳ Ｐゴシック" charset="0"/>
                      <a:cs typeface="Gill Sans"/>
                    </a:rPr>
                    <a:t>M</a:t>
                  </a:r>
                </a:p>
              </p:txBody>
            </p:sp>
            <p:sp>
              <p:nvSpPr>
                <p:cNvPr id="69" name="Rectangle 16"/>
                <p:cNvSpPr>
                  <a:spLocks/>
                </p:cNvSpPr>
                <p:nvPr/>
              </p:nvSpPr>
              <p:spPr bwMode="auto">
                <a:xfrm>
                  <a:off x="6324601" y="609600"/>
                  <a:ext cx="297488" cy="356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800" dirty="0">
                      <a:solidFill>
                        <a:schemeClr val="tx1"/>
                      </a:solidFill>
                      <a:latin typeface="Gill Sans"/>
                      <a:ea typeface="ＭＳ Ｐゴシック" charset="0"/>
                      <a:cs typeface="Gill Sans"/>
                    </a:rPr>
                    <a:t>1</a:t>
                  </a:r>
                </a:p>
              </p:txBody>
            </p:sp>
            <p:sp>
              <p:nvSpPr>
                <p:cNvPr id="70" name="Rectangle 17"/>
                <p:cNvSpPr>
                  <a:spLocks/>
                </p:cNvSpPr>
                <p:nvPr/>
              </p:nvSpPr>
              <p:spPr bwMode="auto">
                <a:xfrm>
                  <a:off x="5715001" y="609600"/>
                  <a:ext cx="380124" cy="356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800" dirty="0">
                      <a:solidFill>
                        <a:schemeClr val="tx1"/>
                      </a:solidFill>
                      <a:latin typeface="Gill Sans"/>
                      <a:ea typeface="ＭＳ Ｐゴシック" charset="0"/>
                      <a:cs typeface="Gill Sans"/>
                    </a:rPr>
                    <a:t>C</a:t>
                  </a:r>
                </a:p>
              </p:txBody>
            </p:sp>
            <p:sp>
              <p:nvSpPr>
                <p:cNvPr id="71" name="Rectangle 18"/>
                <p:cNvSpPr>
                  <a:spLocks/>
                </p:cNvSpPr>
                <p:nvPr/>
              </p:nvSpPr>
              <p:spPr bwMode="auto">
                <a:xfrm>
                  <a:off x="6934200" y="609600"/>
                  <a:ext cx="297488" cy="356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800" dirty="0">
                      <a:solidFill>
                        <a:schemeClr val="tx1"/>
                      </a:solidFill>
                      <a:latin typeface="Gill Sans"/>
                      <a:ea typeface="ＭＳ Ｐゴシック" charset="0"/>
                      <a:cs typeface="Gill Sans"/>
                    </a:rPr>
                    <a:t>2</a:t>
                  </a:r>
                </a:p>
              </p:txBody>
            </p:sp>
            <p:sp>
              <p:nvSpPr>
                <p:cNvPr id="72" name="Rectangle 19"/>
                <p:cNvSpPr>
                  <a:spLocks/>
                </p:cNvSpPr>
                <p:nvPr/>
              </p:nvSpPr>
              <p:spPr bwMode="auto">
                <a:xfrm>
                  <a:off x="7550150" y="609600"/>
                  <a:ext cx="297488" cy="356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800" dirty="0">
                      <a:solidFill>
                        <a:schemeClr val="tx1"/>
                      </a:solidFill>
                      <a:latin typeface="Gill Sans"/>
                      <a:ea typeface="ＭＳ Ｐゴシック" charset="0"/>
                      <a:cs typeface="Gill Sans"/>
                    </a:rPr>
                    <a:t>3</a:t>
                  </a:r>
                </a:p>
              </p:txBody>
            </p:sp>
            <p:sp>
              <p:nvSpPr>
                <p:cNvPr id="73" name="Rectangle 24"/>
                <p:cNvSpPr>
                  <a:spLocks/>
                </p:cNvSpPr>
                <p:nvPr/>
              </p:nvSpPr>
              <p:spPr bwMode="auto">
                <a:xfrm>
                  <a:off x="8153399" y="609600"/>
                  <a:ext cx="297488" cy="356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800" dirty="0">
                      <a:solidFill>
                        <a:schemeClr val="tx1"/>
                      </a:solidFill>
                      <a:latin typeface="Gill Sans"/>
                      <a:ea typeface="ＭＳ Ｐゴシック" charset="0"/>
                      <a:cs typeface="Gill Sans"/>
                    </a:rPr>
                    <a:t>4</a:t>
                  </a:r>
                </a:p>
              </p:txBody>
            </p:sp>
            <p:sp>
              <p:nvSpPr>
                <p:cNvPr id="74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180013" y="990600"/>
                  <a:ext cx="1587" cy="1676400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dist="25399" dir="5400000" algn="ctr" rotWithShape="0">
                    <a:schemeClr val="bg2">
                      <a:alpha val="3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sz="800" dirty="0">
                    <a:latin typeface="Gill Sans"/>
                    <a:cs typeface="Gill Sans"/>
                  </a:endParaRPr>
                </a:p>
              </p:txBody>
            </p:sp>
            <p:sp>
              <p:nvSpPr>
                <p:cNvPr id="75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865813" y="990600"/>
                  <a:ext cx="1587" cy="1676400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dist="25399" dir="5400000" algn="ctr" rotWithShape="0">
                    <a:schemeClr val="bg2">
                      <a:alpha val="3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sz="800" dirty="0">
                    <a:latin typeface="Gill Sans"/>
                    <a:cs typeface="Gill Sans"/>
                  </a:endParaRPr>
                </a:p>
              </p:txBody>
            </p:sp>
            <p:sp>
              <p:nvSpPr>
                <p:cNvPr id="76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6475413" y="990600"/>
                  <a:ext cx="1587" cy="1676400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dist="25399" dir="5400000" algn="ctr" rotWithShape="0">
                    <a:schemeClr val="bg2">
                      <a:alpha val="3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sz="800" dirty="0">
                    <a:latin typeface="Gill Sans"/>
                    <a:cs typeface="Gill Sans"/>
                  </a:endParaRPr>
                </a:p>
              </p:txBody>
            </p:sp>
            <p:sp>
              <p:nvSpPr>
                <p:cNvPr id="77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7085013" y="990600"/>
                  <a:ext cx="1587" cy="1676400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dist="25399" dir="5400000" algn="ctr" rotWithShape="0">
                    <a:schemeClr val="bg2">
                      <a:alpha val="3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sz="800" dirty="0">
                    <a:latin typeface="Gill Sans"/>
                    <a:cs typeface="Gill Sans"/>
                  </a:endParaRPr>
                </a:p>
              </p:txBody>
            </p:sp>
            <p:sp>
              <p:nvSpPr>
                <p:cNvPr id="78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8304213" y="990600"/>
                  <a:ext cx="1587" cy="1676400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dist="25399" dir="5400000" algn="ctr" rotWithShape="0">
                    <a:schemeClr val="bg2">
                      <a:alpha val="3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sz="800" dirty="0">
                    <a:latin typeface="Gill Sans"/>
                    <a:cs typeface="Gill Sans"/>
                  </a:endParaRPr>
                </a:p>
              </p:txBody>
            </p:sp>
            <p:sp>
              <p:nvSpPr>
                <p:cNvPr id="79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7694613" y="990600"/>
                  <a:ext cx="1587" cy="1676400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>
                  <a:outerShdw blurRad="63500" dist="25399" dir="5400000" algn="ctr" rotWithShape="0">
                    <a:schemeClr val="bg2">
                      <a:alpha val="3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sz="800" dirty="0">
                    <a:latin typeface="Gill Sans"/>
                    <a:cs typeface="Gill Sans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6869579" y="1066526"/>
                <a:ext cx="1050602" cy="427266"/>
                <a:chOff x="5157773" y="2274172"/>
                <a:chExt cx="1050602" cy="427266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5746140" y="2274172"/>
                  <a:ext cx="462235" cy="427266"/>
                </a:xfrm>
                <a:prstGeom prst="ellipse">
                  <a:avLst/>
                </a:prstGeom>
                <a:solidFill>
                  <a:srgbClr val="FFFFFF"/>
                </a:solidFill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 algn="ctr"/>
                  <a:endParaRPr lang="en-US" sz="800" b="1" baseline="-25000" dirty="0">
                    <a:solidFill>
                      <a:schemeClr val="tx1"/>
                    </a:solidFill>
                    <a:latin typeface="Arial Black"/>
                    <a:cs typeface="Arial Black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157773" y="2346758"/>
                  <a:ext cx="458154" cy="237354"/>
                </a:xfrm>
                <a:prstGeom prst="rect">
                  <a:avLst/>
                </a:prstGeom>
                <a:noFill/>
              </p:spPr>
              <p:txBody>
                <a:bodyPr wrap="square" tIns="0" bIns="0" rtlCol="0" anchor="ctr">
                  <a:spAutoFit/>
                </a:bodyPr>
                <a:lstStyle/>
                <a:p>
                  <a:pPr algn="ctr"/>
                  <a:endParaRPr lang="en-US" sz="800" baseline="-25000" dirty="0">
                    <a:latin typeface="Arial Black"/>
                    <a:cs typeface="Arial Black"/>
                  </a:endParaRPr>
                </a:p>
              </p:txBody>
            </p:sp>
          </p:grpSp>
        </p:grpSp>
        <p:sp>
          <p:nvSpPr>
            <p:cNvPr id="58" name="TextBox 57"/>
            <p:cNvSpPr txBox="1"/>
            <p:nvPr/>
          </p:nvSpPr>
          <p:spPr>
            <a:xfrm>
              <a:off x="482952" y="2716956"/>
              <a:ext cx="1292745" cy="3139321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0FF00"/>
                  </a:solidFill>
                  <a:latin typeface="Gill Sans"/>
                  <a:cs typeface="Gill Sans"/>
                </a:rPr>
                <a:t>Data</a:t>
              </a:r>
            </a:p>
            <a:p>
              <a:pPr algn="ctr"/>
              <a:r>
                <a:rPr lang="en-US" sz="2200" dirty="0" smtClean="0">
                  <a:solidFill>
                    <a:srgbClr val="00FF00"/>
                  </a:solidFill>
                  <a:latin typeface="Gill Sans"/>
                  <a:cs typeface="Gill Sans"/>
                </a:rPr>
                <a:t>transfer</a:t>
              </a:r>
            </a:p>
            <a:p>
              <a:pPr algn="ctr"/>
              <a:r>
                <a:rPr lang="en-US" sz="2200" dirty="0" smtClean="0">
                  <a:solidFill>
                    <a:srgbClr val="00FF00"/>
                  </a:solidFill>
                  <a:latin typeface="Gill Sans"/>
                  <a:cs typeface="Gill Sans"/>
                </a:rPr>
                <a:t>recovery</a:t>
              </a:r>
            </a:p>
            <a:p>
              <a:pPr algn="ctr"/>
              <a:endParaRPr lang="en-US" sz="2200" dirty="0">
                <a:latin typeface="Gill Sans"/>
                <a:cs typeface="Gill Sans"/>
              </a:endParaRPr>
            </a:p>
            <a:p>
              <a:pPr algn="ctr"/>
              <a:r>
                <a:rPr lang="en-US" sz="2200" b="1" dirty="0" smtClean="0">
                  <a:latin typeface="Gill Sans"/>
                  <a:cs typeface="Gill Sans"/>
                </a:rPr>
                <a:t>vs. </a:t>
              </a:r>
            </a:p>
            <a:p>
              <a:pPr algn="ctr"/>
              <a:endParaRPr lang="en-US" sz="2200" dirty="0">
                <a:latin typeface="Gill Sans"/>
                <a:cs typeface="Gill Sans"/>
              </a:endParaRPr>
            </a:p>
            <a:p>
              <a:pPr algn="ctr"/>
              <a:r>
                <a:rPr lang="en-US" sz="2200" dirty="0" smtClean="0">
                  <a:solidFill>
                    <a:srgbClr val="00FFFF"/>
                  </a:solidFill>
                  <a:latin typeface="Gill Sans"/>
                  <a:cs typeface="Gill Sans"/>
                </a:rPr>
                <a:t>Setup</a:t>
              </a:r>
            </a:p>
            <a:p>
              <a:pPr algn="ctr"/>
              <a:r>
                <a:rPr lang="en-US" sz="2200" dirty="0" smtClean="0">
                  <a:solidFill>
                    <a:srgbClr val="00FFFF"/>
                  </a:solidFill>
                  <a:latin typeface="Gill Sans"/>
                  <a:cs typeface="Gill Sans"/>
                </a:rPr>
                <a:t>stage</a:t>
              </a:r>
            </a:p>
            <a:p>
              <a:pPr algn="ctr"/>
              <a:r>
                <a:rPr lang="en-US" sz="2200" dirty="0" smtClean="0">
                  <a:solidFill>
                    <a:srgbClr val="00FFFF"/>
                  </a:solidFill>
                  <a:latin typeface="Gill Sans"/>
                  <a:cs typeface="Gill Sans"/>
                </a:rPr>
                <a:t>recovery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788838" y="2632822"/>
            <a:ext cx="35548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Precise </a:t>
            </a:r>
            <a:r>
              <a:rPr lang="en-US" sz="2200" dirty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failure </a:t>
            </a:r>
            <a:r>
              <a:rPr lang="en-US" sz="2200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events </a:t>
            </a:r>
            <a:endParaRPr lang="en-US" sz="2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7960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1" grpId="0" animBg="1"/>
      <p:bldP spid="53" grpId="0" animBg="1"/>
      <p:bldP spid="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05" y="554605"/>
            <a:ext cx="8591395" cy="909638"/>
          </a:xfrm>
        </p:spPr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/>
          </p:nvPr>
        </p:nvSpPr>
        <p:spPr>
          <a:xfrm>
            <a:off x="4370997" y="1261926"/>
            <a:ext cx="4408714" cy="2729930"/>
          </a:xfrm>
        </p:spPr>
        <p:txBody>
          <a:bodyPr>
            <a:normAutofit/>
          </a:bodyPr>
          <a:lstStyle/>
          <a:p>
            <a:r>
              <a:rPr lang="en-US" dirty="0" smtClean="0"/>
              <a:t>Ex: which nodes </a:t>
            </a:r>
            <a:r>
              <a:rPr lang="en-US" dirty="0" smtClean="0">
                <a:solidFill>
                  <a:srgbClr val="00FFFF"/>
                </a:solidFill>
              </a:rPr>
              <a:t>actually </a:t>
            </a:r>
            <a:r>
              <a:rPr lang="en-US" dirty="0" smtClean="0"/>
              <a:t>store the </a:t>
            </a:r>
            <a:r>
              <a:rPr lang="en-US" dirty="0" smtClean="0">
                <a:solidFill>
                  <a:srgbClr val="00FFFF"/>
                </a:solidFill>
              </a:rPr>
              <a:t>valid </a:t>
            </a:r>
            <a:r>
              <a:rPr lang="en-US" dirty="0" smtClean="0"/>
              <a:t>blocks?</a:t>
            </a:r>
          </a:p>
          <a:p>
            <a:pPr lvl="1"/>
            <a:r>
              <a:rPr lang="en-US" dirty="0" smtClean="0"/>
              <a:t>Deduced </a:t>
            </a:r>
            <a:r>
              <a:rPr lang="en-US" dirty="0" smtClean="0">
                <a:solidFill>
                  <a:srgbClr val="FFFFFF"/>
                </a:solidFill>
              </a:rPr>
              <a:t>from disk I/O events in 8 datalog rules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9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28193"/>
              </p:ext>
            </p:extLst>
          </p:nvPr>
        </p:nvGraphicFramePr>
        <p:xfrm>
          <a:off x="5582619" y="4506597"/>
          <a:ext cx="2279782" cy="1009015"/>
        </p:xfrm>
        <a:graphic>
          <a:graphicData uri="http://schemas.openxmlformats.org/drawingml/2006/table">
            <a:tbl>
              <a:tblPr/>
              <a:tblGrid>
                <a:gridCol w="1139891"/>
                <a:gridCol w="1139891"/>
              </a:tblGrid>
              <a:tr h="333375">
                <a:tc gridSpan="2"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actualNodes</a:t>
                      </a: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Gill Sans"/>
                          <a:ea typeface="ヒラギノ角ゴ ProN W3" charset="0"/>
                          <a:cs typeface="Gill Sans"/>
                          <a:sym typeface="Lucida Grande" charset="0"/>
                        </a:rPr>
                        <a:t>Block, Node)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Node 1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1450756" y="2434167"/>
            <a:ext cx="1812925" cy="158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>
            <a:off x="1450757" y="2815167"/>
            <a:ext cx="1828800" cy="1588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2" name="Line 52"/>
          <p:cNvSpPr>
            <a:spLocks noChangeShapeType="1"/>
          </p:cNvSpPr>
          <p:nvPr/>
        </p:nvSpPr>
        <p:spPr bwMode="auto">
          <a:xfrm>
            <a:off x="1450757" y="3235566"/>
            <a:ext cx="609600" cy="1588"/>
          </a:xfrm>
          <a:prstGeom prst="line">
            <a:avLst/>
          </a:prstGeom>
          <a:noFill/>
          <a:ln w="76200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FFFF"/>
              </a:solidFill>
              <a:latin typeface="Gill Sans"/>
              <a:cs typeface="Gill San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96682" y="1748367"/>
            <a:ext cx="2690226" cy="2057400"/>
            <a:chOff x="5089525" y="3505200"/>
            <a:chExt cx="2690226" cy="2057400"/>
          </a:xfrm>
        </p:grpSpPr>
        <p:sp>
          <p:nvSpPr>
            <p:cNvPr id="34" name="Line 1"/>
            <p:cNvSpPr>
              <a:spLocks noChangeShapeType="1"/>
            </p:cNvSpPr>
            <p:nvPr/>
          </p:nvSpPr>
          <p:spPr bwMode="auto">
            <a:xfrm flipH="1">
              <a:off x="7161213" y="3886200"/>
              <a:ext cx="1587" cy="1676400"/>
            </a:xfrm>
            <a:prstGeom prst="line">
              <a:avLst/>
            </a:prstGeom>
            <a:noFill/>
            <a:ln w="25400" cap="flat">
              <a:solidFill>
                <a:schemeClr val="tx1">
                  <a:alpha val="53999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rot="10800000">
              <a:off x="5251826" y="4038600"/>
              <a:ext cx="685800" cy="158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36" name="Rectangle 43"/>
            <p:cNvSpPr>
              <a:spLocks/>
            </p:cNvSpPr>
            <p:nvPr/>
          </p:nvSpPr>
          <p:spPr bwMode="auto">
            <a:xfrm>
              <a:off x="5089525" y="3505200"/>
              <a:ext cx="2412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M</a:t>
              </a:r>
            </a:p>
          </p:txBody>
        </p:sp>
        <p:sp>
          <p:nvSpPr>
            <p:cNvPr id="37" name="Rectangle 44"/>
            <p:cNvSpPr>
              <a:spLocks/>
            </p:cNvSpPr>
            <p:nvPr/>
          </p:nvSpPr>
          <p:spPr bwMode="auto">
            <a:xfrm>
              <a:off x="6383338" y="3505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1</a:t>
              </a:r>
            </a:p>
          </p:txBody>
        </p:sp>
        <p:sp>
          <p:nvSpPr>
            <p:cNvPr id="38" name="Rectangle 45"/>
            <p:cNvSpPr>
              <a:spLocks/>
            </p:cNvSpPr>
            <p:nvPr/>
          </p:nvSpPr>
          <p:spPr bwMode="auto">
            <a:xfrm>
              <a:off x="5775325" y="3505200"/>
              <a:ext cx="2226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C</a:t>
              </a:r>
            </a:p>
          </p:txBody>
        </p:sp>
        <p:sp>
          <p:nvSpPr>
            <p:cNvPr id="39" name="Rectangle 46"/>
            <p:cNvSpPr>
              <a:spLocks/>
            </p:cNvSpPr>
            <p:nvPr/>
          </p:nvSpPr>
          <p:spPr bwMode="auto">
            <a:xfrm>
              <a:off x="6994525" y="3505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2</a:t>
              </a:r>
            </a:p>
          </p:txBody>
        </p:sp>
        <p:sp>
          <p:nvSpPr>
            <p:cNvPr id="40" name="Rectangle 47"/>
            <p:cNvSpPr>
              <a:spLocks/>
            </p:cNvSpPr>
            <p:nvPr/>
          </p:nvSpPr>
          <p:spPr bwMode="auto">
            <a:xfrm>
              <a:off x="7610475" y="3505200"/>
              <a:ext cx="1692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Gill Sans"/>
                  <a:ea typeface="ＭＳ Ｐゴシック" charset="0"/>
                  <a:cs typeface="Gill Sans"/>
                </a:rPr>
                <a:t>3</a:t>
              </a:r>
            </a:p>
          </p:txBody>
        </p:sp>
        <p:sp>
          <p:nvSpPr>
            <p:cNvPr id="41" name="Line 62"/>
            <p:cNvSpPr>
              <a:spLocks noChangeShapeType="1"/>
            </p:cNvSpPr>
            <p:nvPr/>
          </p:nvSpPr>
          <p:spPr bwMode="auto">
            <a:xfrm flipH="1">
              <a:off x="5256213" y="38862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2" name="Line 63"/>
            <p:cNvSpPr>
              <a:spLocks noChangeShapeType="1"/>
            </p:cNvSpPr>
            <p:nvPr/>
          </p:nvSpPr>
          <p:spPr bwMode="auto">
            <a:xfrm flipH="1">
              <a:off x="6551613" y="38862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3" name="Line 64"/>
            <p:cNvSpPr>
              <a:spLocks noChangeShapeType="1"/>
            </p:cNvSpPr>
            <p:nvPr/>
          </p:nvSpPr>
          <p:spPr bwMode="auto">
            <a:xfrm flipH="1">
              <a:off x="5942013" y="38862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4" name="Line 65"/>
            <p:cNvSpPr>
              <a:spLocks noChangeShapeType="1"/>
            </p:cNvSpPr>
            <p:nvPr/>
          </p:nvSpPr>
          <p:spPr bwMode="auto">
            <a:xfrm flipH="1">
              <a:off x="7770813" y="3886200"/>
              <a:ext cx="1587" cy="1676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63500" dist="25399" dir="54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"/>
                <a:cs typeface="Gill San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79559" y="2589371"/>
            <a:ext cx="482267" cy="427266"/>
            <a:chOff x="5133660" y="2289413"/>
            <a:chExt cx="482267" cy="427266"/>
          </a:xfrm>
        </p:grpSpPr>
        <p:sp>
          <p:nvSpPr>
            <p:cNvPr id="46" name="Oval 45"/>
            <p:cNvSpPr/>
            <p:nvPr/>
          </p:nvSpPr>
          <p:spPr>
            <a:xfrm>
              <a:off x="5133660" y="2289413"/>
              <a:ext cx="462239" cy="427266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57774" y="2326933"/>
              <a:ext cx="45815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X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892082" y="3890291"/>
            <a:ext cx="343549" cy="34727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FFFF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00FFFF"/>
                </a:solidFill>
                <a:latin typeface="Gill Sans"/>
                <a:cs typeface="Gill Sans"/>
              </a:rPr>
              <a:t>B</a:t>
            </a:r>
          </a:p>
        </p:txBody>
      </p:sp>
      <p:sp>
        <p:nvSpPr>
          <p:cNvPr id="25" name="Rectangle 111"/>
          <p:cNvSpPr>
            <a:spLocks/>
          </p:cNvSpPr>
          <p:nvPr/>
        </p:nvSpPr>
        <p:spPr bwMode="auto">
          <a:xfrm>
            <a:off x="310243" y="5636551"/>
            <a:ext cx="8719457" cy="39924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40639" bIns="0"/>
          <a:lstStyle/>
          <a:p>
            <a:pPr marL="382588" indent="-342900"/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#1: incorrectNodes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,N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) 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	: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expectedNodes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,N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), 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NOT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-IN </a:t>
            </a:r>
            <a:r>
              <a:rPr lang="en-US" dirty="0">
                <a:solidFill>
                  <a:srgbClr val="00FFFF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actualNodes</a:t>
            </a:r>
            <a:r>
              <a:rPr lang="en-US" dirty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(B</a:t>
            </a:r>
            <a:r>
              <a:rPr lang="en-US" dirty="0" smtClean="0">
                <a:solidFill>
                  <a:schemeClr val="bg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,N)</a:t>
            </a:r>
          </a:p>
        </p:txBody>
      </p:sp>
    </p:spTree>
    <p:extLst>
      <p:ext uri="{BB962C8B-B14F-4D97-AF65-F5344CB8AC3E}">
        <p14:creationId xmlns:p14="http://schemas.microsoft.com/office/powerpoint/2010/main" val="346921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207829" cy="1143000"/>
          </a:xfrm>
        </p:spPr>
        <p:txBody>
          <a:bodyPr/>
          <a:lstStyle/>
          <a:p>
            <a:r>
              <a:rPr lang="en-US" dirty="0" smtClean="0"/>
              <a:t>Violation and check-timing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00939" y="2025139"/>
            <a:ext cx="4927161" cy="2879271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Recovery </a:t>
            </a:r>
            <a:r>
              <a:rPr lang="en-US" b="1" dirty="0"/>
              <a:t>≠ </a:t>
            </a:r>
            <a:r>
              <a:rPr lang="en-US" b="1" dirty="0" smtClean="0"/>
              <a:t>invariant</a:t>
            </a:r>
          </a:p>
          <a:p>
            <a:pPr lvl="1"/>
            <a:r>
              <a:rPr lang="en-US" dirty="0"/>
              <a:t>If recovery is ongoing, 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 smtClean="0"/>
              <a:t>invariants are </a:t>
            </a:r>
            <a:r>
              <a:rPr lang="en-US" dirty="0"/>
              <a:t>violated</a:t>
            </a:r>
          </a:p>
          <a:p>
            <a:pPr lvl="1"/>
            <a:r>
              <a:rPr lang="en-US" dirty="0" smtClean="0"/>
              <a:t>Don’t want false alarms</a:t>
            </a:r>
          </a:p>
          <a:p>
            <a:r>
              <a:rPr lang="en-US" dirty="0" smtClean="0"/>
              <a:t>Need precise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check timings</a:t>
            </a:r>
          </a:p>
          <a:p>
            <a:pPr lvl="1"/>
            <a:r>
              <a:rPr lang="en-US" dirty="0" smtClean="0"/>
              <a:t>Ex: </a:t>
            </a:r>
            <a:r>
              <a:rPr lang="en-US" i="1" dirty="0" smtClean="0">
                <a:solidFill>
                  <a:srgbClr val="DC9E1F"/>
                </a:solidFill>
              </a:rPr>
              <a:t>upon block completion</a:t>
            </a:r>
            <a:endParaRPr lang="en-US" i="1" dirty="0">
              <a:solidFill>
                <a:srgbClr val="DC9E1F"/>
              </a:solidFill>
            </a:endParaRPr>
          </a:p>
        </p:txBody>
      </p:sp>
      <p:sp>
        <p:nvSpPr>
          <p:cNvPr id="8" name="Rectangle 111"/>
          <p:cNvSpPr>
            <a:spLocks/>
          </p:cNvSpPr>
          <p:nvPr/>
        </p:nvSpPr>
        <p:spPr bwMode="auto">
          <a:xfrm>
            <a:off x="377087" y="2169630"/>
            <a:ext cx="4016828" cy="324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513"/>
              </a:spcBef>
            </a:pPr>
            <a:r>
              <a:rPr lang="en-US" sz="2200" dirty="0" smtClean="0">
                <a:latin typeface="Gill Sans"/>
                <a:ea typeface="ＭＳ Ｐゴシック" charset="0"/>
                <a:cs typeface="Gill Sans"/>
                <a:sym typeface="Lucida Grande" charset="0"/>
              </a:rPr>
              <a:t>#1:</a:t>
            </a:r>
            <a:endParaRPr lang="en-US" sz="2200" dirty="0">
              <a:latin typeface="Gill Sans"/>
              <a:ea typeface="ＭＳ Ｐゴシック" charset="0"/>
              <a:cs typeface="Gill Sans"/>
              <a:sym typeface="Lucida Grande" charset="0"/>
            </a:endParaRPr>
          </a:p>
          <a:p>
            <a:pPr marL="382588" indent="-342900">
              <a:spcBef>
                <a:spcPts val="513"/>
              </a:spcBef>
            </a:pPr>
            <a:r>
              <a:rPr lang="en-US" sz="2200" dirty="0" smtClean="0">
                <a:latin typeface="Gill Sans"/>
                <a:ea typeface="ＭＳ Ｐゴシック" charset="0"/>
                <a:cs typeface="Gill Sans"/>
                <a:sym typeface="Lucida Grande" charset="0"/>
              </a:rPr>
              <a:t>incorrectNodes</a:t>
            </a:r>
            <a:r>
              <a:rPr lang="en-US" sz="2200" dirty="0">
                <a:latin typeface="Gill Sans"/>
                <a:ea typeface="ＭＳ Ｐゴシック" charset="0"/>
                <a:cs typeface="Gill Sans"/>
                <a:sym typeface="Lucida Grande" charset="0"/>
              </a:rPr>
              <a:t>(B, N) :- </a:t>
            </a:r>
            <a:endParaRPr lang="en-US" sz="2200" dirty="0" smtClean="0">
              <a:latin typeface="Gill Sans"/>
              <a:ea typeface="ＭＳ Ｐゴシック" charset="0"/>
              <a:cs typeface="Gill Sans"/>
              <a:sym typeface="Lucida Grande" charset="0"/>
            </a:endParaRPr>
          </a:p>
          <a:p>
            <a:pPr marL="382588" indent="-342900">
              <a:spcBef>
                <a:spcPts val="513"/>
              </a:spcBef>
            </a:pPr>
            <a:r>
              <a:rPr lang="en-US" sz="2200" dirty="0">
                <a:latin typeface="Gill Sans"/>
                <a:ea typeface="ＭＳ Ｐゴシック" charset="0"/>
                <a:cs typeface="Gill Sans"/>
                <a:sym typeface="Lucida Grande" charset="0"/>
              </a:rPr>
              <a:t> </a:t>
            </a:r>
            <a:r>
              <a:rPr lang="en-US" sz="2200" dirty="0" smtClean="0">
                <a:latin typeface="Gill Sans"/>
                <a:ea typeface="ＭＳ Ｐゴシック" charset="0"/>
                <a:cs typeface="Gill Sans"/>
                <a:sym typeface="Lucida Grande" charset="0"/>
              </a:rPr>
              <a:t>   expectedNodes</a:t>
            </a:r>
            <a:r>
              <a:rPr lang="en-US" sz="2200" dirty="0">
                <a:latin typeface="Gill Sans"/>
                <a:ea typeface="ＭＳ Ｐゴシック" charset="0"/>
                <a:cs typeface="Gill Sans"/>
                <a:sym typeface="Lucida Grande" charset="0"/>
              </a:rPr>
              <a:t>(B, N), </a:t>
            </a:r>
            <a:endParaRPr lang="en-US" sz="2200" dirty="0" smtClean="0">
              <a:latin typeface="Gill Sans"/>
              <a:ea typeface="ＭＳ Ｐゴシック" charset="0"/>
              <a:cs typeface="Gill Sans"/>
              <a:sym typeface="Lucida Grande" charset="0"/>
            </a:endParaRPr>
          </a:p>
          <a:p>
            <a:pPr marL="382588" indent="-342900">
              <a:spcBef>
                <a:spcPts val="513"/>
              </a:spcBef>
            </a:pPr>
            <a:r>
              <a:rPr lang="en-US" sz="2200" dirty="0">
                <a:latin typeface="Gill Sans"/>
                <a:ea typeface="ＭＳ Ｐゴシック" charset="0"/>
                <a:cs typeface="Gill Sans"/>
                <a:sym typeface="Lucida Grande" charset="0"/>
              </a:rPr>
              <a:t> </a:t>
            </a:r>
            <a:r>
              <a:rPr lang="en-US" sz="2200" dirty="0" smtClean="0">
                <a:latin typeface="Gill Sans"/>
                <a:ea typeface="ＭＳ Ｐゴシック" charset="0"/>
                <a:cs typeface="Gill Sans"/>
                <a:sym typeface="Lucida Grande" charset="0"/>
              </a:rPr>
              <a:t>   NOT</a:t>
            </a:r>
            <a:r>
              <a:rPr lang="en-US" sz="2200" dirty="0">
                <a:latin typeface="Gill Sans"/>
                <a:ea typeface="ＭＳ Ｐゴシック" charset="0"/>
                <a:cs typeface="Gill Sans"/>
                <a:sym typeface="Lucida Grande" charset="0"/>
              </a:rPr>
              <a:t>-IN actualNodes(B, N</a:t>
            </a:r>
            <a:r>
              <a:rPr lang="en-US" sz="2200" dirty="0" smtClean="0">
                <a:latin typeface="Gill Sans"/>
                <a:ea typeface="ＭＳ Ｐゴシック" charset="0"/>
                <a:cs typeface="Gill Sans"/>
                <a:sym typeface="Lucida Grande" charset="0"/>
              </a:rPr>
              <a:t>),</a:t>
            </a:r>
          </a:p>
          <a:p>
            <a:pPr marL="382588" indent="-342900">
              <a:spcBef>
                <a:spcPts val="513"/>
              </a:spcBef>
            </a:pPr>
            <a:r>
              <a:rPr lang="en-US" sz="2200" dirty="0">
                <a:latin typeface="Gill Sans"/>
                <a:ea typeface="ＭＳ Ｐゴシック" charset="0"/>
                <a:cs typeface="Gill Sans"/>
                <a:sym typeface="Lucida Grande" charset="0"/>
              </a:rPr>
              <a:t> </a:t>
            </a:r>
            <a:r>
              <a:rPr lang="en-US" sz="2200" dirty="0" smtClean="0">
                <a:latin typeface="Gill Sans"/>
                <a:ea typeface="ＭＳ Ｐゴシック" charset="0"/>
                <a:cs typeface="Gill Sans"/>
                <a:sym typeface="Lucida Grande" charset="0"/>
              </a:rPr>
              <a:t>   </a:t>
            </a:r>
            <a:r>
              <a:rPr lang="en-US" sz="2200" i="1" dirty="0" smtClean="0">
                <a:solidFill>
                  <a:schemeClr val="tx2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completeBlock</a:t>
            </a:r>
            <a:r>
              <a:rPr lang="en-US" sz="2200" dirty="0">
                <a:solidFill>
                  <a:schemeClr val="tx2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 </a:t>
            </a:r>
            <a:r>
              <a:rPr lang="en-US" sz="2200" dirty="0" smtClean="0">
                <a:latin typeface="Gill Sans"/>
                <a:ea typeface="ＭＳ Ｐゴシック" charset="0"/>
                <a:cs typeface="Gill Sans"/>
                <a:sym typeface="Lucida Grande" charset="0"/>
              </a:rPr>
              <a:t>(B)</a:t>
            </a:r>
            <a:r>
              <a:rPr lang="en-US" sz="2200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Lucida Grande" charset="0"/>
              </a:rPr>
              <a:t>;</a:t>
            </a:r>
            <a:endParaRPr lang="en-US" sz="2200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0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1112" y="475176"/>
            <a:ext cx="7739596" cy="605291"/>
          </a:xfrm>
        </p:spPr>
        <p:txBody>
          <a:bodyPr/>
          <a:lstStyle/>
          <a:p>
            <a:r>
              <a:rPr lang="en-US" sz="3600" dirty="0" smtClean="0"/>
              <a:t>Data-transfer recovery spec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15978"/>
              </p:ext>
            </p:extLst>
          </p:nvPr>
        </p:nvGraphicFramePr>
        <p:xfrm>
          <a:off x="228600" y="1569357"/>
          <a:ext cx="8686800" cy="5039360"/>
        </p:xfrm>
        <a:graphic>
          <a:graphicData uri="http://schemas.openxmlformats.org/drawingml/2006/table">
            <a:tbl>
              <a:tblPr/>
              <a:tblGrid>
                <a:gridCol w="442913"/>
                <a:gridCol w="2367416"/>
                <a:gridCol w="380546"/>
                <a:gridCol w="5495925"/>
              </a:tblGrid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r1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686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incorrectNodes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(B, N)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686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686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cnpComplete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(B), expectedNodes (B, N), NOT-IN actualNodes (B, N);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68626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r2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pipeNodes (B, Pos, N)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getBlkPipe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(UFile, B, Gs, Pos, N);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r3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expectedNodes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(B, N)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getBlkPipe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(UFile, B, Gs, Pos, N);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r4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DEL expectedNodes (B, N)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fateCrashNode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(N), pipeStage (B, Stg), Stg == 2, expectedNodes (B, N);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r5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setupAcks (B, Pos, Ack)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cdpSetupAck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(B, Pos, Ack);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r6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goodAcksCnt (B,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COUNT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&lt;Ack&gt;)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setupAcks (B, Pos, Ack), Ack == </a:t>
                      </a:r>
                      <a:r>
                        <a:rPr kumimoji="0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’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OK</a:t>
                      </a:r>
                      <a:r>
                        <a:rPr kumimoji="0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’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r7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nodesCnt (B, COUNT&lt;Node&gt;)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pipeNodes (B, , N, 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r8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pipeStage (B, Stg)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nodesCnt (NCnt), goodAcksCnt (ACnt), NCnt == Acnt, Stg := 2;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r9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blkGenStamp (B, Gs)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dnpNextGenStamp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(B, Gs);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r10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blkGenStamp (B, Gs)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cnpGetBlkPipe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(UFile, B, Gs, , 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r11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diskFiles (N, File)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fsCreate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(N, File);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r12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diskFiles (N, Dst)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fsRename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(N, Src, Dst), diskFiles (N, Src, Type);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r13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DEL diskFiles (N, Src)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fsRename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(N, Src, Dst), diskFiles (N, Src, Type);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r14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fileTypes (N, File, Type)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diskFiles(N, File), Type := Util.getType(File);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r15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blkMetas (N, B, Gs)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fileTypes (N, File, Type), Type == metafile,  Gs := Util.getGs(File);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r16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actualNodes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 (B, N)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:-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/>
                          <a:ea typeface="ヒラギノ角ゴ ProN W3" charset="0"/>
                          <a:cs typeface="Lucida Grande"/>
                          <a:sym typeface="Lucida Grande" charset="0"/>
                        </a:rPr>
                        <a:t>blkMetas (N, B, Gs), blkGenStamp (B, Gs);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666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1699015" y="2252014"/>
            <a:ext cx="1343502" cy="1480522"/>
          </a:xfrm>
          <a:prstGeom prst="wedgeRoundRectCallout">
            <a:avLst>
              <a:gd name="adj1" fmla="val 82078"/>
              <a:gd name="adj2" fmla="val -21058"/>
              <a:gd name="adj3" fmla="val 16667"/>
            </a:avLst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Failure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event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(crash)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22526" y="2531261"/>
            <a:ext cx="2372876" cy="1381466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800" dirty="0" smtClean="0">
                <a:solidFill>
                  <a:srgbClr val="00FF00"/>
                </a:solidFill>
                <a:latin typeface="Gill Sans"/>
                <a:cs typeface="Gill Sans"/>
              </a:rPr>
              <a:t>Expectation</a:t>
            </a:r>
            <a:endParaRPr lang="en-US" sz="2800" dirty="0">
              <a:solidFill>
                <a:srgbClr val="00FF00"/>
              </a:solidFill>
              <a:latin typeface="Gill Sans"/>
              <a:cs typeface="Gill San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22526" y="4326658"/>
            <a:ext cx="2372876" cy="701542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800" dirty="0" smtClean="0">
                <a:solidFill>
                  <a:srgbClr val="00FFFF"/>
                </a:solidFill>
                <a:latin typeface="Gill Sans"/>
                <a:cs typeface="Gill Sans"/>
              </a:rPr>
              <a:t>Actual Facts</a:t>
            </a:r>
            <a:endParaRPr lang="en-US" sz="2800" dirty="0">
              <a:solidFill>
                <a:srgbClr val="00FFFF"/>
              </a:solidFill>
              <a:latin typeface="Gill Sans"/>
              <a:cs typeface="Gill San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49513" y="2472413"/>
            <a:ext cx="1570301" cy="342006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rgbClr val="00FF00"/>
              </a:solidFill>
              <a:latin typeface="Gill Sans"/>
              <a:cs typeface="Gill San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49514" y="4155655"/>
            <a:ext cx="1141258" cy="1541826"/>
          </a:xfrm>
          <a:prstGeom prst="roundRect">
            <a:avLst/>
          </a:prstGeom>
          <a:noFill/>
          <a:ln w="762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rgbClr val="00FF00"/>
              </a:solidFill>
              <a:latin typeface="Gill Sans"/>
              <a:cs typeface="Gill Sans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786879" y="4712568"/>
            <a:ext cx="1255638" cy="984913"/>
          </a:xfrm>
          <a:prstGeom prst="wedgeRoundRectCallout">
            <a:avLst>
              <a:gd name="adj1" fmla="val 85106"/>
              <a:gd name="adj2" fmla="val -19312"/>
              <a:gd name="adj3" fmla="val 16667"/>
            </a:avLst>
          </a:prstGeom>
          <a:solidFill>
            <a:schemeClr val="bg1"/>
          </a:solidFill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Gill Sans"/>
                <a:cs typeface="Gill Sans"/>
              </a:rPr>
              <a:t>I/O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Gill Sans"/>
                <a:cs typeface="Gill Sans"/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165654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99541" y="1417638"/>
            <a:ext cx="7124196" cy="4566139"/>
            <a:chOff x="3399541" y="1417638"/>
            <a:chExt cx="7124196" cy="4566139"/>
          </a:xfrm>
        </p:grpSpPr>
        <p:sp>
          <p:nvSpPr>
            <p:cNvPr id="162" name="Cloud 161"/>
            <p:cNvSpPr/>
            <p:nvPr/>
          </p:nvSpPr>
          <p:spPr>
            <a:xfrm>
              <a:off x="3399541" y="1417638"/>
              <a:ext cx="6163971" cy="4566139"/>
            </a:xfrm>
            <a:prstGeom prst="cloud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Gill Sans"/>
                <a:cs typeface="Gill Sans"/>
              </a:endParaRPr>
            </a:p>
          </p:txBody>
        </p:sp>
        <p:pic>
          <p:nvPicPr>
            <p:cNvPr id="4" name="Picture 3" descr="MC910216337.PNG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091" y="2064958"/>
              <a:ext cx="6426646" cy="3607050"/>
            </a:xfrm>
            <a:prstGeom prst="rect">
              <a:avLst/>
            </a:prstGeom>
          </p:spPr>
        </p:pic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4065156" y="3001414"/>
              <a:ext cx="996163" cy="914400"/>
              <a:chOff x="4546690" y="137362"/>
              <a:chExt cx="3820302" cy="3506741"/>
            </a:xfrm>
          </p:grpSpPr>
          <p:pic>
            <p:nvPicPr>
              <p:cNvPr id="52" name="Picture 5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56" name="Picture 5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57" name="Picture 5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58" name="Picture 5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59" name="Picture 5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13397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0" name="Picture 5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2" name="Picture 6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3" name="Picture 6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4" name="Picture 6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5" name="Picture 6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6" name="Picture 6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465255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7" name="Picture 6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74" name="Picture 7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75" name="Picture 7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76" name="Picture 7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77" name="Picture 7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78" name="Picture 7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79" name="Picture 7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37362"/>
                <a:ext cx="1391461" cy="1453959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7346832" y="2236265"/>
              <a:ext cx="996163" cy="914400"/>
              <a:chOff x="4546690" y="137362"/>
              <a:chExt cx="3820302" cy="3506741"/>
            </a:xfrm>
          </p:grpSpPr>
          <p:pic>
            <p:nvPicPr>
              <p:cNvPr id="82" name="Picture 8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3" name="Picture 8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4" name="Picture 8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5" name="Picture 8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6" name="Picture 8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13397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7" name="Picture 8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8" name="Picture 8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9" name="Picture 8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0" name="Picture 8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1" name="Picture 9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2" name="Picture 9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465255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3" name="Picture 9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4" name="Picture 9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5" name="Picture 9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6" name="Picture 9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7" name="Picture 9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8" name="Picture 9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9" name="Picture 9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37362"/>
                <a:ext cx="1391461" cy="1453959"/>
              </a:xfrm>
              <a:prstGeom prst="rect">
                <a:avLst/>
              </a:prstGeom>
            </p:spPr>
          </p:pic>
        </p:grpSp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5228936" y="2080119"/>
              <a:ext cx="996163" cy="914400"/>
              <a:chOff x="4546690" y="137362"/>
              <a:chExt cx="3820302" cy="3506741"/>
            </a:xfrm>
          </p:grpSpPr>
          <p:pic>
            <p:nvPicPr>
              <p:cNvPr id="101" name="Picture 10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2" name="Picture 10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3" name="Picture 10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4" name="Picture 10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5" name="Picture 10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13397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6" name="Picture 10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7" name="Picture 10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8" name="Picture 10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9" name="Picture 10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0" name="Picture 10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1" name="Picture 11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465255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2" name="Picture 11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3" name="Picture 11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4" name="Picture 11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5" name="Picture 11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6" name="Picture 11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7" name="Picture 11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8" name="Picture 11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37362"/>
                <a:ext cx="1391461" cy="1453959"/>
              </a:xfrm>
              <a:prstGeom prst="rect">
                <a:avLst/>
              </a:prstGeom>
            </p:spPr>
          </p:pic>
        </p:grp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>
              <a:off x="6118697" y="3353646"/>
              <a:ext cx="996163" cy="914400"/>
              <a:chOff x="4546690" y="137362"/>
              <a:chExt cx="3820302" cy="3506741"/>
            </a:xfrm>
          </p:grpSpPr>
          <p:pic>
            <p:nvPicPr>
              <p:cNvPr id="120" name="Picture 11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1" name="Picture 12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2" name="Picture 12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3" name="Picture 12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4" name="Picture 12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13397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5" name="Picture 12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6" name="Picture 12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7" name="Picture 12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8" name="Picture 12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9" name="Picture 12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0" name="Picture 12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465255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1" name="Picture 13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2" name="Picture 13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3" name="Picture 13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4" name="Picture 13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5" name="Picture 13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6" name="Picture 13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7" name="Picture 13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37362"/>
                <a:ext cx="1391461" cy="1453959"/>
              </a:xfrm>
              <a:prstGeom prst="rect">
                <a:avLst/>
              </a:prstGeom>
            </p:spPr>
          </p:pic>
        </p:grpSp>
        <p:grpSp>
          <p:nvGrpSpPr>
            <p:cNvPr id="138" name="Group 137"/>
            <p:cNvGrpSpPr>
              <a:grpSpLocks noChangeAspect="1"/>
            </p:cNvGrpSpPr>
            <p:nvPr/>
          </p:nvGrpSpPr>
          <p:grpSpPr>
            <a:xfrm>
              <a:off x="8132308" y="3380541"/>
              <a:ext cx="996163" cy="914400"/>
              <a:chOff x="4546690" y="137362"/>
              <a:chExt cx="3820302" cy="3506741"/>
            </a:xfrm>
          </p:grpSpPr>
          <p:pic>
            <p:nvPicPr>
              <p:cNvPr id="139" name="Picture 13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0" name="Picture 13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1" name="Picture 14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2" name="Picture 14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3" name="Picture 14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13397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4" name="Picture 14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5" name="Picture 14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6" name="Picture 14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7" name="Picture 14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8" name="Picture 14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9" name="Picture 14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465255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0" name="Picture 14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1" name="Picture 15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2" name="Picture 15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3" name="Picture 15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4" name="Picture 15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5" name="Picture 15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6" name="Picture 15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37362"/>
                <a:ext cx="1391461" cy="1453959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Tomorrow’s storage</a:t>
            </a:r>
            <a:endParaRPr lang="en-US" dirty="0"/>
          </a:p>
        </p:txBody>
      </p:sp>
      <p:pic>
        <p:nvPicPr>
          <p:cNvPr id="157" name="Picture 156" descr="MC90043159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997" y="2966299"/>
            <a:ext cx="1468817" cy="1468817"/>
          </a:xfrm>
          <a:prstGeom prst="rect">
            <a:avLst/>
          </a:prstGeom>
        </p:spPr>
      </p:pic>
      <p:cxnSp>
        <p:nvCxnSpPr>
          <p:cNvPr id="165" name="Straight Arrow Connector 164"/>
          <p:cNvCxnSpPr>
            <a:stCxn id="157" idx="1"/>
            <a:endCxn id="162" idx="2"/>
          </p:cNvCxnSpPr>
          <p:nvPr/>
        </p:nvCxnSpPr>
        <p:spPr>
          <a:xfrm>
            <a:off x="1869814" y="3700708"/>
            <a:ext cx="1548847" cy="0"/>
          </a:xfrm>
          <a:prstGeom prst="straightConnector1">
            <a:avLst/>
          </a:prstGeom>
          <a:ln w="76200" cmpd="sng">
            <a:solidFill>
              <a:srgbClr val="FFFFFF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 Box 14"/>
          <p:cNvSpPr txBox="1">
            <a:spLocks noChangeArrowheads="1"/>
          </p:cNvSpPr>
          <p:nvPr/>
        </p:nvSpPr>
        <p:spPr bwMode="auto">
          <a:xfrm>
            <a:off x="755700" y="4294941"/>
            <a:ext cx="16673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ill Sans"/>
                <a:cs typeface="Gill Sans"/>
              </a:rPr>
              <a:t>e.g. </a:t>
            </a:r>
          </a:p>
          <a:p>
            <a:r>
              <a:rPr lang="en-US" sz="3200" dirty="0" smtClean="0">
                <a:latin typeface="Gill Sans"/>
                <a:cs typeface="Gill Sans"/>
              </a:rPr>
              <a:t>Google </a:t>
            </a:r>
          </a:p>
          <a:p>
            <a:r>
              <a:rPr lang="en-US" sz="3200" dirty="0" smtClean="0">
                <a:latin typeface="Gill Sans"/>
                <a:cs typeface="Gill Sans"/>
              </a:rPr>
              <a:t>Laptop</a:t>
            </a:r>
            <a:endParaRPr lang="en-US" sz="32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69" name="AutoShape 4"/>
          <p:cNvSpPr>
            <a:spLocks noChangeArrowheads="1"/>
          </p:cNvSpPr>
          <p:nvPr/>
        </p:nvSpPr>
        <p:spPr bwMode="auto">
          <a:xfrm>
            <a:off x="4565431" y="5201002"/>
            <a:ext cx="3819837" cy="94201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Cloud Storage</a:t>
            </a:r>
            <a:endParaRPr lang="en-US" sz="32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5634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383495"/>
            <a:ext cx="7924800" cy="605291"/>
          </a:xfrm>
        </p:spPr>
        <p:txBody>
          <a:bodyPr/>
          <a:lstStyle/>
          <a:p>
            <a:r>
              <a:rPr lang="en-US" dirty="0" smtClean="0"/>
              <a:t>More detailed specs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3846286"/>
            <a:ext cx="7924800" cy="2510063"/>
          </a:xfrm>
        </p:spPr>
        <p:txBody>
          <a:bodyPr/>
          <a:lstStyle/>
          <a:p>
            <a:r>
              <a:rPr lang="en-US" dirty="0" smtClean="0"/>
              <a:t>The spec: “something is wrong”</a:t>
            </a:r>
          </a:p>
          <a:p>
            <a:pPr lvl="1"/>
            <a:r>
              <a:rPr lang="en-US" dirty="0" smtClean="0">
                <a:solidFill>
                  <a:srgbClr val="DC9E1F"/>
                </a:solidFill>
              </a:rPr>
              <a:t>Why? </a:t>
            </a:r>
            <a:r>
              <a:rPr lang="en-US" dirty="0" smtClean="0"/>
              <a:t>Where is the bug?</a:t>
            </a:r>
          </a:p>
          <a:p>
            <a:r>
              <a:rPr lang="en-US" dirty="0" smtClean="0"/>
              <a:t>Let’s write </a:t>
            </a:r>
            <a:r>
              <a:rPr lang="en-US" dirty="0" smtClean="0">
                <a:solidFill>
                  <a:schemeClr val="tx2"/>
                </a:solidFill>
              </a:rPr>
              <a:t>more detailed specs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Line 103"/>
          <p:cNvSpPr>
            <a:spLocks noChangeShapeType="1"/>
          </p:cNvSpPr>
          <p:nvPr/>
        </p:nvSpPr>
        <p:spPr bwMode="auto">
          <a:xfrm>
            <a:off x="1808856" y="2637732"/>
            <a:ext cx="1219200" cy="1588"/>
          </a:xfrm>
          <a:prstGeom prst="line">
            <a:avLst/>
          </a:prstGeom>
          <a:noFill/>
          <a:ln w="762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 rot="10800000">
            <a:off x="1124644" y="1721744"/>
            <a:ext cx="685800" cy="158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Gill Sans"/>
              <a:cs typeface="Gill Sans"/>
            </a:endParaRPr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1810444" y="1874144"/>
            <a:ext cx="1827212" cy="158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Gill Sans"/>
              <a:cs typeface="Gill Sans"/>
            </a:endParaRP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1810444" y="2255144"/>
            <a:ext cx="1841500" cy="1588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Gill Sans"/>
              <a:cs typeface="Gill Sans"/>
            </a:endParaRPr>
          </a:p>
        </p:txBody>
      </p:sp>
      <p:sp>
        <p:nvSpPr>
          <p:cNvPr id="9" name="Rectangle 31"/>
          <p:cNvSpPr>
            <a:spLocks/>
          </p:cNvSpPr>
          <p:nvPr/>
        </p:nvSpPr>
        <p:spPr bwMode="auto">
          <a:xfrm>
            <a:off x="972244" y="1188344"/>
            <a:ext cx="241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M</a:t>
            </a:r>
          </a:p>
        </p:txBody>
      </p:sp>
      <p:sp>
        <p:nvSpPr>
          <p:cNvPr id="10" name="Rectangle 32"/>
          <p:cNvSpPr>
            <a:spLocks/>
          </p:cNvSpPr>
          <p:nvPr/>
        </p:nvSpPr>
        <p:spPr bwMode="auto">
          <a:xfrm>
            <a:off x="2267644" y="1188344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1</a:t>
            </a:r>
          </a:p>
        </p:txBody>
      </p:sp>
      <p:sp>
        <p:nvSpPr>
          <p:cNvPr id="11" name="Rectangle 33"/>
          <p:cNvSpPr>
            <a:spLocks/>
          </p:cNvSpPr>
          <p:nvPr/>
        </p:nvSpPr>
        <p:spPr bwMode="auto">
          <a:xfrm>
            <a:off x="1658044" y="1188344"/>
            <a:ext cx="2226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C</a:t>
            </a:r>
          </a:p>
        </p:txBody>
      </p:sp>
      <p:sp>
        <p:nvSpPr>
          <p:cNvPr id="12" name="Rectangle 34"/>
          <p:cNvSpPr>
            <a:spLocks/>
          </p:cNvSpPr>
          <p:nvPr/>
        </p:nvSpPr>
        <p:spPr bwMode="auto">
          <a:xfrm>
            <a:off x="2877244" y="1188344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2</a:t>
            </a:r>
          </a:p>
        </p:txBody>
      </p:sp>
      <p:sp>
        <p:nvSpPr>
          <p:cNvPr id="13" name="Rectangle 35"/>
          <p:cNvSpPr>
            <a:spLocks/>
          </p:cNvSpPr>
          <p:nvPr/>
        </p:nvSpPr>
        <p:spPr bwMode="auto">
          <a:xfrm>
            <a:off x="3493194" y="1188344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3</a:t>
            </a:r>
          </a:p>
        </p:txBody>
      </p:sp>
      <p:sp>
        <p:nvSpPr>
          <p:cNvPr id="14" name="Line 69"/>
          <p:cNvSpPr>
            <a:spLocks noChangeShapeType="1"/>
          </p:cNvSpPr>
          <p:nvPr/>
        </p:nvSpPr>
        <p:spPr bwMode="auto">
          <a:xfrm flipH="1">
            <a:off x="1124644" y="1569344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Line 70"/>
          <p:cNvSpPr>
            <a:spLocks noChangeShapeType="1"/>
          </p:cNvSpPr>
          <p:nvPr/>
        </p:nvSpPr>
        <p:spPr bwMode="auto">
          <a:xfrm flipH="1">
            <a:off x="1808856" y="1569344"/>
            <a:ext cx="1588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6" name="Line 71"/>
          <p:cNvSpPr>
            <a:spLocks noChangeShapeType="1"/>
          </p:cNvSpPr>
          <p:nvPr/>
        </p:nvSpPr>
        <p:spPr bwMode="auto">
          <a:xfrm>
            <a:off x="3639244" y="1569344"/>
            <a:ext cx="1270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7" name="Line 72"/>
          <p:cNvSpPr>
            <a:spLocks noChangeShapeType="1"/>
          </p:cNvSpPr>
          <p:nvPr/>
        </p:nvSpPr>
        <p:spPr bwMode="auto">
          <a:xfrm flipH="1">
            <a:off x="3028056" y="1569344"/>
            <a:ext cx="1588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8" name="Line 73"/>
          <p:cNvSpPr>
            <a:spLocks noChangeShapeType="1"/>
          </p:cNvSpPr>
          <p:nvPr/>
        </p:nvSpPr>
        <p:spPr bwMode="auto">
          <a:xfrm>
            <a:off x="2420044" y="1569344"/>
            <a:ext cx="16876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98110" y="2029348"/>
            <a:ext cx="462239" cy="427266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8110" y="2116644"/>
            <a:ext cx="458153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X</a:t>
            </a:r>
            <a:endParaRPr lang="en-US" baseline="-25000" dirty="0"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5145" y="3087154"/>
            <a:ext cx="343549" cy="34727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FF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  <a:latin typeface="Gill Sans"/>
                <a:cs typeface="Gill Sans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6020" y="3087154"/>
            <a:ext cx="343549" cy="34727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FF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  <a:latin typeface="Gill Sans"/>
                <a:cs typeface="Gill Sans"/>
              </a:rPr>
              <a:t>B</a:t>
            </a: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5827385" y="1843754"/>
            <a:ext cx="1812925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Gill Sans"/>
              <a:cs typeface="Gill Sans"/>
            </a:endParaRPr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5827386" y="2224754"/>
            <a:ext cx="1828800" cy="1588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Gill Sans"/>
              <a:cs typeface="Gill Sans"/>
            </a:endParaRPr>
          </a:p>
        </p:txBody>
      </p:sp>
      <p:sp>
        <p:nvSpPr>
          <p:cNvPr id="27" name="Line 52"/>
          <p:cNvSpPr>
            <a:spLocks noChangeShapeType="1"/>
          </p:cNvSpPr>
          <p:nvPr/>
        </p:nvSpPr>
        <p:spPr bwMode="auto">
          <a:xfrm>
            <a:off x="5827386" y="2619578"/>
            <a:ext cx="609600" cy="1588"/>
          </a:xfrm>
          <a:prstGeom prst="line">
            <a:avLst/>
          </a:prstGeom>
          <a:noFill/>
          <a:ln w="7620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FF00FF"/>
              </a:solidFill>
              <a:latin typeface="Gill Sans"/>
              <a:cs typeface="Gill Sans"/>
            </a:endParaRPr>
          </a:p>
        </p:txBody>
      </p:sp>
      <p:sp>
        <p:nvSpPr>
          <p:cNvPr id="29" name="Line 1"/>
          <p:cNvSpPr>
            <a:spLocks noChangeShapeType="1"/>
          </p:cNvSpPr>
          <p:nvPr/>
        </p:nvSpPr>
        <p:spPr bwMode="auto">
          <a:xfrm flipH="1">
            <a:off x="7044999" y="1538954"/>
            <a:ext cx="1587" cy="167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rot="10800000">
            <a:off x="5135612" y="1691354"/>
            <a:ext cx="6858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Gill Sans"/>
              <a:cs typeface="Gill Sans"/>
            </a:endParaRPr>
          </a:p>
        </p:txBody>
      </p:sp>
      <p:sp>
        <p:nvSpPr>
          <p:cNvPr id="31" name="Rectangle 43"/>
          <p:cNvSpPr>
            <a:spLocks/>
          </p:cNvSpPr>
          <p:nvPr/>
        </p:nvSpPr>
        <p:spPr bwMode="auto">
          <a:xfrm>
            <a:off x="4973311" y="1157954"/>
            <a:ext cx="241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M</a:t>
            </a:r>
          </a:p>
        </p:txBody>
      </p:sp>
      <p:sp>
        <p:nvSpPr>
          <p:cNvPr id="32" name="Rectangle 44"/>
          <p:cNvSpPr>
            <a:spLocks/>
          </p:cNvSpPr>
          <p:nvPr/>
        </p:nvSpPr>
        <p:spPr bwMode="auto">
          <a:xfrm>
            <a:off x="6267124" y="1157954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1</a:t>
            </a:r>
          </a:p>
        </p:txBody>
      </p:sp>
      <p:sp>
        <p:nvSpPr>
          <p:cNvPr id="33" name="Rectangle 45"/>
          <p:cNvSpPr>
            <a:spLocks/>
          </p:cNvSpPr>
          <p:nvPr/>
        </p:nvSpPr>
        <p:spPr bwMode="auto">
          <a:xfrm>
            <a:off x="5659111" y="1157954"/>
            <a:ext cx="2226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C</a:t>
            </a:r>
          </a:p>
        </p:txBody>
      </p:sp>
      <p:sp>
        <p:nvSpPr>
          <p:cNvPr id="34" name="Rectangle 46"/>
          <p:cNvSpPr>
            <a:spLocks/>
          </p:cNvSpPr>
          <p:nvPr/>
        </p:nvSpPr>
        <p:spPr bwMode="auto">
          <a:xfrm>
            <a:off x="6878311" y="1157954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2</a:t>
            </a:r>
          </a:p>
        </p:txBody>
      </p:sp>
      <p:sp>
        <p:nvSpPr>
          <p:cNvPr id="35" name="Rectangle 47"/>
          <p:cNvSpPr>
            <a:spLocks/>
          </p:cNvSpPr>
          <p:nvPr/>
        </p:nvSpPr>
        <p:spPr bwMode="auto">
          <a:xfrm>
            <a:off x="7494261" y="1157954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3</a:t>
            </a:r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H="1">
            <a:off x="5139999" y="1538954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H="1">
            <a:off x="6435399" y="1538954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H="1">
            <a:off x="5825799" y="1538954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H="1">
            <a:off x="7654599" y="1538954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456188" y="1998958"/>
            <a:ext cx="462239" cy="427266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0302" y="2036478"/>
            <a:ext cx="458153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X</a:t>
            </a:r>
            <a:endParaRPr lang="en-US" baseline="-25000" dirty="0">
              <a:latin typeface="Arial Black"/>
              <a:cs typeface="Arial Blac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68711" y="3299878"/>
            <a:ext cx="343549" cy="34727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FF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00FF"/>
                </a:solidFill>
                <a:latin typeface="Gill Sans"/>
                <a:cs typeface="Gill San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2140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8884"/>
            <a:ext cx="7924800" cy="702075"/>
          </a:xfrm>
        </p:spPr>
        <p:txBody>
          <a:bodyPr/>
          <a:lstStyle/>
          <a:p>
            <a:r>
              <a:rPr lang="en-US" dirty="0" smtClean="0"/>
              <a:t>Adding specs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599" y="1270001"/>
            <a:ext cx="7963019" cy="51888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 analysis</a:t>
            </a:r>
          </a:p>
          <a:p>
            <a:pPr lvl="1"/>
            <a:r>
              <a:rPr lang="en-US" dirty="0" smtClean="0"/>
              <a:t>Client’s pipeline excludes Node2, why?</a:t>
            </a:r>
          </a:p>
          <a:p>
            <a:pPr lvl="1"/>
            <a:r>
              <a:rPr lang="en-US" dirty="0" smtClean="0"/>
              <a:t>Maybe, </a:t>
            </a:r>
            <a:r>
              <a:rPr lang="en-US" dirty="0"/>
              <a:t>c</a:t>
            </a:r>
            <a:r>
              <a:rPr lang="en-US" dirty="0" smtClean="0"/>
              <a:t>lient gets a bad ack for Node2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errBadAck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(N) :-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/>
              <a:t>d</a:t>
            </a:r>
            <a:r>
              <a:rPr lang="en-US" i="1" dirty="0" smtClean="0"/>
              <a:t>ataAck</a:t>
            </a:r>
            <a:r>
              <a:rPr lang="en-US" dirty="0" smtClean="0"/>
              <a:t> (N, “Error”), liveNodes (N)</a:t>
            </a:r>
          </a:p>
          <a:p>
            <a:r>
              <a:rPr lang="en-US" dirty="0" smtClean="0"/>
              <a:t>Second analysis</a:t>
            </a:r>
          </a:p>
          <a:p>
            <a:pPr lvl="1"/>
            <a:r>
              <a:rPr lang="en-US" dirty="0" smtClean="0"/>
              <a:t>Client gets a bad ack for Node2, why?</a:t>
            </a:r>
          </a:p>
          <a:p>
            <a:pPr lvl="1"/>
            <a:r>
              <a:rPr lang="en-US" dirty="0" smtClean="0"/>
              <a:t>Maybe, Node1 could not communicate to Node2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FF"/>
                </a:solidFill>
              </a:rPr>
              <a:t>errBadConnect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(N, TgtN) :- 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i="1" dirty="0"/>
              <a:t>dataTransfer</a:t>
            </a:r>
            <a:r>
              <a:rPr lang="en-US" dirty="0"/>
              <a:t> (N, TgtN, “Terminated”),</a:t>
            </a:r>
          </a:p>
          <a:p>
            <a:pPr marL="457200" lvl="1" indent="0">
              <a:buNone/>
            </a:pPr>
            <a:r>
              <a:rPr lang="en-US" dirty="0"/>
              <a:t>    liveNodes (TgtN)</a:t>
            </a:r>
          </a:p>
          <a:p>
            <a:r>
              <a:rPr lang="en-US" dirty="0" smtClean="0"/>
              <a:t>We catch the bug!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Node2 </a:t>
            </a:r>
            <a:r>
              <a:rPr lang="en-US" dirty="0" smtClean="0"/>
              <a:t>cannot talk to </a:t>
            </a:r>
            <a:r>
              <a:rPr lang="en-US" dirty="0" smtClean="0">
                <a:solidFill>
                  <a:srgbClr val="FFFFFF"/>
                </a:solidFill>
              </a:rPr>
              <a:t>Node3 (crash)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Node2 </a:t>
            </a:r>
            <a:r>
              <a:rPr lang="en-US" u="sng" dirty="0" smtClean="0">
                <a:solidFill>
                  <a:srgbClr val="FFFFFF"/>
                </a:solidFill>
              </a:rPr>
              <a:t>terminates all connections </a:t>
            </a:r>
            <a:r>
              <a:rPr lang="en-US" dirty="0" smtClean="0">
                <a:solidFill>
                  <a:srgbClr val="FFFFFF"/>
                </a:solidFill>
              </a:rPr>
              <a:t>(including Node1!)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Node1 thinks Node2 is dead</a:t>
            </a:r>
          </a:p>
        </p:txBody>
      </p:sp>
      <p:sp>
        <p:nvSpPr>
          <p:cNvPr id="6" name="Line 37"/>
          <p:cNvSpPr>
            <a:spLocks noChangeShapeType="1"/>
          </p:cNvSpPr>
          <p:nvPr/>
        </p:nvSpPr>
        <p:spPr bwMode="auto">
          <a:xfrm>
            <a:off x="7005805" y="1150959"/>
            <a:ext cx="1812925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Gill Sans"/>
              <a:cs typeface="Gill Sans"/>
            </a:endParaRPr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>
            <a:off x="7005806" y="1531959"/>
            <a:ext cx="1828800" cy="1588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Gill Sans"/>
              <a:cs typeface="Gill Sans"/>
            </a:endParaRPr>
          </a:p>
        </p:txBody>
      </p:sp>
      <p:sp>
        <p:nvSpPr>
          <p:cNvPr id="8" name="Line 52"/>
          <p:cNvSpPr>
            <a:spLocks noChangeShapeType="1"/>
          </p:cNvSpPr>
          <p:nvPr/>
        </p:nvSpPr>
        <p:spPr bwMode="auto">
          <a:xfrm>
            <a:off x="7005806" y="1972954"/>
            <a:ext cx="609600" cy="1588"/>
          </a:xfrm>
          <a:prstGeom prst="line">
            <a:avLst/>
          </a:prstGeom>
          <a:noFill/>
          <a:ln w="7620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 flipH="1">
            <a:off x="8223419" y="846159"/>
            <a:ext cx="1587" cy="1676400"/>
          </a:xfrm>
          <a:prstGeom prst="line">
            <a:avLst/>
          </a:prstGeom>
          <a:noFill/>
          <a:ln w="25400" cap="flat">
            <a:solidFill>
              <a:schemeClr val="tx1">
                <a:alpha val="53999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rot="10800000">
            <a:off x="6314032" y="998559"/>
            <a:ext cx="6858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Gill Sans"/>
              <a:cs typeface="Gill Sans"/>
            </a:endParaRPr>
          </a:p>
        </p:txBody>
      </p:sp>
      <p:sp>
        <p:nvSpPr>
          <p:cNvPr id="11" name="Line 62"/>
          <p:cNvSpPr>
            <a:spLocks noChangeShapeType="1"/>
          </p:cNvSpPr>
          <p:nvPr/>
        </p:nvSpPr>
        <p:spPr bwMode="auto">
          <a:xfrm flipH="1">
            <a:off x="6318419" y="846159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2" name="Line 63"/>
          <p:cNvSpPr>
            <a:spLocks noChangeShapeType="1"/>
          </p:cNvSpPr>
          <p:nvPr/>
        </p:nvSpPr>
        <p:spPr bwMode="auto">
          <a:xfrm flipH="1">
            <a:off x="7613819" y="846159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3" name="Line 64"/>
          <p:cNvSpPr>
            <a:spLocks noChangeShapeType="1"/>
          </p:cNvSpPr>
          <p:nvPr/>
        </p:nvSpPr>
        <p:spPr bwMode="auto">
          <a:xfrm flipH="1">
            <a:off x="7004219" y="846159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flipH="1">
            <a:off x="8833019" y="846159"/>
            <a:ext cx="1587" cy="1676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34608" y="1306163"/>
            <a:ext cx="462239" cy="427266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8722" y="1343683"/>
            <a:ext cx="458153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X</a:t>
            </a:r>
            <a:endParaRPr lang="en-US" baseline="-25000" dirty="0"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7131" y="2607083"/>
            <a:ext cx="343549" cy="34727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FF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00FF"/>
                </a:solidFill>
                <a:latin typeface="Gill Sans"/>
                <a:cs typeface="Gill Sans"/>
              </a:rPr>
              <a:t>B</a:t>
            </a:r>
          </a:p>
        </p:txBody>
      </p:sp>
      <p:sp>
        <p:nvSpPr>
          <p:cNvPr id="20" name="Rectangle 43"/>
          <p:cNvSpPr>
            <a:spLocks/>
          </p:cNvSpPr>
          <p:nvPr/>
        </p:nvSpPr>
        <p:spPr bwMode="auto">
          <a:xfrm>
            <a:off x="6192449" y="555246"/>
            <a:ext cx="241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M</a:t>
            </a:r>
          </a:p>
        </p:txBody>
      </p:sp>
      <p:sp>
        <p:nvSpPr>
          <p:cNvPr id="21" name="Rectangle 44"/>
          <p:cNvSpPr>
            <a:spLocks/>
          </p:cNvSpPr>
          <p:nvPr/>
        </p:nvSpPr>
        <p:spPr bwMode="auto">
          <a:xfrm>
            <a:off x="7486262" y="555246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1</a:t>
            </a:r>
          </a:p>
        </p:txBody>
      </p:sp>
      <p:sp>
        <p:nvSpPr>
          <p:cNvPr id="22" name="Rectangle 45"/>
          <p:cNvSpPr>
            <a:spLocks/>
          </p:cNvSpPr>
          <p:nvPr/>
        </p:nvSpPr>
        <p:spPr bwMode="auto">
          <a:xfrm>
            <a:off x="6878249" y="555246"/>
            <a:ext cx="2226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C</a:t>
            </a:r>
          </a:p>
        </p:txBody>
      </p:sp>
      <p:sp>
        <p:nvSpPr>
          <p:cNvPr id="23" name="Rectangle 46"/>
          <p:cNvSpPr>
            <a:spLocks/>
          </p:cNvSpPr>
          <p:nvPr/>
        </p:nvSpPr>
        <p:spPr bwMode="auto">
          <a:xfrm>
            <a:off x="8097449" y="555246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2</a:t>
            </a:r>
          </a:p>
        </p:txBody>
      </p:sp>
      <p:sp>
        <p:nvSpPr>
          <p:cNvPr id="24" name="Rectangle 47"/>
          <p:cNvSpPr>
            <a:spLocks/>
          </p:cNvSpPr>
          <p:nvPr/>
        </p:nvSpPr>
        <p:spPr bwMode="auto">
          <a:xfrm>
            <a:off x="8713399" y="555246"/>
            <a:ext cx="169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4390" y="2260613"/>
            <a:ext cx="4955559" cy="742030"/>
          </a:xfrm>
          <a:prstGeom prst="rect">
            <a:avLst/>
          </a:prstGeom>
          <a:noFill/>
          <a:ln w="28575" cmpd="sng">
            <a:solidFill>
              <a:srgbClr val="FF00FF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8778" y="4009584"/>
            <a:ext cx="4951172" cy="979702"/>
          </a:xfrm>
          <a:prstGeom prst="rect">
            <a:avLst/>
          </a:prstGeom>
          <a:noFill/>
          <a:ln w="28575" cmpd="sng">
            <a:solidFill>
              <a:srgbClr val="FF00FF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3181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87" y="428163"/>
            <a:ext cx="8518070" cy="623433"/>
          </a:xfrm>
        </p:spPr>
        <p:txBody>
          <a:bodyPr/>
          <a:lstStyle/>
          <a:p>
            <a:r>
              <a:rPr lang="en-US" dirty="0" smtClean="0"/>
              <a:t>Catch bugs with more specs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80757" cy="4756150"/>
          </a:xfrm>
        </p:spPr>
        <p:txBody>
          <a:bodyPr/>
          <a:lstStyle/>
          <a:p>
            <a:r>
              <a:rPr lang="en-US" dirty="0" smtClean="0"/>
              <a:t>More detailed specs</a:t>
            </a:r>
          </a:p>
          <a:p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atch bugs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closer to the source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 smtClean="0">
                <a:solidFill>
                  <a:srgbClr val="DC9E1F"/>
                </a:solidFill>
                <a:sym typeface="Wingdings"/>
              </a:rPr>
              <a:t>earlier in time</a:t>
            </a:r>
            <a:endParaRPr lang="en-US" dirty="0">
              <a:solidFill>
                <a:srgbClr val="DC9E1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417638"/>
            <a:ext cx="3771900" cy="5142035"/>
          </a:xfrm>
          <a:prstGeom prst="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540049" y="4296171"/>
            <a:ext cx="1222451" cy="0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40049" y="4296171"/>
            <a:ext cx="1222451" cy="547972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40049" y="4296171"/>
            <a:ext cx="1107954" cy="2162686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388810" y="5832929"/>
            <a:ext cx="2368748" cy="390003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Gill Sans"/>
                <a:cs typeface="Gill Sans"/>
              </a:rPr>
              <a:t>Global view</a:t>
            </a:r>
            <a:endParaRPr lang="en-US" sz="22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88810" y="4914900"/>
            <a:ext cx="2368748" cy="390003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Gill Sans"/>
                <a:cs typeface="Gill Sans"/>
              </a:rPr>
              <a:t>Client’s view</a:t>
            </a:r>
            <a:endParaRPr lang="en-US" sz="22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88810" y="3746568"/>
            <a:ext cx="2368748" cy="390003"/>
          </a:xfrm>
          <a:prstGeom prst="round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Gill Sans"/>
                <a:cs typeface="Gill Sans"/>
              </a:rPr>
              <a:t>Datanode’s view</a:t>
            </a:r>
            <a:endParaRPr lang="en-US" sz="22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9878" y="3746568"/>
            <a:ext cx="1178120" cy="273863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1419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599" y="1600200"/>
            <a:ext cx="8267838" cy="47561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Design patterns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Add </a:t>
            </a:r>
            <a:r>
              <a:rPr lang="en-US" dirty="0" smtClean="0"/>
              <a:t>detailed specs</a:t>
            </a:r>
          </a:p>
          <a:p>
            <a:pPr lvl="1"/>
            <a:r>
              <a:rPr lang="en-US" dirty="0" smtClean="0">
                <a:solidFill>
                  <a:srgbClr val="DC9E1F"/>
                </a:solidFill>
              </a:rPr>
              <a:t>Refine </a:t>
            </a:r>
            <a:r>
              <a:rPr lang="en-US" dirty="0" smtClean="0"/>
              <a:t>existing specs</a:t>
            </a:r>
          </a:p>
          <a:p>
            <a:pPr lvl="1"/>
            <a:r>
              <a:rPr lang="en-US" dirty="0" smtClean="0"/>
              <a:t>Write specs from </a:t>
            </a:r>
            <a:r>
              <a:rPr lang="en-US" dirty="0" smtClean="0">
                <a:solidFill>
                  <a:srgbClr val="DC9E1F"/>
                </a:solidFill>
              </a:rPr>
              <a:t>different views </a:t>
            </a:r>
            <a:r>
              <a:rPr lang="en-US" dirty="0" smtClean="0"/>
              <a:t>(global, client, dn)</a:t>
            </a:r>
          </a:p>
          <a:p>
            <a:pPr lvl="1"/>
            <a:r>
              <a:rPr lang="en-US" dirty="0" smtClean="0"/>
              <a:t>Incorporate </a:t>
            </a:r>
            <a:r>
              <a:rPr lang="en-US" dirty="0" smtClean="0">
                <a:solidFill>
                  <a:srgbClr val="DC9E1F"/>
                </a:solidFill>
              </a:rPr>
              <a:t>diverse failures </a:t>
            </a:r>
            <a:r>
              <a:rPr lang="en-US" dirty="0" smtClean="0"/>
              <a:t>(crashes, net partitions)</a:t>
            </a:r>
          </a:p>
          <a:p>
            <a:pPr lvl="1"/>
            <a:r>
              <a:rPr lang="en-US" dirty="0" smtClean="0"/>
              <a:t>Express </a:t>
            </a:r>
            <a:r>
              <a:rPr lang="en-US" dirty="0" smtClean="0">
                <a:solidFill>
                  <a:srgbClr val="DC9E1F"/>
                </a:solidFill>
              </a:rPr>
              <a:t>different violations </a:t>
            </a:r>
            <a:r>
              <a:rPr lang="en-US" dirty="0" smtClean="0"/>
              <a:t>(data-loss, unavailability)</a:t>
            </a:r>
          </a:p>
        </p:txBody>
      </p:sp>
    </p:spTree>
    <p:extLst>
      <p:ext uri="{BB962C8B-B14F-4D97-AF65-F5344CB8AC3E}">
        <p14:creationId xmlns:p14="http://schemas.microsoft.com/office/powerpoint/2010/main" val="277520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Research background</a:t>
            </a:r>
          </a:p>
          <a:p>
            <a:r>
              <a:rPr lang="en-US" dirty="0" smtClean="0"/>
              <a:t>FATE and DESTINI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FATE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DESTINI </a:t>
            </a:r>
          </a:p>
          <a:p>
            <a:pPr lvl="1"/>
            <a:r>
              <a:rPr lang="en-US" b="1" dirty="0" smtClean="0">
                <a:solidFill>
                  <a:srgbClr val="DC9E1F"/>
                </a:solidFill>
              </a:rPr>
              <a:t>Evaluation</a:t>
            </a:r>
            <a:endParaRPr lang="en-US" b="1" dirty="0" smtClean="0">
              <a:solidFill>
                <a:srgbClr val="DC9E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3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Implementation complexity</a:t>
            </a:r>
          </a:p>
          <a:p>
            <a:pPr lvl="1"/>
            <a:r>
              <a:rPr lang="en-US" dirty="0" smtClean="0"/>
              <a:t>~6000 LOC in Java </a:t>
            </a:r>
          </a:p>
          <a:p>
            <a:r>
              <a:rPr lang="en-US" dirty="0" smtClean="0"/>
              <a:t>Target </a:t>
            </a:r>
            <a:r>
              <a:rPr lang="en-US" dirty="0" smtClean="0">
                <a:solidFill>
                  <a:srgbClr val="DC9E1F"/>
                </a:solidFill>
              </a:rPr>
              <a:t>3</a:t>
            </a:r>
            <a:r>
              <a:rPr lang="en-US" dirty="0" smtClean="0"/>
              <a:t> popular cloud systems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HadoopFS (primary target)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 smtClean="0"/>
              <a:t>Underlying storage for Hadoop/MapReduce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ZooKeeper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/>
              <a:t>D</a:t>
            </a:r>
            <a:r>
              <a:rPr lang="en-US" dirty="0" smtClean="0"/>
              <a:t>istributed synchronization service</a:t>
            </a:r>
          </a:p>
          <a:p>
            <a:pPr lvl="1"/>
            <a:r>
              <a:rPr lang="en-US" dirty="0" smtClean="0">
                <a:solidFill>
                  <a:srgbClr val="DC9E1F"/>
                </a:solidFill>
              </a:rPr>
              <a:t>Cassandra 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istributed key-value store</a:t>
            </a:r>
          </a:p>
          <a:p>
            <a:r>
              <a:rPr lang="en-US" dirty="0" smtClean="0"/>
              <a:t>Recovery bugs</a:t>
            </a:r>
          </a:p>
          <a:p>
            <a:pPr lvl="1"/>
            <a:r>
              <a:rPr lang="en-US" dirty="0" smtClean="0"/>
              <a:t>Found </a:t>
            </a:r>
            <a:r>
              <a:rPr lang="en-US" dirty="0" smtClean="0">
                <a:solidFill>
                  <a:srgbClr val="DC9E1F"/>
                </a:solidFill>
              </a:rPr>
              <a:t>22 new HDFS bugs </a:t>
            </a:r>
            <a:r>
              <a:rPr lang="en-US" dirty="0" smtClean="0"/>
              <a:t>(confirmed) </a:t>
            </a:r>
          </a:p>
          <a:p>
            <a:pPr lvl="2"/>
            <a:r>
              <a:rPr lang="en-US" dirty="0" smtClean="0"/>
              <a:t>Data loss, unavailability bugs</a:t>
            </a:r>
          </a:p>
          <a:p>
            <a:pPr lvl="1"/>
            <a:r>
              <a:rPr lang="en-US" dirty="0" smtClean="0"/>
              <a:t>Reproduced 51 old bugs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1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8671"/>
          </a:xfrm>
        </p:spPr>
        <p:txBody>
          <a:bodyPr/>
          <a:lstStyle/>
          <a:p>
            <a:r>
              <a:rPr lang="en-US" dirty="0" smtClean="0"/>
              <a:t>Availability bug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6862" y="47674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29584" y="1172944"/>
            <a:ext cx="8321989" cy="696753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800" dirty="0" smtClean="0">
                <a:latin typeface="Gill Sans"/>
                <a:cs typeface="Gill Sans"/>
              </a:rPr>
              <a:t>“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If</a:t>
            </a:r>
            <a:r>
              <a:rPr lang="en-US" sz="2800" dirty="0" smtClean="0">
                <a:solidFill>
                  <a:schemeClr val="tx2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</a:rPr>
              <a:t>multiple racks are available (reachable), </a:t>
            </a:r>
          </a:p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800" dirty="0" smtClean="0">
                <a:latin typeface="Gill Sans"/>
                <a:cs typeface="Gill Sans"/>
              </a:rPr>
              <a:t>a block should be stored in a minimum of two racks”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107362" y="4401950"/>
            <a:ext cx="1427065" cy="4942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107362" y="3907710"/>
            <a:ext cx="1427065" cy="494240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400" dirty="0" smtClean="0">
                <a:latin typeface="Gill Sans"/>
                <a:cs typeface="Gill Sans"/>
              </a:rPr>
              <a:t>Rack #1</a:t>
            </a:r>
            <a:endParaRPr lang="en-US" sz="2400" dirty="0">
              <a:latin typeface="Gill Sans"/>
              <a:cs typeface="Gill Sans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107362" y="4988662"/>
            <a:ext cx="1427065" cy="4942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107362" y="5589193"/>
            <a:ext cx="1427065" cy="4942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4354156" y="4401950"/>
            <a:ext cx="1427065" cy="4942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354156" y="3907710"/>
            <a:ext cx="1427065" cy="494240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400" dirty="0" smtClean="0">
                <a:latin typeface="Gill Sans"/>
                <a:cs typeface="Gill Sans"/>
              </a:rPr>
              <a:t>Rack #2</a:t>
            </a:r>
            <a:endParaRPr lang="en-US" sz="2400" dirty="0">
              <a:latin typeface="Gill Sans"/>
              <a:cs typeface="Gill Sans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4354156" y="4988662"/>
            <a:ext cx="1427065" cy="4942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354156" y="5589193"/>
            <a:ext cx="1427065" cy="4942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1307" y="4433314"/>
            <a:ext cx="417038" cy="40909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FFFF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sz="2200" dirty="0" smtClean="0">
                <a:latin typeface="Gill Sans"/>
                <a:cs typeface="Gill Sans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31307" y="5012053"/>
            <a:ext cx="417038" cy="40909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FFFF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sz="2200" dirty="0" smtClean="0">
                <a:latin typeface="Gill Sans"/>
                <a:cs typeface="Gill Sans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35393" y="4441015"/>
            <a:ext cx="417038" cy="40909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FFFF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sz="2200" dirty="0" smtClean="0">
                <a:latin typeface="Gill Sans"/>
                <a:cs typeface="Gill Sans"/>
              </a:rPr>
              <a:t>B</a:t>
            </a:r>
          </a:p>
        </p:txBody>
      </p:sp>
      <p:sp>
        <p:nvSpPr>
          <p:cNvPr id="23" name="Lightning Bolt 22"/>
          <p:cNvSpPr/>
          <p:nvPr/>
        </p:nvSpPr>
        <p:spPr>
          <a:xfrm flipH="1">
            <a:off x="3661642" y="4068471"/>
            <a:ext cx="616911" cy="2085068"/>
          </a:xfrm>
          <a:prstGeom prst="lightningBolt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481528" y="4926903"/>
            <a:ext cx="1071371" cy="4942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Client</a:t>
            </a: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552899" y="5172581"/>
            <a:ext cx="46641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31307" y="5638567"/>
            <a:ext cx="417038" cy="40909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FFFF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sz="2200" dirty="0" smtClean="0">
                <a:latin typeface="Gill Sans"/>
                <a:cs typeface="Gill Sans"/>
              </a:rPr>
              <a:t>B</a:t>
            </a: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2691499" y="6227235"/>
            <a:ext cx="2723146" cy="4942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Replication Monitor</a:t>
            </a: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862" y="2150877"/>
            <a:ext cx="8732838" cy="890165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r>
              <a:rPr lang="en-US" sz="2000" dirty="0" smtClean="0">
                <a:solidFill>
                  <a:srgbClr val="FF00FF"/>
                </a:solidFill>
                <a:latin typeface="Gill Sans"/>
                <a:cs typeface="Gill Sans"/>
              </a:rPr>
              <a:t>errorSingleRack</a:t>
            </a:r>
            <a:r>
              <a:rPr lang="en-US" sz="2000" dirty="0" smtClean="0">
                <a:latin typeface="Gill Sans"/>
                <a:cs typeface="Gill Sans"/>
              </a:rPr>
              <a:t>(B) :- </a:t>
            </a:r>
            <a:r>
              <a:rPr lang="en-US" sz="2000" dirty="0" smtClean="0">
                <a:solidFill>
                  <a:schemeClr val="tx2"/>
                </a:solidFill>
                <a:latin typeface="Gill Sans"/>
                <a:cs typeface="Gill Sans"/>
              </a:rPr>
              <a:t>rackCnt</a:t>
            </a:r>
            <a:r>
              <a:rPr lang="en-US" sz="2000" dirty="0" smtClean="0">
                <a:latin typeface="Gill Sans"/>
                <a:cs typeface="Gill Sans"/>
              </a:rPr>
              <a:t>(B,Cnt), Cnt==1, </a:t>
            </a:r>
            <a:r>
              <a:rPr lang="en-US" sz="2000" dirty="0" smtClean="0">
                <a:solidFill>
                  <a:srgbClr val="DC9E1F"/>
                </a:solidFill>
                <a:latin typeface="Gill Sans"/>
                <a:cs typeface="Gill Sans"/>
              </a:rPr>
              <a:t>blkRacks</a:t>
            </a:r>
            <a:r>
              <a:rPr lang="en-US" sz="2000" dirty="0" smtClean="0">
                <a:latin typeface="Gill Sans"/>
                <a:cs typeface="Gill Sans"/>
              </a:rPr>
              <a:t>(B,R), </a:t>
            </a:r>
            <a:r>
              <a:rPr lang="en-US" sz="2000" dirty="0" smtClean="0">
                <a:solidFill>
                  <a:srgbClr val="DC9E1F"/>
                </a:solidFill>
                <a:latin typeface="Gill Sans"/>
                <a:cs typeface="Gill Sans"/>
              </a:rPr>
              <a:t>connected</a:t>
            </a:r>
            <a:r>
              <a:rPr lang="en-US" sz="2000" dirty="0" smtClean="0">
                <a:latin typeface="Gill Sans"/>
                <a:cs typeface="Gill Sans"/>
              </a:rPr>
              <a:t>(R,Rb),</a:t>
            </a:r>
          </a:p>
          <a:p>
            <a:r>
              <a:rPr lang="en-US" sz="2000" dirty="0">
                <a:latin typeface="Gill Sans"/>
                <a:cs typeface="Gill Sans"/>
              </a:rPr>
              <a:t> </a:t>
            </a:r>
            <a:r>
              <a:rPr lang="en-US" sz="2000" dirty="0" smtClean="0">
                <a:latin typeface="Gill Sans"/>
                <a:cs typeface="Gill Sans"/>
              </a:rPr>
              <a:t>                              </a:t>
            </a:r>
            <a:r>
              <a:rPr lang="en-US" sz="2000" dirty="0">
                <a:latin typeface="Gill Sans"/>
                <a:cs typeface="Gill Sans"/>
              </a:rPr>
              <a:t>endOfReplicationMonitor </a:t>
            </a:r>
            <a:r>
              <a:rPr lang="en-US" sz="2000" dirty="0" smtClean="0">
                <a:latin typeface="Gill Sans"/>
                <a:cs typeface="Gill Sans"/>
              </a:rPr>
              <a:t>(_);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511696" y="1279377"/>
            <a:ext cx="8321989" cy="840410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800" i="1" dirty="0" smtClean="0">
                <a:latin typeface="Gill Sans"/>
                <a:cs typeface="Gill Sans"/>
              </a:rPr>
              <a:t>“Throw a violation if a block is only stored in one rack, </a:t>
            </a:r>
          </a:p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800" i="1" dirty="0" smtClean="0">
                <a:latin typeface="Gill Sans"/>
                <a:cs typeface="Gill Sans"/>
              </a:rPr>
              <a:t>but the rack is connected to another rack” </a:t>
            </a: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5972236" y="4287138"/>
            <a:ext cx="3333448" cy="1300029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u="sng" dirty="0" smtClean="0">
                <a:solidFill>
                  <a:srgbClr val="FF00FF"/>
                </a:solidFill>
                <a:latin typeface="Gill Sans"/>
                <a:cs typeface="Gill Sans"/>
              </a:rPr>
              <a:t>Availability bug!</a:t>
            </a:r>
          </a:p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dirty="0" smtClean="0">
                <a:latin typeface="Gill Sans"/>
                <a:cs typeface="Gill Sans"/>
              </a:rPr>
              <a:t>#replicas </a:t>
            </a:r>
            <a:r>
              <a:rPr lang="en-US" sz="2200" dirty="0" smtClean="0">
                <a:solidFill>
                  <a:srgbClr val="FFFFFF"/>
                </a:solidFill>
                <a:latin typeface="Gill Sans"/>
                <a:cs typeface="Gill Sans"/>
              </a:rPr>
              <a:t>= 3,</a:t>
            </a:r>
          </a:p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dirty="0" smtClean="0">
                <a:solidFill>
                  <a:srgbClr val="FFFFFF"/>
                </a:solidFill>
                <a:latin typeface="Gill Sans"/>
                <a:cs typeface="Gill Sans"/>
              </a:rPr>
              <a:t>locations are not checked,</a:t>
            </a:r>
          </a:p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dirty="0" smtClean="0">
                <a:solidFill>
                  <a:srgbClr val="FFFFFF"/>
                </a:solidFill>
                <a:latin typeface="Gill Sans"/>
                <a:cs typeface="Gill Sans"/>
              </a:rPr>
              <a:t>B is </a:t>
            </a:r>
            <a:r>
              <a:rPr lang="en-US" sz="2200" dirty="0" smtClean="0">
                <a:solidFill>
                  <a:srgbClr val="FF00FF"/>
                </a:solidFill>
                <a:latin typeface="Gill Sans"/>
                <a:cs typeface="Gill Sans"/>
              </a:rPr>
              <a:t>not </a:t>
            </a:r>
            <a:r>
              <a:rPr lang="en-US" sz="2200" dirty="0" smtClean="0">
                <a:solidFill>
                  <a:srgbClr val="FFFFFF"/>
                </a:solidFill>
                <a:latin typeface="Gill Sans"/>
                <a:cs typeface="Gill Sans"/>
              </a:rPr>
              <a:t>migrated to R2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75674" y="3041042"/>
            <a:ext cx="1134237" cy="632561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sz="2200" u="sng" dirty="0" smtClean="0">
                <a:solidFill>
                  <a:srgbClr val="DC9E1F"/>
                </a:solidFill>
                <a:latin typeface="Gill Sans"/>
                <a:cs typeface="Gill Sans"/>
              </a:rPr>
              <a:t>rackCnt</a:t>
            </a:r>
            <a:endParaRPr lang="en-US" sz="2200" u="sng" dirty="0">
              <a:solidFill>
                <a:srgbClr val="DC9E1F"/>
              </a:solidFill>
              <a:latin typeface="Gill Sans"/>
              <a:cs typeface="Gill Sans"/>
            </a:endParaRPr>
          </a:p>
          <a:p>
            <a:pPr algn="ctr"/>
            <a:r>
              <a:rPr lang="en-US" sz="2200" dirty="0" smtClean="0">
                <a:latin typeface="Gill Sans"/>
                <a:cs typeface="Gill Sans"/>
              </a:rPr>
              <a:t>B,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978" y="3041042"/>
            <a:ext cx="1433786" cy="632561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sz="2200" u="sng" dirty="0" smtClean="0">
                <a:solidFill>
                  <a:srgbClr val="DC9E1F"/>
                </a:solidFill>
                <a:latin typeface="Gill Sans"/>
                <a:cs typeface="Gill Sans"/>
              </a:rPr>
              <a:t>blkRacks</a:t>
            </a:r>
            <a:endParaRPr lang="en-US" sz="2200" u="sng" dirty="0">
              <a:solidFill>
                <a:srgbClr val="DC9E1F"/>
              </a:solidFill>
              <a:latin typeface="Gill Sans"/>
              <a:cs typeface="Gill Sans"/>
            </a:endParaRPr>
          </a:p>
          <a:p>
            <a:pPr algn="ctr"/>
            <a:r>
              <a:rPr lang="en-US" sz="2200" dirty="0" smtClean="0">
                <a:latin typeface="Gill Sans"/>
                <a:cs typeface="Gill Sans"/>
              </a:rPr>
              <a:t>B, R1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78942" y="3041042"/>
            <a:ext cx="1840685" cy="632561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sz="2200" u="sng" dirty="0" smtClean="0">
                <a:solidFill>
                  <a:srgbClr val="DC9E1F"/>
                </a:solidFill>
                <a:latin typeface="Gill Sans"/>
                <a:cs typeface="Gill Sans"/>
              </a:rPr>
              <a:t>connected</a:t>
            </a:r>
            <a:endParaRPr lang="en-US" sz="2200" u="sng" dirty="0">
              <a:solidFill>
                <a:srgbClr val="DC9E1F"/>
              </a:solidFill>
              <a:latin typeface="Gill Sans"/>
              <a:cs typeface="Gill Sans"/>
            </a:endParaRPr>
          </a:p>
          <a:p>
            <a:pPr algn="ctr"/>
            <a:r>
              <a:rPr lang="en-US" sz="2200" dirty="0" smtClean="0">
                <a:latin typeface="Gill Sans"/>
                <a:cs typeface="Gill Sans"/>
              </a:rPr>
              <a:t>R1, R2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7382" y="3104961"/>
            <a:ext cx="2123667" cy="632561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sz="2200" u="sng" dirty="0" smtClean="0">
                <a:solidFill>
                  <a:srgbClr val="FF00FF"/>
                </a:solidFill>
                <a:latin typeface="Gill Sans"/>
                <a:cs typeface="Gill Sans"/>
              </a:rPr>
              <a:t>errorSingleRack</a:t>
            </a:r>
            <a:endParaRPr lang="en-US" sz="2200" u="sng" dirty="0">
              <a:solidFill>
                <a:srgbClr val="FF00FF"/>
              </a:solidFill>
              <a:latin typeface="Gill Sans"/>
              <a:cs typeface="Gill Sans"/>
            </a:endParaRPr>
          </a:p>
          <a:p>
            <a:pPr algn="ctr"/>
            <a:r>
              <a:rPr lang="en-US" sz="2200" dirty="0">
                <a:solidFill>
                  <a:srgbClr val="FF00FF"/>
                </a:solidFill>
                <a:latin typeface="Gill Sans"/>
                <a:cs typeface="Gill Sans"/>
              </a:rPr>
              <a:t>B</a:t>
            </a:r>
            <a:endParaRPr lang="en-US" sz="2200" dirty="0" smtClean="0">
              <a:solidFill>
                <a:srgbClr val="FF00FF"/>
              </a:solidFill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25175" y="3041042"/>
            <a:ext cx="795593" cy="632561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FF00FF"/>
                </a:solidFill>
                <a:latin typeface="Gill Sans"/>
                <a:cs typeface="Gill Sans"/>
                <a:sym typeface="Wingdings"/>
              </a:rPr>
              <a:t></a:t>
            </a:r>
            <a:endParaRPr lang="en-US" sz="3200" dirty="0" smtClean="0">
              <a:solidFill>
                <a:srgbClr val="FF00FF"/>
              </a:solidFill>
              <a:latin typeface="Gill Sans"/>
              <a:cs typeface="Gill Sans"/>
            </a:endParaRPr>
          </a:p>
        </p:txBody>
      </p:sp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2221995" y="6153539"/>
            <a:ext cx="3330436" cy="494240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FATE injects</a:t>
            </a:r>
          </a:p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"/>
                <a:cs typeface="Gill Sans"/>
              </a:rPr>
              <a:t>r</a:t>
            </a:r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ack partitioning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3923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5" grpId="0" animBg="1"/>
      <p:bldP spid="25" grpId="1" animBg="1"/>
      <p:bldP spid="31" grpId="0" animBg="1"/>
      <p:bldP spid="31" grpId="1" animBg="1"/>
      <p:bldP spid="31" grpId="2" animBg="1"/>
      <p:bldP spid="32" grpId="0" animBg="1"/>
      <p:bldP spid="33" grpId="0"/>
      <p:bldP spid="35" grpId="0"/>
      <p:bldP spid="36" grpId="0"/>
      <p:bldP spid="40" grpId="0"/>
      <p:bldP spid="43" grpId="0"/>
      <p:bldP spid="44" grpId="0"/>
      <p:bldP spid="45" grpId="0"/>
      <p:bldP spid="46" grpId="0"/>
      <p:bldP spid="47" grpId="0"/>
      <p:bldP spid="4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80025"/>
          </a:xfrm>
        </p:spPr>
        <p:txBody>
          <a:bodyPr/>
          <a:lstStyle/>
          <a:p>
            <a:r>
              <a:rPr lang="en-US" dirty="0" smtClean="0"/>
              <a:t>Pruning Efficiency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22299" y="1220840"/>
            <a:ext cx="6886034" cy="15895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Reduce #experiments by </a:t>
            </a:r>
            <a:r>
              <a:rPr lang="en-US" dirty="0" smtClean="0">
                <a:solidFill>
                  <a:srgbClr val="00FF00"/>
                </a:solidFill>
              </a:rPr>
              <a:t>an order of magnitude</a:t>
            </a:r>
          </a:p>
          <a:p>
            <a:pPr lvl="1"/>
            <a:r>
              <a:rPr lang="en-US" dirty="0" smtClean="0"/>
              <a:t>Each experiment = 4-9 seconds</a:t>
            </a:r>
            <a:endParaRPr lang="en-US" dirty="0" smtClean="0">
              <a:solidFill>
                <a:srgbClr val="DC9E1F"/>
              </a:solidFill>
            </a:endParaRPr>
          </a:p>
          <a:p>
            <a:r>
              <a:rPr lang="en-US" dirty="0" smtClean="0"/>
              <a:t>Found the same number of bugs</a:t>
            </a:r>
          </a:p>
          <a:p>
            <a:pPr lvl="1"/>
            <a:r>
              <a:rPr lang="en-US" dirty="0" smtClean="0"/>
              <a:t>(by experience)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53066" y="3195939"/>
            <a:ext cx="5681252" cy="3259051"/>
            <a:chOff x="995894" y="1094280"/>
            <a:chExt cx="5681252" cy="325905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394008" y="1166396"/>
              <a:ext cx="0" cy="252169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78735" y="3708295"/>
              <a:ext cx="410913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48444" y="3507887"/>
              <a:ext cx="274320" cy="182880"/>
            </a:xfrm>
            <a:prstGeom prst="rect">
              <a:avLst/>
            </a:prstGeom>
            <a:solidFill>
              <a:srgbClr val="00FF00"/>
            </a:solidFill>
            <a:ln w="28575" cmpd="sng">
              <a:noFill/>
            </a:ln>
            <a:effectLst/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 smtClean="0">
                <a:latin typeface="Gill Sans"/>
                <a:cs typeface="Gill San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5894" y="2430322"/>
              <a:ext cx="1071175" cy="369332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# Exps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58233" y="1094280"/>
              <a:ext cx="700868" cy="276999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7720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76385" y="3195939"/>
              <a:ext cx="523579" cy="276999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txBody>
            <a:bodyPr wrap="square" tIns="0" bIns="0" rtlCol="0">
              <a:spAutoFit/>
            </a:bodyPr>
            <a:lstStyle/>
            <a:p>
              <a:r>
                <a:rPr lang="en-US" dirty="0" smtClean="0">
                  <a:solidFill>
                    <a:srgbClr val="00FF00"/>
                  </a:solidFill>
                  <a:latin typeface="Gill Sans"/>
                  <a:cs typeface="Gill Sans"/>
                </a:rPr>
                <a:t>618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18776" y="2062906"/>
              <a:ext cx="738327" cy="276999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5000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2065" y="1408389"/>
              <a:ext cx="274320" cy="2286000"/>
            </a:xfrm>
            <a:prstGeom prst="rect">
              <a:avLst/>
            </a:prstGeom>
            <a:solidFill>
              <a:srgbClr val="FF0000"/>
            </a:solidFill>
            <a:ln w="28575" cmpd="sng">
              <a:noFill/>
            </a:ln>
            <a:effectLst/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 smtClean="0">
                <a:latin typeface="Gill Sans"/>
                <a:cs typeface="Gill San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791" y="2201406"/>
              <a:ext cx="4109130" cy="0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169433" y="3799333"/>
              <a:ext cx="1201523" cy="55399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Write +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Gill Sans"/>
                  <a:cs typeface="Gill Sans"/>
                </a:rPr>
                <a:t>2</a:t>
              </a:r>
              <a:r>
                <a:rPr lang="en-US" dirty="0" smtClean="0">
                  <a:latin typeface="Gill Sans"/>
                  <a:cs typeface="Gill Sans"/>
                </a:rPr>
                <a:t> crashes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64657" y="3334439"/>
              <a:ext cx="274320" cy="356616"/>
            </a:xfrm>
            <a:prstGeom prst="rect">
              <a:avLst/>
            </a:prstGeom>
            <a:solidFill>
              <a:srgbClr val="FF0000"/>
            </a:solidFill>
            <a:ln w="28575" cmpd="sng">
              <a:noFill/>
            </a:ln>
            <a:effectLst/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 smtClean="0">
                <a:latin typeface="Gill Sans"/>
                <a:cs typeface="Gill San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93692" y="3651510"/>
              <a:ext cx="274320" cy="36576"/>
            </a:xfrm>
            <a:prstGeom prst="rect">
              <a:avLst/>
            </a:prstGeom>
            <a:solidFill>
              <a:srgbClr val="00FF00"/>
            </a:solidFill>
            <a:ln w="28575" cmpd="sng">
              <a:noFill/>
            </a:ln>
            <a:effectLst/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 smtClean="0">
                <a:latin typeface="Gill Sans"/>
                <a:cs typeface="Gill San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44574" y="3669826"/>
              <a:ext cx="274320" cy="18288"/>
            </a:xfrm>
            <a:prstGeom prst="rect">
              <a:avLst/>
            </a:prstGeom>
            <a:solidFill>
              <a:srgbClr val="00FF00"/>
            </a:solidFill>
            <a:ln w="28575" cmpd="sng">
              <a:noFill/>
            </a:ln>
            <a:effectLst/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 smtClean="0">
                <a:latin typeface="Gill Sans"/>
                <a:cs typeface="Gill San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10557" y="3534083"/>
              <a:ext cx="274320" cy="155448"/>
            </a:xfrm>
            <a:prstGeom prst="rect">
              <a:avLst/>
            </a:prstGeom>
            <a:solidFill>
              <a:srgbClr val="FF0000"/>
            </a:solidFill>
            <a:ln w="28575" cmpd="sng">
              <a:noFill/>
            </a:ln>
            <a:effectLst/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 smtClean="0">
                <a:latin typeface="Gill Sans"/>
                <a:cs typeface="Gill San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06988" y="3590471"/>
              <a:ext cx="274320" cy="100584"/>
            </a:xfrm>
            <a:prstGeom prst="rect">
              <a:avLst/>
            </a:prstGeom>
            <a:solidFill>
              <a:srgbClr val="00FF00"/>
            </a:solidFill>
            <a:ln w="28575" cmpd="sng">
              <a:noFill/>
            </a:ln>
            <a:effectLst/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 smtClean="0">
                <a:latin typeface="Gill Sans"/>
                <a:cs typeface="Gill San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65926" y="2740080"/>
              <a:ext cx="274320" cy="950975"/>
            </a:xfrm>
            <a:prstGeom prst="rect">
              <a:avLst/>
            </a:prstGeom>
            <a:solidFill>
              <a:srgbClr val="FF0000"/>
            </a:solidFill>
            <a:ln w="28575" cmpd="sng">
              <a:noFill/>
            </a:ln>
            <a:effectLst/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 smtClean="0">
                <a:latin typeface="Gill Sans"/>
                <a:cs typeface="Gill San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8215" y="3799333"/>
              <a:ext cx="1201523" cy="55399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Append +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Gill Sans"/>
                  <a:cs typeface="Gill Sans"/>
                </a:rPr>
                <a:t>2</a:t>
              </a:r>
              <a:r>
                <a:rPr lang="en-US" dirty="0" smtClean="0">
                  <a:latin typeface="Gill Sans"/>
                  <a:cs typeface="Gill Sans"/>
                </a:rPr>
                <a:t> crashes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2076661" y="2699671"/>
              <a:ext cx="1339433" cy="276999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Brute Force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5400000" flipH="1" flipV="1">
              <a:off x="2518600" y="2911784"/>
              <a:ext cx="1080374" cy="276999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FF00"/>
                  </a:solidFill>
                  <a:latin typeface="Gill Sans"/>
                  <a:cs typeface="Gill Sans"/>
                </a:rPr>
                <a:t>Pruned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39484" y="3799333"/>
              <a:ext cx="1201523" cy="55399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Write +</a:t>
              </a:r>
            </a:p>
            <a:p>
              <a:pPr algn="ctr"/>
              <a:r>
                <a:rPr lang="en-US" dirty="0">
                  <a:solidFill>
                    <a:srgbClr val="FFFF00"/>
                  </a:solidFill>
                  <a:latin typeface="Gill Sans"/>
                  <a:cs typeface="Gill Sans"/>
                </a:rPr>
                <a:t>3</a:t>
              </a:r>
              <a:r>
                <a:rPr lang="en-US" dirty="0" smtClean="0">
                  <a:latin typeface="Gill Sans"/>
                  <a:cs typeface="Gill Sans"/>
                </a:rPr>
                <a:t> crashes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75623" y="3799333"/>
              <a:ext cx="1201523" cy="55399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Gill Sans"/>
                  <a:cs typeface="Gill Sans"/>
                </a:rPr>
                <a:t>Append +</a:t>
              </a:r>
            </a:p>
            <a:p>
              <a:pPr algn="ctr"/>
              <a:r>
                <a:rPr lang="en-US" dirty="0">
                  <a:solidFill>
                    <a:srgbClr val="FFFF00"/>
                  </a:solidFill>
                  <a:latin typeface="Gill Sans"/>
                  <a:cs typeface="Gill Sans"/>
                </a:rPr>
                <a:t>3</a:t>
              </a:r>
              <a:r>
                <a:rPr lang="en-US" dirty="0" smtClean="0">
                  <a:latin typeface="Gill Sans"/>
                  <a:cs typeface="Gill Sans"/>
                </a:rPr>
                <a:t> crashes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28128" y="3058358"/>
            <a:ext cx="3510130" cy="3396632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00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8500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6" grpId="0" animBg="1"/>
      <p:bldP spid="2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simplicity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96530" y="4894238"/>
            <a:ext cx="7037870" cy="1462112"/>
          </a:xfrm>
        </p:spPr>
        <p:txBody>
          <a:bodyPr/>
          <a:lstStyle/>
          <a:p>
            <a:r>
              <a:rPr lang="en-US" dirty="0" smtClean="0"/>
              <a:t>Compared to other related work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102176"/>
              </p:ext>
            </p:extLst>
          </p:nvPr>
        </p:nvGraphicFramePr>
        <p:xfrm>
          <a:off x="1039165" y="1948707"/>
          <a:ext cx="6438646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4988"/>
                <a:gridCol w="1231983"/>
                <a:gridCol w="2091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ill Sans"/>
                          <a:cs typeface="Gill Sans"/>
                        </a:rPr>
                        <a:t>Framework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ill Sans"/>
                          <a:cs typeface="Gill Sans"/>
                        </a:rPr>
                        <a:t>#Chks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ill Sans"/>
                          <a:cs typeface="Gill Sans"/>
                        </a:rPr>
                        <a:t>Lines/Chk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9447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FFFF00"/>
                          </a:solidFill>
                          <a:latin typeface="Gill Sans"/>
                          <a:cs typeface="Gill Sans"/>
                        </a:rPr>
                        <a:t>D3S</a:t>
                      </a:r>
                      <a:r>
                        <a:rPr lang="en-US" sz="2200" dirty="0" smtClean="0">
                          <a:latin typeface="Gill Sans"/>
                          <a:cs typeface="Gill Sans"/>
                        </a:rPr>
                        <a:t> [NSDI </a:t>
                      </a:r>
                      <a:r>
                        <a:rPr lang="fr-FR" sz="2200" dirty="0" smtClean="0">
                          <a:latin typeface="Gill Sans"/>
                          <a:cs typeface="Gill Sans"/>
                        </a:rPr>
                        <a:t>’</a:t>
                      </a:r>
                      <a:r>
                        <a:rPr lang="en-US" sz="2200" dirty="0" smtClean="0">
                          <a:latin typeface="Gill Sans"/>
                          <a:cs typeface="Gill Sans"/>
                        </a:rPr>
                        <a:t>08]</a:t>
                      </a:r>
                      <a:endParaRPr lang="en-US" sz="2200" dirty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Gill Sans"/>
                          <a:cs typeface="Gill Sans"/>
                        </a:rPr>
                        <a:t>10</a:t>
                      </a:r>
                      <a:endParaRPr lang="en-US" sz="2200" dirty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FF00"/>
                          </a:solidFill>
                          <a:latin typeface="Gill Sans"/>
                          <a:cs typeface="Gill Sans"/>
                        </a:rPr>
                        <a:t>53</a:t>
                      </a:r>
                      <a:endParaRPr lang="en-US" sz="2200" b="1" dirty="0">
                        <a:solidFill>
                          <a:srgbClr val="FFFF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FFFF00"/>
                          </a:solidFill>
                          <a:latin typeface="Gill Sans"/>
                          <a:cs typeface="Gill Sans"/>
                        </a:rPr>
                        <a:t>Pip</a:t>
                      </a:r>
                      <a:r>
                        <a:rPr lang="en-US" sz="2200" dirty="0" smtClean="0">
                          <a:latin typeface="Gill Sans"/>
                          <a:cs typeface="Gill Sans"/>
                        </a:rPr>
                        <a:t> [NSDI </a:t>
                      </a:r>
                      <a:r>
                        <a:rPr lang="fr-FR" sz="2200" dirty="0" smtClean="0">
                          <a:latin typeface="Gill Sans"/>
                          <a:cs typeface="Gill Sans"/>
                        </a:rPr>
                        <a:t>’</a:t>
                      </a:r>
                      <a:r>
                        <a:rPr lang="en-US" sz="2200" dirty="0" smtClean="0">
                          <a:latin typeface="Gill Sans"/>
                          <a:cs typeface="Gill Sans"/>
                        </a:rPr>
                        <a:t>06]</a:t>
                      </a:r>
                      <a:endParaRPr lang="en-US" sz="2200" dirty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Gill Sans"/>
                          <a:cs typeface="Gill Sans"/>
                        </a:rPr>
                        <a:t>44</a:t>
                      </a:r>
                      <a:endParaRPr lang="en-US" sz="2200" dirty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FF00"/>
                          </a:solidFill>
                          <a:latin typeface="Gill Sans"/>
                          <a:cs typeface="Gill Sans"/>
                        </a:rPr>
                        <a:t>43</a:t>
                      </a:r>
                      <a:endParaRPr lang="en-US" sz="2200" b="1" dirty="0">
                        <a:solidFill>
                          <a:srgbClr val="FFFF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FFFF00"/>
                          </a:solidFill>
                          <a:latin typeface="Gill Sans"/>
                          <a:cs typeface="Gill Sans"/>
                        </a:rPr>
                        <a:t>WiDS </a:t>
                      </a:r>
                      <a:r>
                        <a:rPr lang="en-US" sz="2200" dirty="0" smtClean="0">
                          <a:latin typeface="Gill Sans"/>
                          <a:cs typeface="Gill Sans"/>
                        </a:rPr>
                        <a:t>[NSDI</a:t>
                      </a:r>
                      <a:r>
                        <a:rPr lang="en-US" sz="2200" baseline="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fr-FR" sz="2200" baseline="0" dirty="0" smtClean="0">
                          <a:latin typeface="Gill Sans"/>
                          <a:cs typeface="Gill Sans"/>
                        </a:rPr>
                        <a:t>’</a:t>
                      </a:r>
                      <a:r>
                        <a:rPr lang="en-US" sz="2200" baseline="0" dirty="0" smtClean="0">
                          <a:latin typeface="Gill Sans"/>
                          <a:cs typeface="Gill Sans"/>
                        </a:rPr>
                        <a:t>07]</a:t>
                      </a:r>
                      <a:endParaRPr lang="en-US" sz="2200" dirty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Gill Sans"/>
                          <a:cs typeface="Gill Sans"/>
                        </a:rPr>
                        <a:t>15</a:t>
                      </a:r>
                      <a:endParaRPr lang="en-US" sz="2200" dirty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FF00"/>
                          </a:solidFill>
                          <a:latin typeface="Gill Sans"/>
                          <a:cs typeface="Gill Sans"/>
                        </a:rPr>
                        <a:t>22</a:t>
                      </a:r>
                      <a:endParaRPr lang="en-US" sz="2200" b="1" dirty="0">
                        <a:solidFill>
                          <a:srgbClr val="FFFF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FFFF00"/>
                          </a:solidFill>
                          <a:latin typeface="Gill Sans"/>
                          <a:cs typeface="Gill Sans"/>
                        </a:rPr>
                        <a:t>P2 Monitor </a:t>
                      </a:r>
                      <a:r>
                        <a:rPr lang="en-US" sz="2200" dirty="0" smtClean="0">
                          <a:latin typeface="Gill Sans"/>
                          <a:cs typeface="Gill Sans"/>
                        </a:rPr>
                        <a:t>[EuroSys</a:t>
                      </a:r>
                      <a:r>
                        <a:rPr lang="en-US" sz="2200" baseline="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fr-FR" sz="2200" baseline="0" dirty="0" smtClean="0">
                          <a:latin typeface="Gill Sans"/>
                          <a:cs typeface="Gill Sans"/>
                        </a:rPr>
                        <a:t>’</a:t>
                      </a:r>
                      <a:r>
                        <a:rPr lang="en-US" sz="2200" baseline="0" dirty="0" smtClean="0">
                          <a:latin typeface="Gill Sans"/>
                          <a:cs typeface="Gill Sans"/>
                        </a:rPr>
                        <a:t>06]</a:t>
                      </a:r>
                      <a:endParaRPr lang="en-US" sz="2200" dirty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Gill Sans"/>
                          <a:cs typeface="Gill Sans"/>
                        </a:rPr>
                        <a:t>11</a:t>
                      </a:r>
                      <a:endParaRPr lang="en-US" sz="2200" dirty="0"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FF00"/>
                          </a:solidFill>
                          <a:latin typeface="Gill Sans"/>
                          <a:cs typeface="Gill Sans"/>
                        </a:rPr>
                        <a:t>12</a:t>
                      </a:r>
                      <a:endParaRPr lang="en-US" sz="2200" b="1" dirty="0">
                        <a:solidFill>
                          <a:srgbClr val="FFFF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00FF00"/>
                          </a:solidFill>
                          <a:latin typeface="Gill Sans"/>
                          <a:cs typeface="Gill Sans"/>
                        </a:rPr>
                        <a:t>DESTINI</a:t>
                      </a:r>
                      <a:endParaRPr lang="en-US" sz="2200" dirty="0">
                        <a:solidFill>
                          <a:srgbClr val="00FF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FFFFFF"/>
                          </a:solidFill>
                          <a:latin typeface="Gill Sans"/>
                          <a:cs typeface="Gill Sans"/>
                        </a:rPr>
                        <a:t>74</a:t>
                      </a:r>
                      <a:endParaRPr lang="en-US" sz="2200" dirty="0">
                        <a:solidFill>
                          <a:srgbClr val="FFFFFF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13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Cloud systems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All good, but must manage failures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Performance, reliability, availability depend on failure recovery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FATE and DESTINI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Explore multiple, diverse failures systematically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Facilitate declarative recovery specifications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 unified framework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Real-world adoption in progress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3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99541" y="1417638"/>
            <a:ext cx="7124196" cy="4566139"/>
            <a:chOff x="3399541" y="1417638"/>
            <a:chExt cx="7124196" cy="4566139"/>
          </a:xfrm>
        </p:grpSpPr>
        <p:sp>
          <p:nvSpPr>
            <p:cNvPr id="162" name="Cloud 161"/>
            <p:cNvSpPr/>
            <p:nvPr/>
          </p:nvSpPr>
          <p:spPr>
            <a:xfrm>
              <a:off x="3399541" y="1417638"/>
              <a:ext cx="6163971" cy="4566139"/>
            </a:xfrm>
            <a:prstGeom prst="cloud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Gill Sans"/>
                <a:cs typeface="Gill Sans"/>
              </a:endParaRPr>
            </a:p>
          </p:txBody>
        </p:sp>
        <p:pic>
          <p:nvPicPr>
            <p:cNvPr id="4" name="Picture 3" descr="MC910216337.PNG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091" y="2064958"/>
              <a:ext cx="6426646" cy="3607050"/>
            </a:xfrm>
            <a:prstGeom prst="rect">
              <a:avLst/>
            </a:prstGeom>
          </p:spPr>
        </p:pic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4065156" y="3001414"/>
              <a:ext cx="996163" cy="914400"/>
              <a:chOff x="4546690" y="137362"/>
              <a:chExt cx="3820302" cy="3506741"/>
            </a:xfrm>
          </p:grpSpPr>
          <p:pic>
            <p:nvPicPr>
              <p:cNvPr id="52" name="Picture 5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56" name="Picture 5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57" name="Picture 5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58" name="Picture 5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59" name="Picture 5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13397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0" name="Picture 5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2" name="Picture 6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3" name="Picture 6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4" name="Picture 6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5" name="Picture 6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6" name="Picture 6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465255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67" name="Picture 6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74" name="Picture 7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75" name="Picture 7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76" name="Picture 7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77" name="Picture 7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78" name="Picture 7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79" name="Picture 7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37362"/>
                <a:ext cx="1391461" cy="1453959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7346832" y="2236265"/>
              <a:ext cx="996163" cy="914400"/>
              <a:chOff x="4546690" y="137362"/>
              <a:chExt cx="3820302" cy="3506741"/>
            </a:xfrm>
          </p:grpSpPr>
          <p:pic>
            <p:nvPicPr>
              <p:cNvPr id="82" name="Picture 8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3" name="Picture 8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4" name="Picture 8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5" name="Picture 8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6" name="Picture 8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13397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7" name="Picture 8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8" name="Picture 8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89" name="Picture 8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0" name="Picture 8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1" name="Picture 9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2" name="Picture 9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465255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3" name="Picture 9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4" name="Picture 9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5" name="Picture 9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6" name="Picture 9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7" name="Picture 9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8" name="Picture 9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99" name="Picture 9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37362"/>
                <a:ext cx="1391461" cy="1453959"/>
              </a:xfrm>
              <a:prstGeom prst="rect">
                <a:avLst/>
              </a:prstGeom>
            </p:spPr>
          </p:pic>
        </p:grpSp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5228936" y="2080119"/>
              <a:ext cx="996163" cy="914400"/>
              <a:chOff x="4546690" y="137362"/>
              <a:chExt cx="3820302" cy="3506741"/>
            </a:xfrm>
          </p:grpSpPr>
          <p:pic>
            <p:nvPicPr>
              <p:cNvPr id="101" name="Picture 10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2" name="Picture 10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3" name="Picture 10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4" name="Picture 10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5" name="Picture 10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13397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6" name="Picture 10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7" name="Picture 10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8" name="Picture 10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09" name="Picture 10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0" name="Picture 10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1" name="Picture 11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465255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2" name="Picture 11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3" name="Picture 11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4" name="Picture 11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5" name="Picture 11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6" name="Picture 11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7" name="Picture 11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18" name="Picture 11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37362"/>
                <a:ext cx="1391461" cy="1453959"/>
              </a:xfrm>
              <a:prstGeom prst="rect">
                <a:avLst/>
              </a:prstGeom>
            </p:spPr>
          </p:pic>
        </p:grp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>
              <a:off x="6118697" y="3353646"/>
              <a:ext cx="996163" cy="914400"/>
              <a:chOff x="4546690" y="137362"/>
              <a:chExt cx="3820302" cy="3506741"/>
            </a:xfrm>
          </p:grpSpPr>
          <p:pic>
            <p:nvPicPr>
              <p:cNvPr id="120" name="Picture 11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1" name="Picture 12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2" name="Picture 12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3" name="Picture 12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4" name="Picture 12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13397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5" name="Picture 12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6" name="Picture 12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7" name="Picture 12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8" name="Picture 12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29" name="Picture 12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0" name="Picture 12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465255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1" name="Picture 13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2" name="Picture 13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3" name="Picture 13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4" name="Picture 13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5" name="Picture 13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6" name="Picture 13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37" name="Picture 13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37362"/>
                <a:ext cx="1391461" cy="1453959"/>
              </a:xfrm>
              <a:prstGeom prst="rect">
                <a:avLst/>
              </a:prstGeom>
            </p:spPr>
          </p:pic>
        </p:grpSp>
        <p:grpSp>
          <p:nvGrpSpPr>
            <p:cNvPr id="138" name="Group 137"/>
            <p:cNvGrpSpPr>
              <a:grpSpLocks noChangeAspect="1"/>
            </p:cNvGrpSpPr>
            <p:nvPr/>
          </p:nvGrpSpPr>
          <p:grpSpPr>
            <a:xfrm>
              <a:off x="8132308" y="3380541"/>
              <a:ext cx="996163" cy="914400"/>
              <a:chOff x="4546690" y="137362"/>
              <a:chExt cx="3820302" cy="3506741"/>
            </a:xfrm>
          </p:grpSpPr>
          <p:pic>
            <p:nvPicPr>
              <p:cNvPr id="139" name="Picture 13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0" name="Picture 13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1" name="Picture 14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2" name="Picture 14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3" name="Picture 14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13397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4" name="Picture 14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5" name="Picture 14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6" name="Picture 14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7" name="Picture 146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2190144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8" name="Picture 147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49" name="Picture 148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465255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0" name="Picture 149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185230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1" name="Picture 150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4546690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2" name="Picture 151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048834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3" name="Picture 152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523673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4" name="Picture 153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5998548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5" name="Picture 154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500692" y="137362"/>
                <a:ext cx="1391461" cy="1453959"/>
              </a:xfrm>
              <a:prstGeom prst="rect">
                <a:avLst/>
              </a:prstGeom>
            </p:spPr>
          </p:pic>
          <p:pic>
            <p:nvPicPr>
              <p:cNvPr id="156" name="Picture 155" descr="server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46" b="-2246"/>
              <a:stretch/>
            </p:blipFill>
            <p:spPr>
              <a:xfrm>
                <a:off x="6975531" y="137362"/>
                <a:ext cx="1391461" cy="1453959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Tomorrow’s storage</a:t>
            </a:r>
            <a:endParaRPr lang="en-US" dirty="0"/>
          </a:p>
        </p:txBody>
      </p:sp>
      <p:pic>
        <p:nvPicPr>
          <p:cNvPr id="157" name="Picture 156" descr="MC90043159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997" y="2966299"/>
            <a:ext cx="1468817" cy="1468817"/>
          </a:xfrm>
          <a:prstGeom prst="rect">
            <a:avLst/>
          </a:prstGeom>
        </p:spPr>
      </p:pic>
      <p:cxnSp>
        <p:nvCxnSpPr>
          <p:cNvPr id="165" name="Straight Arrow Connector 164"/>
          <p:cNvCxnSpPr>
            <a:stCxn id="157" idx="1"/>
            <a:endCxn id="162" idx="2"/>
          </p:cNvCxnSpPr>
          <p:nvPr/>
        </p:nvCxnSpPr>
        <p:spPr>
          <a:xfrm>
            <a:off x="1869814" y="3700708"/>
            <a:ext cx="1548847" cy="0"/>
          </a:xfrm>
          <a:prstGeom prst="straightConnector1">
            <a:avLst/>
          </a:prstGeom>
          <a:ln w="76200" cmpd="sng">
            <a:solidFill>
              <a:srgbClr val="FFFFFF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AutoShape 4"/>
          <p:cNvSpPr>
            <a:spLocks noChangeArrowheads="1"/>
          </p:cNvSpPr>
          <p:nvPr/>
        </p:nvSpPr>
        <p:spPr bwMode="auto">
          <a:xfrm>
            <a:off x="4016678" y="1817123"/>
            <a:ext cx="4921828" cy="86124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Gill Sans"/>
                <a:cs typeface="Gill Sans"/>
              </a:rPr>
              <a:t>Internet-service FS:</a:t>
            </a:r>
          </a:p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dirty="0" smtClean="0">
                <a:solidFill>
                  <a:schemeClr val="bg1"/>
                </a:solidFill>
                <a:latin typeface="Gill Sans"/>
                <a:cs typeface="Gill Sans"/>
              </a:rPr>
              <a:t>GoogleFS, HadoopFS, CloudStore, ...</a:t>
            </a:r>
            <a:endParaRPr lang="en-US" sz="22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9" name="AutoShape 4"/>
          <p:cNvSpPr>
            <a:spLocks noChangeArrowheads="1"/>
          </p:cNvSpPr>
          <p:nvPr/>
        </p:nvSpPr>
        <p:spPr bwMode="auto">
          <a:xfrm>
            <a:off x="4017321" y="4553029"/>
            <a:ext cx="4896133" cy="1481713"/>
          </a:xfrm>
          <a:prstGeom prst="roundRect">
            <a:avLst>
              <a:gd name="adj" fmla="val 9358"/>
            </a:avLst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Gill Sans"/>
                <a:cs typeface="Gill Sans"/>
              </a:rPr>
              <a:t>Custom Storage:</a:t>
            </a:r>
          </a:p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dirty="0" smtClean="0">
                <a:solidFill>
                  <a:schemeClr val="bg1"/>
                </a:solidFill>
                <a:latin typeface="Gill Sans"/>
                <a:cs typeface="Gill Sans"/>
              </a:rPr>
              <a:t>Facebook Haystack Photo Store, </a:t>
            </a:r>
            <a:endParaRPr lang="en-US" sz="220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dirty="0" smtClean="0">
                <a:solidFill>
                  <a:schemeClr val="bg1"/>
                </a:solidFill>
                <a:latin typeface="Gill Sans"/>
                <a:cs typeface="Gill Sans"/>
              </a:rPr>
              <a:t>Microsoft StarTrack</a:t>
            </a:r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Gill Sans"/>
                <a:cs typeface="Gill Sans"/>
              </a:rPr>
              <a:t>(Map Apps), </a:t>
            </a:r>
          </a:p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dirty="0" smtClean="0">
                <a:solidFill>
                  <a:schemeClr val="bg1"/>
                </a:solidFill>
                <a:latin typeface="Gill Sans"/>
                <a:cs typeface="Gill Sans"/>
              </a:rPr>
              <a:t>Amazon S3, EBS, ...</a:t>
            </a:r>
            <a:endParaRPr lang="en-US" sz="22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0" name="AutoShape 4"/>
          <p:cNvSpPr>
            <a:spLocks noChangeArrowheads="1"/>
          </p:cNvSpPr>
          <p:nvPr/>
        </p:nvSpPr>
        <p:spPr bwMode="auto">
          <a:xfrm>
            <a:off x="4015954" y="2722381"/>
            <a:ext cx="4922552" cy="91348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Gill Sans"/>
                <a:cs typeface="Gill Sans"/>
              </a:rPr>
              <a:t>Key-Value Store:</a:t>
            </a:r>
          </a:p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dirty="0" smtClean="0">
                <a:solidFill>
                  <a:schemeClr val="bg1"/>
                </a:solidFill>
                <a:latin typeface="Gill Sans"/>
                <a:cs typeface="Gill Sans"/>
              </a:rPr>
              <a:t>Cassandra, Voldemort, ...</a:t>
            </a:r>
            <a:endParaRPr lang="en-US" sz="22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1" name="AutoShape 4"/>
          <p:cNvSpPr>
            <a:spLocks noChangeArrowheads="1"/>
          </p:cNvSpPr>
          <p:nvPr/>
        </p:nvSpPr>
        <p:spPr bwMode="auto">
          <a:xfrm>
            <a:off x="4017321" y="3671173"/>
            <a:ext cx="4918916" cy="84929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Gill Sans"/>
                <a:cs typeface="Gill Sans"/>
              </a:rPr>
              <a:t>Structured Storage:</a:t>
            </a:r>
          </a:p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2200" dirty="0" smtClean="0">
                <a:solidFill>
                  <a:schemeClr val="bg1"/>
                </a:solidFill>
                <a:latin typeface="Gill Sans"/>
                <a:cs typeface="Gill Sans"/>
              </a:rPr>
              <a:t>Yahoo! PNUTS, Google BigTable, Hbase, ... </a:t>
            </a:r>
            <a:endParaRPr lang="en-US" sz="22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6" name="AutoShape 4"/>
          <p:cNvSpPr>
            <a:spLocks noChangeArrowheads="1"/>
          </p:cNvSpPr>
          <p:nvPr/>
        </p:nvSpPr>
        <p:spPr bwMode="auto">
          <a:xfrm>
            <a:off x="261482" y="4164963"/>
            <a:ext cx="3087948" cy="2558266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i="1" dirty="0">
                <a:latin typeface="Gill Sans"/>
                <a:cs typeface="Gill Sans"/>
              </a:rPr>
              <a:t>“This is not just data. </a:t>
            </a:r>
            <a:endParaRPr lang="en-US" sz="2800" i="1" dirty="0" smtClean="0">
              <a:latin typeface="Gill Sans"/>
              <a:cs typeface="Gill Sans"/>
            </a:endParaRPr>
          </a:p>
          <a:p>
            <a:r>
              <a:rPr lang="en-US" sz="2800" i="1" dirty="0" smtClean="0">
                <a:latin typeface="Gill Sans"/>
                <a:cs typeface="Gill Sans"/>
              </a:rPr>
              <a:t>It’s </a:t>
            </a:r>
            <a:r>
              <a:rPr lang="en-US" sz="2800" i="1" dirty="0">
                <a:latin typeface="Gill Sans"/>
                <a:cs typeface="Gill Sans"/>
              </a:rPr>
              <a:t>my </a:t>
            </a:r>
            <a:r>
              <a:rPr lang="en-US" sz="2800" i="1" dirty="0">
                <a:solidFill>
                  <a:srgbClr val="FF0000"/>
                </a:solidFill>
                <a:latin typeface="Gill Sans"/>
                <a:cs typeface="Gill Sans"/>
              </a:rPr>
              <a:t>life</a:t>
            </a:r>
            <a:r>
              <a:rPr lang="en-US" sz="2800" i="1" dirty="0" smtClean="0">
                <a:latin typeface="Gill Sans"/>
                <a:cs typeface="Gill Sans"/>
              </a:rPr>
              <a:t>.</a:t>
            </a:r>
          </a:p>
          <a:p>
            <a:r>
              <a:rPr lang="en-US" sz="2800" i="1" dirty="0" smtClean="0">
                <a:latin typeface="Gill Sans"/>
                <a:cs typeface="Gill Sans"/>
              </a:rPr>
              <a:t>And </a:t>
            </a:r>
            <a:r>
              <a:rPr lang="en-US" sz="2800" i="1" dirty="0">
                <a:latin typeface="Gill Sans"/>
                <a:cs typeface="Gill Sans"/>
              </a:rPr>
              <a:t>I would be sick </a:t>
            </a:r>
            <a:endParaRPr lang="en-US" sz="2800" i="1" dirty="0" smtClean="0">
              <a:latin typeface="Gill Sans"/>
              <a:cs typeface="Gill Sans"/>
            </a:endParaRPr>
          </a:p>
          <a:p>
            <a:r>
              <a:rPr lang="en-US" sz="2800" i="1" dirty="0" smtClean="0">
                <a:latin typeface="Gill Sans"/>
                <a:cs typeface="Gill Sans"/>
              </a:rPr>
              <a:t>if </a:t>
            </a:r>
            <a:r>
              <a:rPr lang="en-US" sz="2800" i="1" dirty="0">
                <a:latin typeface="Gill Sans"/>
                <a:cs typeface="Gill Sans"/>
              </a:rPr>
              <a:t>I lost it” </a:t>
            </a:r>
            <a:endParaRPr lang="en-US" sz="2800" i="1" dirty="0" smtClean="0">
              <a:latin typeface="Gill Sans"/>
              <a:cs typeface="Gill Sans"/>
            </a:endParaRPr>
          </a:p>
          <a:p>
            <a:r>
              <a:rPr lang="en-US" sz="2800" dirty="0" smtClean="0">
                <a:latin typeface="Gill Sans"/>
                <a:cs typeface="Gill Sans"/>
              </a:rPr>
              <a:t>[CNN </a:t>
            </a:r>
            <a:r>
              <a:rPr lang="fr-FR" sz="2800" dirty="0" smtClean="0">
                <a:latin typeface="Gill Sans"/>
                <a:cs typeface="Gill Sans"/>
              </a:rPr>
              <a:t>’</a:t>
            </a:r>
            <a:r>
              <a:rPr lang="en-US" sz="2800" dirty="0" smtClean="0">
                <a:latin typeface="Gill Sans"/>
                <a:cs typeface="Gill Sans"/>
              </a:rPr>
              <a:t>10]</a:t>
            </a:r>
            <a:endParaRPr lang="en-US" sz="2800" i="1" dirty="0">
              <a:latin typeface="Gill Sans"/>
              <a:cs typeface="Gill Sans"/>
            </a:endParaRPr>
          </a:p>
        </p:txBody>
      </p:sp>
      <p:sp>
        <p:nvSpPr>
          <p:cNvPr id="167" name="AutoShape 4"/>
          <p:cNvSpPr>
            <a:spLocks noChangeArrowheads="1"/>
          </p:cNvSpPr>
          <p:nvPr/>
        </p:nvSpPr>
        <p:spPr bwMode="auto">
          <a:xfrm>
            <a:off x="4928261" y="2755432"/>
            <a:ext cx="3259504" cy="246311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+ Replication</a:t>
            </a:r>
          </a:p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+ Scale-up</a:t>
            </a:r>
          </a:p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+ Migration</a:t>
            </a:r>
          </a:p>
          <a:p>
            <a:pPr marL="342900" indent="-342900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+ ...</a:t>
            </a:r>
            <a:endParaRPr lang="en-US" sz="32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63" name="AutoShape 4"/>
          <p:cNvSpPr>
            <a:spLocks noChangeArrowheads="1"/>
          </p:cNvSpPr>
          <p:nvPr/>
        </p:nvSpPr>
        <p:spPr bwMode="auto">
          <a:xfrm rot="19814541">
            <a:off x="3819751" y="3225577"/>
            <a:ext cx="3093741" cy="8612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Reliable?</a:t>
            </a:r>
            <a:endParaRPr lang="en-US" sz="32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64" name="AutoShape 4"/>
          <p:cNvSpPr>
            <a:spLocks noChangeArrowheads="1"/>
          </p:cNvSpPr>
          <p:nvPr/>
        </p:nvSpPr>
        <p:spPr bwMode="auto">
          <a:xfrm rot="1176772">
            <a:off x="5768261" y="4316516"/>
            <a:ext cx="3093741" cy="8612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Highly-available?</a:t>
            </a:r>
            <a:endParaRPr lang="en-US" sz="32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535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6" grpId="0"/>
      <p:bldP spid="167" grpId="0" animBg="1"/>
      <p:bldP spid="167" grpId="1" animBg="1"/>
      <p:bldP spid="163" grpId="0" animBg="1"/>
      <p:bldP spid="16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2828636"/>
            <a:ext cx="7924800" cy="36200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Research background</a:t>
            </a:r>
          </a:p>
          <a:p>
            <a:r>
              <a:rPr lang="en-US" dirty="0" smtClean="0"/>
              <a:t>FATE and DESTINI</a:t>
            </a:r>
          </a:p>
          <a:p>
            <a:r>
              <a:rPr lang="en-US" b="1" dirty="0" smtClean="0">
                <a:solidFill>
                  <a:srgbClr val="DC9E1F"/>
                </a:solidFill>
              </a:rPr>
              <a:t>Thanks! Questions?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313729"/>
            <a:ext cx="3816927" cy="11803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1" kern="1200" cap="none" spc="50" baseline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000" dirty="0" smtClean="0">
                <a:latin typeface="Apple Chancery"/>
                <a:cs typeface="Apple Chancery"/>
              </a:rPr>
              <a:t>END</a:t>
            </a:r>
            <a:endParaRPr lang="en-US" sz="70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67921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2-08 at 10.26.3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17055"/>
          <a:stretch/>
        </p:blipFill>
        <p:spPr>
          <a:xfrm>
            <a:off x="126739" y="1979803"/>
            <a:ext cx="8407661" cy="1341187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 w="19050" cmpd="sng">
            <a:noFill/>
            <a:prstDash val="sysDash"/>
          </a:ln>
        </p:spPr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Screen shot 2011-01-26 at 3.59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0" y="2730909"/>
            <a:ext cx="8402775" cy="1838107"/>
          </a:xfrm>
          <a:prstGeom prst="rect">
            <a:avLst/>
          </a:prstGeom>
          <a:ln w="38100" cmpd="sng">
            <a:solidFill>
              <a:schemeClr val="bg1"/>
            </a:solidFill>
            <a:prstDash val="solid"/>
          </a:ln>
        </p:spPr>
      </p:pic>
      <p:pic>
        <p:nvPicPr>
          <p:cNvPr id="13" name="Picture 12" descr="Screen shot 2011-01-26 at 4.00.5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4"/>
          <a:stretch/>
        </p:blipFill>
        <p:spPr>
          <a:xfrm>
            <a:off x="393704" y="3703313"/>
            <a:ext cx="8375162" cy="1391720"/>
          </a:xfrm>
          <a:prstGeom prst="rect">
            <a:avLst/>
          </a:prstGeom>
          <a:ln w="38100" cmpd="sng">
            <a:solidFill>
              <a:schemeClr val="bg1"/>
            </a:solidFill>
            <a:prstDash val="solid"/>
          </a:ln>
        </p:spPr>
      </p:pic>
      <p:sp>
        <p:nvSpPr>
          <p:cNvPr id="10" name="Cloud 9"/>
          <p:cNvSpPr/>
          <p:nvPr/>
        </p:nvSpPr>
        <p:spPr>
          <a:xfrm>
            <a:off x="1359125" y="1028123"/>
            <a:ext cx="6507233" cy="3954855"/>
          </a:xfrm>
          <a:prstGeom prst="cloud">
            <a:avLst/>
          </a:prstGeom>
          <a:solidFill>
            <a:schemeClr val="accent1">
              <a:lumMod val="5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ill Sans"/>
                <a:cs typeface="Gill Sans"/>
              </a:rPr>
              <a:t>Cloudy 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ctr"/>
            <a:endParaRPr lang="en-US" sz="4000" dirty="0" smtClean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54556" y="3783018"/>
            <a:ext cx="5604329" cy="2319047"/>
            <a:chOff x="1854556" y="3767716"/>
            <a:chExt cx="5604329" cy="2319047"/>
          </a:xfrm>
        </p:grpSpPr>
        <p:sp>
          <p:nvSpPr>
            <p:cNvPr id="15" name="Lightning Bolt 14"/>
            <p:cNvSpPr/>
            <p:nvPr/>
          </p:nvSpPr>
          <p:spPr>
            <a:xfrm flipH="1">
              <a:off x="2702350" y="4514441"/>
              <a:ext cx="567322" cy="1161183"/>
            </a:xfrm>
            <a:prstGeom prst="lightningBol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Lightning Bolt 16"/>
            <p:cNvSpPr/>
            <p:nvPr/>
          </p:nvSpPr>
          <p:spPr>
            <a:xfrm flipH="1">
              <a:off x="4903078" y="4925580"/>
              <a:ext cx="567322" cy="1161183"/>
            </a:xfrm>
            <a:prstGeom prst="lightningBol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Lightning Bolt 18"/>
            <p:cNvSpPr/>
            <p:nvPr/>
          </p:nvSpPr>
          <p:spPr>
            <a:xfrm flipH="1">
              <a:off x="1854556" y="3767716"/>
              <a:ext cx="567322" cy="1161183"/>
            </a:xfrm>
            <a:prstGeom prst="lightningBol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Lightning Bolt 20"/>
            <p:cNvSpPr/>
            <p:nvPr/>
          </p:nvSpPr>
          <p:spPr>
            <a:xfrm flipH="1">
              <a:off x="4117465" y="4062911"/>
              <a:ext cx="567322" cy="1161183"/>
            </a:xfrm>
            <a:prstGeom prst="lightningBol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Lightning Bolt 22"/>
            <p:cNvSpPr/>
            <p:nvPr/>
          </p:nvSpPr>
          <p:spPr>
            <a:xfrm flipH="1">
              <a:off x="5936672" y="3846560"/>
              <a:ext cx="567322" cy="1161183"/>
            </a:xfrm>
            <a:prstGeom prst="lightningBol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Lightning Bolt 24"/>
            <p:cNvSpPr/>
            <p:nvPr/>
          </p:nvSpPr>
          <p:spPr>
            <a:xfrm flipH="1">
              <a:off x="6891563" y="4519812"/>
              <a:ext cx="567322" cy="1161183"/>
            </a:xfrm>
            <a:prstGeom prst="lightningBol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591775" y="2594320"/>
            <a:ext cx="3618702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mpd="sng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Gill Sans"/>
                <a:cs typeface="Gill Sans"/>
              </a:rPr>
              <a:t>with a chance of</a:t>
            </a:r>
          </a:p>
          <a:p>
            <a:pPr algn="ctr"/>
            <a:r>
              <a:rPr lang="en-US" sz="4000" dirty="0" smtClean="0">
                <a:latin typeface="Gill Sans"/>
                <a:cs typeface="Gill Sans"/>
              </a:rPr>
              <a:t>failure</a:t>
            </a:r>
            <a:endParaRPr lang="en-US" sz="4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1564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2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91226" y="1600200"/>
            <a:ext cx="7924800" cy="47561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Research background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FATE and DESTINI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FATE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DESTINI </a:t>
            </a:r>
            <a:endParaRPr lang="en-US" i="1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Evaluation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 descr="uw-logo-blac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57" y="4234736"/>
            <a:ext cx="1280751" cy="12433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5332910" y="2176405"/>
            <a:ext cx="3696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Joint work with:  </a:t>
            </a:r>
          </a:p>
          <a:p>
            <a:r>
              <a:rPr lang="en-US" dirty="0" smtClean="0">
                <a:latin typeface="Gill Sans"/>
                <a:cs typeface="Gill Sans"/>
              </a:rPr>
              <a:t>Thanh Do, Pallavi Joshi, Peter Alvaro, Joseph Hellerstein, Andrea Arpaci-Dusseau, Remzi</a:t>
            </a:r>
            <a:r>
              <a:rPr lang="en-US" dirty="0">
                <a:latin typeface="Gill Sans"/>
                <a:cs typeface="Gill Sans"/>
              </a:rPr>
              <a:t> </a:t>
            </a:r>
            <a:r>
              <a:rPr lang="en-US" dirty="0" smtClean="0">
                <a:latin typeface="Gill Sans"/>
                <a:cs typeface="Gill Sans"/>
              </a:rPr>
              <a:t>Arpaci-Dusseau, Koushik Sen, Dhruba Borthakur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79" y="4874973"/>
            <a:ext cx="1616415" cy="608176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879" y="3763930"/>
            <a:ext cx="1068627" cy="1068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8300" t="17579" r="7877" b="19832"/>
          <a:stretch/>
        </p:blipFill>
        <p:spPr>
          <a:xfrm>
            <a:off x="6345573" y="4589879"/>
            <a:ext cx="1255486" cy="3855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96864" y="2281435"/>
            <a:ext cx="4639848" cy="2393016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342900" indent="-342900" algn="ctr">
              <a:buClr>
                <a:srgbClr val="600000"/>
              </a:buClr>
              <a:buSzPct val="75000"/>
              <a:buFont typeface="Wingdings" charset="0"/>
              <a:buNone/>
            </a:pPr>
            <a:endParaRPr lang="en-US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5076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ailure recovery 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973524"/>
            <a:ext cx="8343114" cy="4382825"/>
          </a:xfrm>
        </p:spPr>
        <p:txBody>
          <a:bodyPr>
            <a:normAutofit/>
          </a:bodyPr>
          <a:lstStyle/>
          <a:p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Thousands of commodity machines</a:t>
            </a:r>
          </a:p>
          <a:p>
            <a:pPr lvl="1"/>
            <a:r>
              <a:rPr lang="en-US" dirty="0" smtClean="0"/>
              <a:t>“Rare (HW) failures become frequent” [Hamilton]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Failure recovery</a:t>
            </a:r>
          </a:p>
          <a:p>
            <a:pPr lvl="1"/>
            <a:r>
              <a:rPr lang="en-US" dirty="0" smtClean="0"/>
              <a:t>“… has to come from the software” [Dean]</a:t>
            </a:r>
          </a:p>
          <a:p>
            <a:pPr lvl="1"/>
            <a:r>
              <a:rPr lang="en-US" dirty="0" smtClean="0"/>
              <a:t>“… must be a first-class op” [Ramakrishnan et al.]</a:t>
            </a:r>
          </a:p>
        </p:txBody>
      </p:sp>
    </p:spTree>
    <p:extLst>
      <p:ext uri="{BB962C8B-B14F-4D97-AF65-F5344CB8AC3E}">
        <p14:creationId xmlns:p14="http://schemas.microsoft.com/office/powerpoint/2010/main" val="325995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237089" cy="11430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... hard to get right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77112"/>
          </a:xfrm>
        </p:spPr>
        <p:txBody>
          <a:bodyPr>
            <a:normAutofit/>
          </a:bodyPr>
          <a:lstStyle/>
          <a:p>
            <a:r>
              <a:rPr lang="en-US" dirty="0" smtClean="0"/>
              <a:t>Google Chubby (lock service)</a:t>
            </a:r>
          </a:p>
          <a:p>
            <a:pPr lvl="1"/>
            <a:r>
              <a:rPr lang="en-US" dirty="0" smtClean="0"/>
              <a:t>Four occasions of data loss</a:t>
            </a:r>
          </a:p>
          <a:p>
            <a:pPr lvl="1"/>
            <a:r>
              <a:rPr lang="en-US" dirty="0" smtClean="0"/>
              <a:t>Whole-system down</a:t>
            </a:r>
          </a:p>
          <a:p>
            <a:pPr lvl="1"/>
            <a:r>
              <a:rPr lang="en-US" dirty="0" smtClean="0"/>
              <a:t>More problems after injecting </a:t>
            </a:r>
            <a:r>
              <a:rPr lang="en-US" dirty="0" smtClean="0">
                <a:solidFill>
                  <a:srgbClr val="DC9E1F"/>
                </a:solidFill>
              </a:rPr>
              <a:t>multiple </a:t>
            </a:r>
            <a:r>
              <a:rPr lang="en-US" dirty="0" smtClean="0"/>
              <a:t>failures (randomly)</a:t>
            </a:r>
          </a:p>
          <a:p>
            <a:r>
              <a:rPr lang="en-US" dirty="0" smtClean="0"/>
              <a:t>Google BigTable (key-value store)</a:t>
            </a:r>
          </a:p>
          <a:p>
            <a:pPr lvl="1"/>
            <a:r>
              <a:rPr lang="en-US" dirty="0" smtClean="0"/>
              <a:t>Chubby bug affects BigTable availability</a:t>
            </a:r>
          </a:p>
          <a:p>
            <a:r>
              <a:rPr lang="en-US" dirty="0" smtClean="0"/>
              <a:t>More details?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often? Other problems and implications?</a:t>
            </a:r>
          </a:p>
        </p:txBody>
      </p:sp>
    </p:spTree>
    <p:extLst>
      <p:ext uri="{BB962C8B-B14F-4D97-AF65-F5344CB8AC3E}">
        <p14:creationId xmlns:p14="http://schemas.microsoft.com/office/powerpoint/2010/main" val="77552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12122</TotalTime>
  <Words>3010</Words>
  <Application>Microsoft Macintosh PowerPoint</Application>
  <PresentationFormat>On-screen Show (4:3)</PresentationFormat>
  <Paragraphs>884</Paragraphs>
  <Slides>50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Horizon</vt:lpstr>
      <vt:lpstr>Towards Reliable Cloud Storage</vt:lpstr>
      <vt:lpstr>Outline</vt:lpstr>
      <vt:lpstr>Yesterday’s storage</vt:lpstr>
      <vt:lpstr>Tomorrow’s storage</vt:lpstr>
      <vt:lpstr>Tomorrow’s storage</vt:lpstr>
      <vt:lpstr>Headlines</vt:lpstr>
      <vt:lpstr>Outline</vt:lpstr>
      <vt:lpstr>Failure recovery ...</vt:lpstr>
      <vt:lpstr>... hard to get right</vt:lpstr>
      <vt:lpstr>... hard to get right</vt:lpstr>
      <vt:lpstr>Why?</vt:lpstr>
      <vt:lpstr>Cloud testing</vt:lpstr>
      <vt:lpstr>Outline</vt:lpstr>
      <vt:lpstr>PowerPoint Presentation</vt:lpstr>
      <vt:lpstr>Failures and FATE</vt:lpstr>
      <vt:lpstr>Failure IDs</vt:lpstr>
      <vt:lpstr>FATE Architecture</vt:lpstr>
      <vt:lpstr>Brute-force exploration</vt:lpstr>
      <vt:lpstr>Outline</vt:lpstr>
      <vt:lpstr>Combinatorial explosion</vt:lpstr>
      <vt:lpstr>Pruning multiple failures</vt:lpstr>
      <vt:lpstr>Dependent failures</vt:lpstr>
      <vt:lpstr>Independent failures (1)</vt:lpstr>
      <vt:lpstr>Independent failures (2)</vt:lpstr>
      <vt:lpstr>FATE Summary</vt:lpstr>
      <vt:lpstr>Outline</vt:lpstr>
      <vt:lpstr>DESTINI: declarative specs</vt:lpstr>
      <vt:lpstr>Declarative specs</vt:lpstr>
      <vt:lpstr>Specs in DESTINI</vt:lpstr>
      <vt:lpstr>Outline</vt:lpstr>
      <vt:lpstr>Specification template</vt:lpstr>
      <vt:lpstr>Data transfer recovery</vt:lpstr>
      <vt:lpstr>Recovery bug</vt:lpstr>
      <vt:lpstr>Building expectations</vt:lpstr>
      <vt:lpstr>Updating expectations</vt:lpstr>
      <vt:lpstr>Precise failure events</vt:lpstr>
      <vt:lpstr>Facts</vt:lpstr>
      <vt:lpstr>Violation and check-timing</vt:lpstr>
      <vt:lpstr>Data-transfer recovery spec</vt:lpstr>
      <vt:lpstr>More detailed specs</vt:lpstr>
      <vt:lpstr>Adding specs</vt:lpstr>
      <vt:lpstr>Catch bugs with more specs</vt:lpstr>
      <vt:lpstr>More ...</vt:lpstr>
      <vt:lpstr>Outline</vt:lpstr>
      <vt:lpstr>Evaluation</vt:lpstr>
      <vt:lpstr>Availability bug</vt:lpstr>
      <vt:lpstr>Pruning Efficiency</vt:lpstr>
      <vt:lpstr>Specification simplicity</vt:lpstr>
      <vt:lpstr>Summary</vt:lpstr>
      <vt:lpstr>PowerPoint Presentation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G</dc:creator>
  <cp:lastModifiedBy>H G</cp:lastModifiedBy>
  <cp:revision>3402</cp:revision>
  <cp:lastPrinted>2010-10-29T05:29:22Z</cp:lastPrinted>
  <dcterms:created xsi:type="dcterms:W3CDTF">2010-10-14T08:11:44Z</dcterms:created>
  <dcterms:modified xsi:type="dcterms:W3CDTF">2011-04-04T05:45:23Z</dcterms:modified>
</cp:coreProperties>
</file>