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embeddings/oleObject1.bin" ContentType="application/vnd.openxmlformats-officedocument.oleObject"/>
  <Override PartName="/ppt/tags/tag12.xml" ContentType="application/vnd.openxmlformats-officedocument.presentationml.tags+xml"/>
  <Override PartName="/ppt/notesSlides/notesSlide7.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8.xml" ContentType="application/vnd.openxmlformats-officedocument.presentationml.notesSlide+xml"/>
  <Override PartName="/ppt/tags/tag15.xml" ContentType="application/vnd.openxmlformats-officedocument.presentationml.tags+xml"/>
  <Override PartName="/ppt/notesSlides/notesSlide9.xml" ContentType="application/vnd.openxmlformats-officedocument.presentationml.notesSlide+xml"/>
  <Override PartName="/ppt/tags/tag16.xml" ContentType="application/vnd.openxmlformats-officedocument.presentationml.tags+xml"/>
  <Override PartName="/ppt/embeddings/oleObject2.bin" ContentType="application/vnd.openxmlformats-officedocument.oleObject"/>
  <Override PartName="/ppt/embeddings/oleObject3.bin" ContentType="application/vnd.openxmlformats-officedocument.oleObject"/>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7"/>
  </p:notesMasterIdLst>
  <p:handoutMasterIdLst>
    <p:handoutMasterId r:id="rId28"/>
  </p:handoutMasterIdLst>
  <p:sldIdLst>
    <p:sldId id="551" r:id="rId2"/>
    <p:sldId id="577" r:id="rId3"/>
    <p:sldId id="554" r:id="rId4"/>
    <p:sldId id="497" r:id="rId5"/>
    <p:sldId id="462" r:id="rId6"/>
    <p:sldId id="579" r:id="rId7"/>
    <p:sldId id="376" r:id="rId8"/>
    <p:sldId id="379" r:id="rId9"/>
    <p:sldId id="340" r:id="rId10"/>
    <p:sldId id="416" r:id="rId11"/>
    <p:sldId id="438" r:id="rId12"/>
    <p:sldId id="418" r:id="rId13"/>
    <p:sldId id="419" r:id="rId14"/>
    <p:sldId id="582" r:id="rId15"/>
    <p:sldId id="421" r:id="rId16"/>
    <p:sldId id="564" r:id="rId17"/>
    <p:sldId id="565" r:id="rId18"/>
    <p:sldId id="484" r:id="rId19"/>
    <p:sldId id="567" r:id="rId20"/>
    <p:sldId id="576" r:id="rId21"/>
    <p:sldId id="575" r:id="rId22"/>
    <p:sldId id="571" r:id="rId23"/>
    <p:sldId id="572" r:id="rId24"/>
    <p:sldId id="566" r:id="rId25"/>
    <p:sldId id="29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1C2"/>
    <a:srgbClr val="D0813C"/>
    <a:srgbClr val="1429F8"/>
    <a:srgbClr val="AD332F"/>
    <a:srgbClr val="46BEE1"/>
    <a:srgbClr val="0000CC"/>
    <a:srgbClr val="3700C0"/>
    <a:srgbClr val="6958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00" autoAdjust="0"/>
    <p:restoredTop sz="87059" autoAdjust="0"/>
  </p:normalViewPr>
  <p:slideViewPr>
    <p:cSldViewPr showGuides="1">
      <p:cViewPr varScale="1">
        <p:scale>
          <a:sx n="82" d="100"/>
          <a:sy n="82" d="100"/>
        </p:scale>
        <p:origin x="-1416" y="-104"/>
      </p:cViewPr>
      <p:guideLst>
        <p:guide orient="horz" pos="1536"/>
        <p:guide pos="2880"/>
      </p:guideLst>
    </p:cSldViewPr>
  </p:slideViewPr>
  <p:notesTextViewPr>
    <p:cViewPr>
      <p:scale>
        <a:sx n="1" d="1"/>
        <a:sy n="1" d="1"/>
      </p:scale>
      <p:origin x="0" y="0"/>
    </p:cViewPr>
  </p:notesTextViewPr>
  <p:sorterViewPr>
    <p:cViewPr>
      <p:scale>
        <a:sx n="66" d="100"/>
        <a:sy n="66" d="100"/>
      </p:scale>
      <p:origin x="0" y="0"/>
    </p:cViewPr>
  </p:sorterViewPr>
  <p:notesViewPr>
    <p:cSldViewPr showGuides="1">
      <p:cViewPr varScale="1">
        <p:scale>
          <a:sx n="86" d="100"/>
          <a:sy n="86" d="100"/>
        </p:scale>
        <p:origin x="-280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notesMaster" Target="notesMasters/notesMaster1.xml"/><Relationship Id="rId28" Type="http://schemas.openxmlformats.org/officeDocument/2006/relationships/handoutMaster" Target="handoutMasters/handoutMaster1.xml"/><Relationship Id="rId2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esProps" Target="presProps.xml"/><Relationship Id="rId31" Type="http://schemas.openxmlformats.org/officeDocument/2006/relationships/viewProps" Target="viewProps.xml"/><Relationship Id="rId32" Type="http://schemas.openxmlformats.org/officeDocument/2006/relationships/theme" Target="theme/theme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oleObject" Target="Macintosh%20HD:Users:Mohammad:Dropbox:NSDI:Excel:slowdown.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73399694901151"/>
          <c:y val="0.031858407079646"/>
          <c:w val="0.799766596706717"/>
          <c:h val="0.629834157898404"/>
        </c:manualLayout>
      </c:layout>
      <c:barChart>
        <c:barDir val="col"/>
        <c:grouping val="clustered"/>
        <c:varyColors val="0"/>
        <c:ser>
          <c:idx val="0"/>
          <c:order val="0"/>
          <c:tx>
            <c:v>Theory</c:v>
          </c:tx>
          <c:spPr>
            <a:solidFill>
              <a:schemeClr val="tx1"/>
            </a:solidFill>
            <a:effectLst/>
          </c:spPr>
          <c:invertIfNegative val="0"/>
          <c:cat>
            <c:numRef>
              <c:f>Slowdown!$A$6:$A$16</c:f>
              <c:numCache>
                <c:formatCode>0%</c:formatCode>
                <c:ptCount val="11"/>
                <c:pt idx="0">
                  <c:v>0.2</c:v>
                </c:pt>
                <c:pt idx="1">
                  <c:v>0.4</c:v>
                </c:pt>
                <c:pt idx="2">
                  <c:v>0.6</c:v>
                </c:pt>
                <c:pt idx="4">
                  <c:v>0.2</c:v>
                </c:pt>
                <c:pt idx="5">
                  <c:v>0.4</c:v>
                </c:pt>
                <c:pt idx="6">
                  <c:v>0.6</c:v>
                </c:pt>
                <c:pt idx="8">
                  <c:v>0.2</c:v>
                </c:pt>
                <c:pt idx="9">
                  <c:v>0.4</c:v>
                </c:pt>
                <c:pt idx="10">
                  <c:v>0.6</c:v>
                </c:pt>
              </c:numCache>
            </c:numRef>
          </c:cat>
          <c:val>
            <c:numRef>
              <c:f>Slowdown!$B$52:$B$62</c:f>
              <c:numCache>
                <c:formatCode>0.00%</c:formatCode>
                <c:ptCount val="11"/>
                <c:pt idx="0" formatCode="0%">
                  <c:v>0.53846153846154</c:v>
                </c:pt>
                <c:pt idx="1">
                  <c:v>0.875</c:v>
                </c:pt>
                <c:pt idx="2" formatCode="0%">
                  <c:v>2.33333333333333</c:v>
                </c:pt>
                <c:pt idx="4" formatCode="0%">
                  <c:v>0.29032258064516</c:v>
                </c:pt>
                <c:pt idx="5" formatCode="0%">
                  <c:v>0.42857142857143</c:v>
                </c:pt>
                <c:pt idx="6" formatCode="0%">
                  <c:v>0.81818181818182</c:v>
                </c:pt>
                <c:pt idx="8" formatCode="0%">
                  <c:v>0.19</c:v>
                </c:pt>
                <c:pt idx="9" formatCode="0%">
                  <c:v>0.28</c:v>
                </c:pt>
                <c:pt idx="10" formatCode="0%">
                  <c:v>0.48</c:v>
                </c:pt>
              </c:numCache>
            </c:numRef>
          </c:val>
        </c:ser>
        <c:ser>
          <c:idx val="1"/>
          <c:order val="1"/>
          <c:tx>
            <c:v>Experiment</c:v>
          </c:tx>
          <c:spPr>
            <a:pattFill prst="wdDnDiag">
              <a:fgClr>
                <a:srgbClr val="FF0000"/>
              </a:fgClr>
              <a:bgClr>
                <a:prstClr val="white"/>
              </a:bgClr>
            </a:pattFill>
            <a:effectLst/>
          </c:spPr>
          <c:invertIfNegative val="0"/>
          <c:cat>
            <c:numRef>
              <c:f>Slowdown!$A$6:$A$16</c:f>
              <c:numCache>
                <c:formatCode>0%</c:formatCode>
                <c:ptCount val="11"/>
                <c:pt idx="0">
                  <c:v>0.2</c:v>
                </c:pt>
                <c:pt idx="1">
                  <c:v>0.4</c:v>
                </c:pt>
                <c:pt idx="2">
                  <c:v>0.6</c:v>
                </c:pt>
                <c:pt idx="4">
                  <c:v>0.2</c:v>
                </c:pt>
                <c:pt idx="5">
                  <c:v>0.4</c:v>
                </c:pt>
                <c:pt idx="6">
                  <c:v>0.6</c:v>
                </c:pt>
                <c:pt idx="8">
                  <c:v>0.2</c:v>
                </c:pt>
                <c:pt idx="9">
                  <c:v>0.4</c:v>
                </c:pt>
                <c:pt idx="10">
                  <c:v>0.6</c:v>
                </c:pt>
              </c:numCache>
            </c:numRef>
          </c:cat>
          <c:val>
            <c:numRef>
              <c:f>Slowdown!$C$52:$C$62</c:f>
              <c:numCache>
                <c:formatCode>0%</c:formatCode>
                <c:ptCount val="11"/>
                <c:pt idx="0">
                  <c:v>0.556168740061734</c:v>
                </c:pt>
                <c:pt idx="1">
                  <c:v>0.896423841059603</c:v>
                </c:pt>
                <c:pt idx="2">
                  <c:v>1.64448</c:v>
                </c:pt>
                <c:pt idx="4">
                  <c:v>0.306332429146011</c:v>
                </c:pt>
                <c:pt idx="5">
                  <c:v>0.493311258278146</c:v>
                </c:pt>
                <c:pt idx="6">
                  <c:v>0.82408</c:v>
                </c:pt>
                <c:pt idx="8">
                  <c:v>0.172949209615564</c:v>
                </c:pt>
                <c:pt idx="9">
                  <c:v>0.321192052980132</c:v>
                </c:pt>
                <c:pt idx="10">
                  <c:v>0.5568</c:v>
                </c:pt>
              </c:numCache>
            </c:numRef>
          </c:val>
        </c:ser>
        <c:dLbls>
          <c:showLegendKey val="0"/>
          <c:showVal val="0"/>
          <c:showCatName val="0"/>
          <c:showSerName val="0"/>
          <c:showPercent val="0"/>
          <c:showBubbleSize val="0"/>
        </c:dLbls>
        <c:gapWidth val="150"/>
        <c:axId val="-2060576936"/>
        <c:axId val="1931045096"/>
      </c:barChart>
      <c:catAx>
        <c:axId val="-2060576936"/>
        <c:scaling>
          <c:orientation val="minMax"/>
        </c:scaling>
        <c:delete val="0"/>
        <c:axPos val="b"/>
        <c:title>
          <c:tx>
            <c:rich>
              <a:bodyPr/>
              <a:lstStyle/>
              <a:p>
                <a:pPr>
                  <a:defRPr sz="2000"/>
                </a:pPr>
                <a:r>
                  <a:rPr lang="en-US" sz="2000"/>
                  <a:t>Traffic Load (% of Link</a:t>
                </a:r>
                <a:r>
                  <a:rPr lang="en-US" sz="2000" baseline="0"/>
                  <a:t> Capacity)</a:t>
                </a:r>
                <a:r>
                  <a:rPr lang="en-US" sz="2000"/>
                  <a:t> </a:t>
                </a:r>
              </a:p>
            </c:rich>
          </c:tx>
          <c:layout>
            <c:manualLayout>
              <c:xMode val="edge"/>
              <c:yMode val="edge"/>
              <c:x val="0.328446923586606"/>
              <c:y val="0.920353982300885"/>
            </c:manualLayout>
          </c:layout>
          <c:overlay val="0"/>
        </c:title>
        <c:numFmt formatCode="0%" sourceLinked="1"/>
        <c:majorTickMark val="out"/>
        <c:minorTickMark val="none"/>
        <c:tickLblPos val="nextTo"/>
        <c:txPr>
          <a:bodyPr/>
          <a:lstStyle/>
          <a:p>
            <a:pPr>
              <a:defRPr sz="1800"/>
            </a:pPr>
            <a:endParaRPr lang="en-US"/>
          </a:p>
        </c:txPr>
        <c:crossAx val="1931045096"/>
        <c:crosses val="autoZero"/>
        <c:auto val="1"/>
        <c:lblAlgn val="ctr"/>
        <c:lblOffset val="100"/>
        <c:noMultiLvlLbl val="0"/>
      </c:catAx>
      <c:valAx>
        <c:axId val="1931045096"/>
        <c:scaling>
          <c:orientation val="minMax"/>
        </c:scaling>
        <c:delete val="0"/>
        <c:axPos val="l"/>
        <c:majorGridlines/>
        <c:title>
          <c:tx>
            <c:rich>
              <a:bodyPr rot="-5400000" vert="horz"/>
              <a:lstStyle/>
              <a:p>
                <a:pPr>
                  <a:defRPr sz="2000"/>
                </a:pPr>
                <a:r>
                  <a:rPr lang="en-US" sz="2000"/>
                  <a:t>Slowdown</a:t>
                </a:r>
              </a:p>
            </c:rich>
          </c:tx>
          <c:layout/>
          <c:overlay val="0"/>
        </c:title>
        <c:numFmt formatCode="0%" sourceLinked="1"/>
        <c:majorTickMark val="out"/>
        <c:minorTickMark val="none"/>
        <c:tickLblPos val="nextTo"/>
        <c:txPr>
          <a:bodyPr/>
          <a:lstStyle/>
          <a:p>
            <a:pPr>
              <a:defRPr sz="1800"/>
            </a:pPr>
            <a:endParaRPr lang="en-US"/>
          </a:p>
        </c:txPr>
        <c:crossAx val="-2060576936"/>
        <c:crosses val="autoZero"/>
        <c:crossBetween val="between"/>
      </c:valAx>
    </c:plotArea>
    <c:legend>
      <c:legendPos val="tr"/>
      <c:layout>
        <c:manualLayout>
          <c:xMode val="edge"/>
          <c:yMode val="edge"/>
          <c:x val="0.486136955483304"/>
          <c:y val="0.0322421201774557"/>
          <c:w val="0.420212798742623"/>
          <c:h val="0.120524237567649"/>
        </c:manualLayout>
      </c:layout>
      <c:overlay val="1"/>
      <c:txPr>
        <a:bodyPr/>
        <a:lstStyle/>
        <a:p>
          <a:pPr>
            <a:defRPr sz="2000" b="1"/>
          </a:pPr>
          <a:endParaRPr lang="en-US"/>
        </a:p>
      </c:txPr>
    </c:legend>
    <c:plotVisOnly val="1"/>
    <c:dispBlanksAs val="gap"/>
    <c:showDLblsOverMax val="0"/>
  </c:chart>
  <c:spPr>
    <a:ln>
      <a:noFill/>
    </a:ln>
  </c:spPr>
  <c:txPr>
    <a:bodyPr/>
    <a:lstStyle/>
    <a:p>
      <a:pPr>
        <a:defRPr sz="16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9.png"/><Relationship Id="rId2" Type="http://schemas.openxmlformats.org/officeDocument/2006/relationships/image" Target="../media/image40.emf"/><Relationship Id="rId3" Type="http://schemas.openxmlformats.org/officeDocument/2006/relationships/image" Target="../media/image4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7F3A331-3EEC-4946-8610-C756C79DE656}" type="datetimeFigureOut">
              <a:rPr lang="en-US" smtClean="0"/>
              <a:t>3/13/12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F1DD3F3-258F-40C3-9785-091F9F62D381}" type="slidenum">
              <a:rPr lang="en-US" smtClean="0"/>
              <a:t>‹#›</a:t>
            </a:fld>
            <a:endParaRPr lang="en-US"/>
          </a:p>
        </p:txBody>
      </p:sp>
    </p:spTree>
    <p:extLst>
      <p:ext uri="{BB962C8B-B14F-4D97-AF65-F5344CB8AC3E}">
        <p14:creationId xmlns:p14="http://schemas.microsoft.com/office/powerpoint/2010/main" val="15252107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D8099B2-E712-45EC-BF1D-3A94D8186357}" type="datetimeFigureOut">
              <a:rPr lang="en-US" smtClean="0"/>
              <a:pPr/>
              <a:t>3/13/12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FFA87D-4A36-4D96-80E2-F587745F739C}" type="slidenum">
              <a:rPr lang="en-US" smtClean="0"/>
              <a:pPr/>
              <a:t>‹#›</a:t>
            </a:fld>
            <a:endParaRPr lang="en-US"/>
          </a:p>
        </p:txBody>
      </p:sp>
    </p:spTree>
    <p:extLst>
      <p:ext uri="{BB962C8B-B14F-4D97-AF65-F5344CB8AC3E}">
        <p14:creationId xmlns:p14="http://schemas.microsoft.com/office/powerpoint/2010/main" val="353309402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the animation,</a:t>
            </a:r>
            <a:r>
              <a:rPr lang="en-US" baseline="0" dirty="0" smtClean="0"/>
              <a:t> say “this follows what we call the partition/aggregate application structure. It’s actually quite general any time you have to do distributed lookups of large data structures to resolve queries.”</a:t>
            </a:r>
            <a:endParaRPr lang="en-US" dirty="0"/>
          </a:p>
        </p:txBody>
      </p:sp>
      <p:sp>
        <p:nvSpPr>
          <p:cNvPr id="4" name="Slide Number Placeholder 3"/>
          <p:cNvSpPr>
            <a:spLocks noGrp="1"/>
          </p:cNvSpPr>
          <p:nvPr>
            <p:ph type="sldNum" sz="quarter" idx="10"/>
          </p:nvPr>
        </p:nvSpPr>
        <p:spPr/>
        <p:txBody>
          <a:bodyPr/>
          <a:lstStyle/>
          <a:p>
            <a:fld id="{9EFFA87D-4A36-4D96-80E2-F587745F739C}" type="slidenum">
              <a:rPr lang="en-US" smtClean="0"/>
              <a:pPr/>
              <a:t>3</a:t>
            </a:fld>
            <a:endParaRPr lang="en-US"/>
          </a:p>
        </p:txBody>
      </p:sp>
    </p:spTree>
    <p:extLst>
      <p:ext uri="{BB962C8B-B14F-4D97-AF65-F5344CB8AC3E}">
        <p14:creationId xmlns:p14="http://schemas.microsoft.com/office/powerpoint/2010/main" val="25966462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a:t>With TCP, </a:t>
            </a:r>
            <a:r>
              <a:rPr lang="en-US" dirty="0" smtClean="0"/>
              <a:t>queuing </a:t>
            </a:r>
            <a:r>
              <a:rPr lang="en-US" dirty="0"/>
              <a:t>delays can be in the milliseconds; more than 3 orders or magnitude larger than the baseline"</a:t>
            </a:r>
          </a:p>
        </p:txBody>
      </p:sp>
      <p:sp>
        <p:nvSpPr>
          <p:cNvPr id="4" name="Slide Number Placeholder 3"/>
          <p:cNvSpPr>
            <a:spLocks noGrp="1"/>
          </p:cNvSpPr>
          <p:nvPr>
            <p:ph type="sldNum" sz="quarter" idx="10"/>
          </p:nvPr>
        </p:nvSpPr>
        <p:spPr/>
        <p:txBody>
          <a:bodyPr/>
          <a:lstStyle/>
          <a:p>
            <a:fld id="{9EFFA87D-4A36-4D96-80E2-F587745F739C}" type="slidenum">
              <a:rPr lang="en-US" smtClean="0"/>
              <a:pPr/>
              <a:t>4</a:t>
            </a:fld>
            <a:endParaRPr lang="en-US"/>
          </a:p>
        </p:txBody>
      </p:sp>
    </p:spTree>
    <p:extLst>
      <p:ext uri="{BB962C8B-B14F-4D97-AF65-F5344CB8AC3E}">
        <p14:creationId xmlns:p14="http://schemas.microsoft.com/office/powerpoint/2010/main" val="19916533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770630E-C6A9-444B-A16B-2B64151D1DEE}"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Tx/>
              <a:buNone/>
            </a:pPr>
            <a:r>
              <a:rPr lang="en-US" baseline="0" dirty="0" smtClean="0"/>
              <a:t>Now in the case of TCP, the question of how much buffering is needed for high throughput has been studied and is known in the literature as the buffer sizing problem.</a:t>
            </a:r>
          </a:p>
          <a:p>
            <a:pPr>
              <a:buFontTx/>
              <a:buNone/>
            </a:pPr>
            <a:endParaRPr lang="en-US" dirty="0" smtClean="0"/>
          </a:p>
          <a:p>
            <a:pPr>
              <a:buFontTx/>
              <a:buNone/>
            </a:pPr>
            <a:r>
              <a:rPr lang="en-US" dirty="0" smtClean="0"/>
              <a:t>End with:</a:t>
            </a:r>
            <a:r>
              <a:rPr lang="en-US" baseline="0" dirty="0" smtClean="0"/>
              <a:t> “So we need to find a way to reduce the buffering requirements.”</a:t>
            </a:r>
            <a:endParaRPr lang="en-US" dirty="0" smtClean="0"/>
          </a:p>
        </p:txBody>
      </p:sp>
      <p:sp>
        <p:nvSpPr>
          <p:cNvPr id="4" name="Slide Number Placeholder 3"/>
          <p:cNvSpPr>
            <a:spLocks noGrp="1"/>
          </p:cNvSpPr>
          <p:nvPr>
            <p:ph type="sldNum" sz="quarter" idx="10"/>
          </p:nvPr>
        </p:nvSpPr>
        <p:spPr/>
        <p:txBody>
          <a:bodyPr/>
          <a:lstStyle/>
          <a:p>
            <a:fld id="{9026EA2B-EFC1-4DB2-A297-B21C4C7A67B1}" type="slidenum">
              <a:rPr lang="en-US" smtClean="0"/>
              <a:pPr/>
              <a:t>6</a:t>
            </a:fld>
            <a:endParaRPr lang="en-US"/>
          </a:p>
        </p:txBody>
      </p:sp>
    </p:spTree>
    <p:extLst>
      <p:ext uri="{BB962C8B-B14F-4D97-AF65-F5344CB8AC3E}">
        <p14:creationId xmlns:p14="http://schemas.microsoft.com/office/powerpoint/2010/main" val="2933042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Start with: “</a:t>
            </a:r>
            <a:r>
              <a:rPr lang="en-US" sz="1200" dirty="0" smtClean="0"/>
              <a:t>How can we extract multi-bit information from single-bit stream of ECN marks?”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 Standard deviation</a:t>
            </a:r>
            <a:r>
              <a:rPr lang="en-US" sz="1200" baseline="0" dirty="0" smtClean="0"/>
              <a:t>: TCP (33.6KB), DCTCP (11.5KB)</a:t>
            </a:r>
            <a:endParaRPr lang="en-US" sz="1200" dirty="0" smtClean="0"/>
          </a:p>
        </p:txBody>
      </p:sp>
      <p:sp>
        <p:nvSpPr>
          <p:cNvPr id="4" name="Slide Number Placeholder 3"/>
          <p:cNvSpPr>
            <a:spLocks noGrp="1"/>
          </p:cNvSpPr>
          <p:nvPr>
            <p:ph type="sldNum" sz="quarter" idx="10"/>
          </p:nvPr>
        </p:nvSpPr>
        <p:spPr/>
        <p:txBody>
          <a:bodyPr/>
          <a:lstStyle/>
          <a:p>
            <a:fld id="{A770630E-C6A9-444B-A16B-2B64151D1DEE}"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 ns2.</a:t>
            </a:r>
            <a:endParaRPr lang="en-US" dirty="0"/>
          </a:p>
        </p:txBody>
      </p:sp>
      <p:sp>
        <p:nvSpPr>
          <p:cNvPr id="4" name="Slide Number Placeholder 3"/>
          <p:cNvSpPr>
            <a:spLocks noGrp="1"/>
          </p:cNvSpPr>
          <p:nvPr>
            <p:ph type="sldNum" sz="quarter" idx="10"/>
          </p:nvPr>
        </p:nvSpPr>
        <p:spPr/>
        <p:txBody>
          <a:bodyPr/>
          <a:lstStyle/>
          <a:p>
            <a:fld id="{9026EA2B-EFC1-4DB2-A297-B21C4C7A67B1}" type="slidenum">
              <a:rPr lang="en-US" smtClean="0"/>
              <a:pPr/>
              <a:t>8</a:t>
            </a:fld>
            <a:endParaRPr lang="en-US"/>
          </a:p>
        </p:txBody>
      </p:sp>
    </p:spTree>
    <p:extLst>
      <p:ext uri="{BB962C8B-B14F-4D97-AF65-F5344CB8AC3E}">
        <p14:creationId xmlns:p14="http://schemas.microsoft.com/office/powerpoint/2010/main" val="3368845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FFA87D-4A36-4D96-80E2-F587745F739C}" type="slidenum">
              <a:rPr lang="en-US" smtClean="0"/>
              <a:pPr/>
              <a:t>18</a:t>
            </a:fld>
            <a:endParaRPr lang="en-US"/>
          </a:p>
        </p:txBody>
      </p:sp>
    </p:spTree>
    <p:extLst>
      <p:ext uri="{BB962C8B-B14F-4D97-AF65-F5344CB8AC3E}">
        <p14:creationId xmlns:p14="http://schemas.microsoft.com/office/powerpoint/2010/main" val="33712087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26EA2B-EFC1-4DB2-A297-B21C4C7A67B1}" type="slidenum">
              <a:rPr lang="en-US" smtClean="0"/>
              <a:pPr/>
              <a:t>20</a:t>
            </a:fld>
            <a:endParaRPr lang="en-US"/>
          </a:p>
        </p:txBody>
      </p:sp>
    </p:spTree>
    <p:extLst>
      <p:ext uri="{BB962C8B-B14F-4D97-AF65-F5344CB8AC3E}">
        <p14:creationId xmlns:p14="http://schemas.microsoft.com/office/powerpoint/2010/main" val="32208933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026EA2B-EFC1-4DB2-A297-B21C4C7A67B1}" type="slidenum">
              <a:rPr lang="en-US" smtClean="0"/>
              <a:pPr/>
              <a:t>21</a:t>
            </a:fld>
            <a:endParaRPr lang="en-US"/>
          </a:p>
        </p:txBody>
      </p:sp>
    </p:spTree>
    <p:extLst>
      <p:ext uri="{BB962C8B-B14F-4D97-AF65-F5344CB8AC3E}">
        <p14:creationId xmlns:p14="http://schemas.microsoft.com/office/powerpoint/2010/main" val="3220893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4C67666-09EA-3F43-8C25-EC39CAC3E8D4}" type="datetime1">
              <a:rPr lang="en-US" smtClean="0"/>
              <a:t>3/13/12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03CD73-591A-42F9-B2E2-6A603CD60845}" type="slidenum">
              <a:rPr lang="en-US" smtClean="0"/>
              <a:pPr/>
              <a:t>‹#›</a:t>
            </a:fld>
            <a:endParaRPr lang="en-US"/>
          </a:p>
        </p:txBody>
      </p:sp>
    </p:spTree>
    <p:extLst>
      <p:ext uri="{BB962C8B-B14F-4D97-AF65-F5344CB8AC3E}">
        <p14:creationId xmlns:p14="http://schemas.microsoft.com/office/powerpoint/2010/main" val="1332421195"/>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p:nvPr userDrawn="1"/>
        </p:nvSpPr>
        <p:spPr>
          <a:xfrm>
            <a:off x="18143" y="0"/>
            <a:ext cx="9144000" cy="838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lvl1pPr algn="ctr" defTabSz="914400" rtl="0" eaLnBrk="1" latinLnBrk="0" hangingPunct="1">
              <a:spcBef>
                <a:spcPct val="0"/>
              </a:spcBef>
              <a:buNone/>
              <a:defRPr lang="en-US" sz="4400" b="1" kern="1200" dirty="0">
                <a:solidFill>
                  <a:schemeClr val="bg1"/>
                </a:solidFill>
                <a:latin typeface="+mj-lt"/>
                <a:ea typeface="+mj-ea"/>
                <a:cs typeface="+mj-cs"/>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A29915-8B55-F742-9819-8A9EDBE895A5}" type="datetime1">
              <a:rPr lang="en-US" smtClean="0"/>
              <a:t>3/13/12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03CD73-591A-42F9-B2E2-6A603CD60845}" type="slidenum">
              <a:rPr lang="en-US" smtClean="0"/>
              <a:pPr/>
              <a:t>‹#›</a:t>
            </a:fld>
            <a:endParaRPr lang="en-US"/>
          </a:p>
        </p:txBody>
      </p:sp>
    </p:spTree>
    <p:extLst>
      <p:ext uri="{BB962C8B-B14F-4D97-AF65-F5344CB8AC3E}">
        <p14:creationId xmlns:p14="http://schemas.microsoft.com/office/powerpoint/2010/main" val="3389823150"/>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5335D69-466D-2B4E-8362-9777C7BD2592}" type="datetime1">
              <a:rPr lang="en-US" smtClean="0"/>
              <a:t>3/13/12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03CD73-591A-42F9-B2E2-6A603CD60845}" type="slidenum">
              <a:rPr lang="en-US" smtClean="0"/>
              <a:pPr/>
              <a:t>‹#›</a:t>
            </a:fld>
            <a:endParaRPr lang="en-US"/>
          </a:p>
        </p:txBody>
      </p:sp>
    </p:spTree>
    <p:extLst>
      <p:ext uri="{BB962C8B-B14F-4D97-AF65-F5344CB8AC3E}">
        <p14:creationId xmlns:p14="http://schemas.microsoft.com/office/powerpoint/2010/main" val="1260753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0"/>
            <a:ext cx="9144000" cy="838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b="1">
                <a:solidFill>
                  <a:schemeClr val="bg1"/>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B49C1BA9-2133-9143-A889-1D8E7C907AAC}" type="datetime1">
              <a:rPr lang="en-US" smtClean="0"/>
              <a:t>3/13/12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03CD73-591A-42F9-B2E2-6A603CD60845}" type="slidenum">
              <a:rPr lang="en-US" smtClean="0"/>
              <a:pPr/>
              <a:t>‹#›</a:t>
            </a:fld>
            <a:endParaRPr lang="en-US"/>
          </a:p>
        </p:txBody>
      </p:sp>
    </p:spTree>
    <p:extLst>
      <p:ext uri="{BB962C8B-B14F-4D97-AF65-F5344CB8AC3E}">
        <p14:creationId xmlns:p14="http://schemas.microsoft.com/office/powerpoint/2010/main" val="2236135776"/>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CA08557-A844-A445-AEF7-26F811F67A46}" type="datetime1">
              <a:rPr lang="en-US" smtClean="0"/>
              <a:t>3/13/12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03CD73-591A-42F9-B2E2-6A603CD60845}" type="slidenum">
              <a:rPr lang="en-US" smtClean="0"/>
              <a:pPr/>
              <a:t>‹#›</a:t>
            </a:fld>
            <a:endParaRPr lang="en-US"/>
          </a:p>
        </p:txBody>
      </p:sp>
    </p:spTree>
    <p:extLst>
      <p:ext uri="{BB962C8B-B14F-4D97-AF65-F5344CB8AC3E}">
        <p14:creationId xmlns:p14="http://schemas.microsoft.com/office/powerpoint/2010/main" val="988741393"/>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p:nvPr userDrawn="1"/>
        </p:nvSpPr>
        <p:spPr>
          <a:xfrm>
            <a:off x="0" y="0"/>
            <a:ext cx="9144000" cy="838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lvl1pPr algn="ctr" defTabSz="914400" rtl="0" eaLnBrk="1" latinLnBrk="0" hangingPunct="1">
              <a:spcBef>
                <a:spcPct val="0"/>
              </a:spcBef>
              <a:buNone/>
              <a:defRPr lang="en-US" sz="4400" b="1" kern="1200" dirty="0">
                <a:solidFill>
                  <a:schemeClr val="bg1"/>
                </a:solidFill>
                <a:latin typeface="+mj-lt"/>
                <a:ea typeface="+mj-ea"/>
                <a:cs typeface="+mj-cs"/>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0246CAD-7E49-B84A-9E31-83510EA2D560}" type="datetime1">
              <a:rPr lang="en-US" smtClean="0"/>
              <a:t>3/13/12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03CD73-591A-42F9-B2E2-6A603CD60845}" type="slidenum">
              <a:rPr lang="en-US" smtClean="0"/>
              <a:pPr/>
              <a:t>‹#›</a:t>
            </a:fld>
            <a:endParaRPr lang="en-US"/>
          </a:p>
        </p:txBody>
      </p:sp>
    </p:spTree>
    <p:extLst>
      <p:ext uri="{BB962C8B-B14F-4D97-AF65-F5344CB8AC3E}">
        <p14:creationId xmlns:p14="http://schemas.microsoft.com/office/powerpoint/2010/main" val="147984356"/>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p:nvPr userDrawn="1"/>
        </p:nvSpPr>
        <p:spPr>
          <a:xfrm>
            <a:off x="0" y="0"/>
            <a:ext cx="9144000" cy="838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lvl1pPr algn="ctr" defTabSz="914400" rtl="0" eaLnBrk="1" latinLnBrk="0" hangingPunct="1">
              <a:spcBef>
                <a:spcPct val="0"/>
              </a:spcBef>
              <a:buNone/>
              <a:defRPr lang="en-US" sz="4400" b="1" kern="1200" dirty="0">
                <a:solidFill>
                  <a:schemeClr val="bg1"/>
                </a:solidFill>
                <a:latin typeface="+mj-lt"/>
                <a:ea typeface="+mj-ea"/>
                <a:cs typeface="+mj-cs"/>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8AD3FE0-3D95-F546-AA08-2C2672578BDA}" type="datetime1">
              <a:rPr lang="en-US" smtClean="0"/>
              <a:t>3/13/12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03CD73-591A-42F9-B2E2-6A603CD60845}" type="slidenum">
              <a:rPr lang="en-US" smtClean="0"/>
              <a:pPr/>
              <a:t>‹#›</a:t>
            </a:fld>
            <a:endParaRPr lang="en-US"/>
          </a:p>
        </p:txBody>
      </p:sp>
    </p:spTree>
    <p:extLst>
      <p:ext uri="{BB962C8B-B14F-4D97-AF65-F5344CB8AC3E}">
        <p14:creationId xmlns:p14="http://schemas.microsoft.com/office/powerpoint/2010/main" val="1555493726"/>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0" y="0"/>
            <a:ext cx="9144000" cy="8382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lvl1pPr algn="ctr" defTabSz="914400" rtl="0" eaLnBrk="1" latinLnBrk="0" hangingPunct="1">
              <a:spcBef>
                <a:spcPct val="0"/>
              </a:spcBef>
              <a:buNone/>
              <a:defRPr lang="en-US" sz="4400" b="1" kern="1200" dirty="0">
                <a:solidFill>
                  <a:schemeClr val="bg1"/>
                </a:solidFill>
                <a:latin typeface="+mj-lt"/>
                <a:ea typeface="+mj-ea"/>
                <a:cs typeface="+mj-cs"/>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07032E9F-8BAF-D547-8464-BB08028F02E8}" type="datetime1">
              <a:rPr lang="en-US" smtClean="0"/>
              <a:t>3/13/12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03CD73-591A-42F9-B2E2-6A603CD60845}" type="slidenum">
              <a:rPr lang="en-US" smtClean="0"/>
              <a:pPr/>
              <a:t>‹#›</a:t>
            </a:fld>
            <a:endParaRPr lang="en-US"/>
          </a:p>
        </p:txBody>
      </p:sp>
    </p:spTree>
    <p:extLst>
      <p:ext uri="{BB962C8B-B14F-4D97-AF65-F5344CB8AC3E}">
        <p14:creationId xmlns:p14="http://schemas.microsoft.com/office/powerpoint/2010/main" val="3968570106"/>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C7F9D6-68CE-AA49-8ADB-161082912BB8}" type="datetime1">
              <a:rPr lang="en-US" smtClean="0"/>
              <a:t>3/13/12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03CD73-591A-42F9-B2E2-6A603CD60845}" type="slidenum">
              <a:rPr lang="en-US" smtClean="0"/>
              <a:pPr/>
              <a:t>‹#›</a:t>
            </a:fld>
            <a:endParaRPr lang="en-US"/>
          </a:p>
        </p:txBody>
      </p:sp>
    </p:spTree>
    <p:extLst>
      <p:ext uri="{BB962C8B-B14F-4D97-AF65-F5344CB8AC3E}">
        <p14:creationId xmlns:p14="http://schemas.microsoft.com/office/powerpoint/2010/main" val="2426710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36CB15-BD91-594B-BC30-08CD4DDCE15D}" type="datetime1">
              <a:rPr lang="en-US" smtClean="0"/>
              <a:t>3/13/12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03CD73-591A-42F9-B2E2-6A603CD60845}" type="slidenum">
              <a:rPr lang="en-US" smtClean="0"/>
              <a:pPr/>
              <a:t>‹#›</a:t>
            </a:fld>
            <a:endParaRPr lang="en-US"/>
          </a:p>
        </p:txBody>
      </p:sp>
    </p:spTree>
    <p:extLst>
      <p:ext uri="{BB962C8B-B14F-4D97-AF65-F5344CB8AC3E}">
        <p14:creationId xmlns:p14="http://schemas.microsoft.com/office/powerpoint/2010/main" val="106448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D9EBDCA-3DE1-554A-A4C4-EFDC79BC8976}" type="datetime1">
              <a:rPr lang="en-US" smtClean="0"/>
              <a:t>3/13/12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03CD73-591A-42F9-B2E2-6A603CD60845}" type="slidenum">
              <a:rPr lang="en-US" smtClean="0"/>
              <a:pPr/>
              <a:t>‹#›</a:t>
            </a:fld>
            <a:endParaRPr lang="en-US"/>
          </a:p>
        </p:txBody>
      </p:sp>
    </p:spTree>
    <p:extLst>
      <p:ext uri="{BB962C8B-B14F-4D97-AF65-F5344CB8AC3E}">
        <p14:creationId xmlns:p14="http://schemas.microsoft.com/office/powerpoint/2010/main" val="231269587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838200"/>
          </a:xfrm>
          <a:prstGeom prst="rect">
            <a:avLst/>
          </a:prstGeom>
          <a:noFill/>
          <a:ln>
            <a:noFill/>
          </a:ln>
        </p:spPr>
        <p:style>
          <a:lnRef idx="1">
            <a:schemeClr val="accent2"/>
          </a:lnRef>
          <a:fillRef idx="2">
            <a:schemeClr val="accent2"/>
          </a:fillRef>
          <a:effectRef idx="1">
            <a:schemeClr val="accent2"/>
          </a:effectRef>
          <a:fontRef idx="none"/>
        </p:style>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932B11-3274-B94A-8407-B313D06DB855}" type="datetime1">
              <a:rPr lang="en-US" smtClean="0"/>
              <a:t>3/13/12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303CD73-591A-42F9-B2E2-6A603CD60845}" type="slidenum">
              <a:rPr lang="en-US" smtClean="0"/>
              <a:pPr/>
              <a:t>‹#›</a:t>
            </a:fld>
            <a:endParaRPr lang="en-US"/>
          </a:p>
        </p:txBody>
      </p:sp>
    </p:spTree>
    <p:extLst>
      <p:ext uri="{BB962C8B-B14F-4D97-AF65-F5344CB8AC3E}">
        <p14:creationId xmlns:p14="http://schemas.microsoft.com/office/powerpoint/2010/main" val="37859657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tags" Target="../tags/tag9.x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emf"/><Relationship Id="rId3" Type="http://schemas.openxmlformats.org/officeDocument/2006/relationships/image" Target="../media/image29.emf"/></Relationships>
</file>

<file path=ppt/slides/_rels/slide13.xml.rels><?xml version="1.0" encoding="UTF-8" standalone="yes"?>
<Relationships xmlns="http://schemas.openxmlformats.org/package/2006/relationships"><Relationship Id="rId1" Type="http://schemas.openxmlformats.org/officeDocument/2006/relationships/tags" Target="../tags/tag10.xml"/><Relationship Id="rId2" Type="http://schemas.openxmlformats.org/officeDocument/2006/relationships/slideLayout" Target="../slideLayouts/slideLayout2.xml"/><Relationship Id="rId3" Type="http://schemas.openxmlformats.org/officeDocument/2006/relationships/image" Target="../media/image30.wmf"/></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oleObject" Target="../embeddings/oleObject1.bin"/><Relationship Id="rId5" Type="http://schemas.openxmlformats.org/officeDocument/2006/relationships/image" Target="../media/image31.emf"/><Relationship Id="rId1" Type="http://schemas.openxmlformats.org/officeDocument/2006/relationships/vmlDrawing" Target="../drawings/vmlDrawing1.vml"/><Relationship Id="rId2" Type="http://schemas.openxmlformats.org/officeDocument/2006/relationships/tags" Target="../tags/tag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emf"/><Relationship Id="rId3" Type="http://schemas.openxmlformats.org/officeDocument/2006/relationships/image" Target="../media/image33.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emf"/><Relationship Id="rId3" Type="http://schemas.openxmlformats.org/officeDocument/2006/relationships/image" Target="../media/image35.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emf"/><Relationship Id="rId3" Type="http://schemas.openxmlformats.org/officeDocument/2006/relationships/image" Target="../media/image37.e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image" Target="../media/image4.png"/><Relationship Id="rId5" Type="http://schemas.openxmlformats.org/officeDocument/2006/relationships/image" Target="../media/image38.png"/><Relationship Id="rId1" Type="http://schemas.openxmlformats.org/officeDocument/2006/relationships/tags" Target="../tags/tag12.x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tags" Target="../tags/tag13.xml"/><Relationship Id="rId2"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tags" Target="../tags/tag14.xml"/><Relationship Id="rId2" Type="http://schemas.openxmlformats.org/officeDocument/2006/relationships/slideLayout" Target="../slideLayouts/slideLayout2.xml"/><Relationship Id="rId3" Type="http://schemas.openxmlformats.org/officeDocument/2006/relationships/notesSlide" Target="../notesSlides/notesSlide8.xml"/></Relationships>
</file>

<file path=ppt/slides/_rels/slide21.xml.rels><?xml version="1.0" encoding="UTF-8" standalone="yes"?>
<Relationships xmlns="http://schemas.openxmlformats.org/package/2006/relationships"><Relationship Id="rId1" Type="http://schemas.openxmlformats.org/officeDocument/2006/relationships/tags" Target="../tags/tag15.xml"/><Relationship Id="rId2" Type="http://schemas.openxmlformats.org/officeDocument/2006/relationships/slideLayout" Target="../slideLayouts/slideLayout2.xml"/><Relationship Id="rId3" Type="http://schemas.openxmlformats.org/officeDocument/2006/relationships/notesSlide" Target="../notesSlides/notesSlide9.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4" Type="http://schemas.openxmlformats.org/officeDocument/2006/relationships/package" Target="../embeddings/Microsoft_Word_Document1.docx"/><Relationship Id="rId5" Type="http://schemas.openxmlformats.org/officeDocument/2006/relationships/image" Target="../media/image39.png"/><Relationship Id="rId6" Type="http://schemas.openxmlformats.org/officeDocument/2006/relationships/oleObject" Target="../embeddings/oleObject2.bin"/><Relationship Id="rId7" Type="http://schemas.openxmlformats.org/officeDocument/2006/relationships/image" Target="../media/image40.emf"/><Relationship Id="rId8" Type="http://schemas.openxmlformats.org/officeDocument/2006/relationships/oleObject" Target="../embeddings/oleObject3.bin"/><Relationship Id="rId9" Type="http://schemas.openxmlformats.org/officeDocument/2006/relationships/image" Target="../media/image41.emf"/><Relationship Id="rId1" Type="http://schemas.openxmlformats.org/officeDocument/2006/relationships/vmlDrawing" Target="../drawings/vmlDrawing2.vml"/><Relationship Id="rId2" Type="http://schemas.openxmlformats.org/officeDocument/2006/relationships/tags" Target="../tags/tag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9" Type="http://schemas.openxmlformats.org/officeDocument/2006/relationships/image" Target="../media/image7.jpeg"/><Relationship Id="rId20" Type="http://schemas.openxmlformats.org/officeDocument/2006/relationships/image" Target="../media/image18.jpeg"/><Relationship Id="rId21" Type="http://schemas.openxmlformats.org/officeDocument/2006/relationships/image" Target="../media/image19.jpeg"/><Relationship Id="rId22" Type="http://schemas.openxmlformats.org/officeDocument/2006/relationships/image" Target="../media/image20.jpeg"/><Relationship Id="rId23" Type="http://schemas.openxmlformats.org/officeDocument/2006/relationships/image" Target="../media/image21.gif"/><Relationship Id="rId24" Type="http://schemas.openxmlformats.org/officeDocument/2006/relationships/image" Target="../media/image22.jpeg"/><Relationship Id="rId10" Type="http://schemas.openxmlformats.org/officeDocument/2006/relationships/image" Target="../media/image8.png"/><Relationship Id="rId11" Type="http://schemas.openxmlformats.org/officeDocument/2006/relationships/image" Target="../media/image9.gif"/><Relationship Id="rId12" Type="http://schemas.openxmlformats.org/officeDocument/2006/relationships/image" Target="../media/image10.jpeg"/><Relationship Id="rId13" Type="http://schemas.openxmlformats.org/officeDocument/2006/relationships/image" Target="../media/image11.jpeg"/><Relationship Id="rId14" Type="http://schemas.openxmlformats.org/officeDocument/2006/relationships/image" Target="../media/image12.jpeg"/><Relationship Id="rId15" Type="http://schemas.openxmlformats.org/officeDocument/2006/relationships/image" Target="../media/image13.jpeg"/><Relationship Id="rId16" Type="http://schemas.openxmlformats.org/officeDocument/2006/relationships/image" Target="../media/image14.jpeg"/><Relationship Id="rId17" Type="http://schemas.openxmlformats.org/officeDocument/2006/relationships/image" Target="../media/image15.jpeg"/><Relationship Id="rId18" Type="http://schemas.openxmlformats.org/officeDocument/2006/relationships/image" Target="../media/image16.jpeg"/><Relationship Id="rId19" Type="http://schemas.openxmlformats.org/officeDocument/2006/relationships/image" Target="../media/image17.jpeg"/><Relationship Id="rId1" Type="http://schemas.openxmlformats.org/officeDocument/2006/relationships/tags" Target="../tags/tag2.xml"/><Relationship Id="rId2" Type="http://schemas.openxmlformats.org/officeDocument/2006/relationships/slideLayout" Target="../slideLayouts/slideLayout2.xml"/><Relationship Id="rId3" Type="http://schemas.openxmlformats.org/officeDocument/2006/relationships/notesSlide" Target="../notesSlides/notesSlide1.xml"/><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png"/><Relationship Id="rId7" Type="http://schemas.openxmlformats.org/officeDocument/2006/relationships/image" Target="../media/image5.gif"/><Relationship Id="rId8"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2.xml"/><Relationship Id="rId3" Type="http://schemas.openxmlformats.org/officeDocument/2006/relationships/notesSlide" Target="../notesSlides/notesSlide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4" Type="http://schemas.openxmlformats.org/officeDocument/2006/relationships/image" Target="../media/image23.gif"/><Relationship Id="rId5" Type="http://schemas.openxmlformats.org/officeDocument/2006/relationships/image" Target="../media/image24.png"/><Relationship Id="rId1" Type="http://schemas.openxmlformats.org/officeDocument/2006/relationships/tags" Target="../tags/tag4.xml"/><Relationship Id="rId2"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Layout" Target="../slideLayouts/slideLayout2.xml"/><Relationship Id="rId3"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image" Target="../media/image25.png"/><Relationship Id="rId5" Type="http://schemas.openxmlformats.org/officeDocument/2006/relationships/image" Target="../media/image26.png"/><Relationship Id="rId1" Type="http://schemas.openxmlformats.org/officeDocument/2006/relationships/tags" Target="../tags/tag6.xml"/><Relationship Id="rId2"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image" Target="../media/image27.png"/><Relationship Id="rId1" Type="http://schemas.openxmlformats.org/officeDocument/2006/relationships/tags" Target="../tags/tag7.xml"/><Relationship Id="rId2"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267200" y="3893165"/>
            <a:ext cx="4876800" cy="2339102"/>
          </a:xfrm>
          <a:prstGeom prst="rect">
            <a:avLst/>
          </a:prstGeom>
          <a:noFill/>
        </p:spPr>
        <p:txBody>
          <a:bodyPr wrap="square" rtlCol="0">
            <a:spAutoFit/>
          </a:bodyPr>
          <a:lstStyle/>
          <a:p>
            <a:r>
              <a:rPr lang="en-US" sz="2400" dirty="0" smtClean="0"/>
              <a:t>Mohammad Alizadeh</a:t>
            </a:r>
          </a:p>
          <a:p>
            <a:endParaRPr lang="en-US" sz="1200" b="1" dirty="0" smtClean="0"/>
          </a:p>
          <a:p>
            <a:r>
              <a:rPr lang="en-US" sz="2200" b="1" dirty="0" smtClean="0"/>
              <a:t>Stanford University</a:t>
            </a:r>
          </a:p>
          <a:p>
            <a:endParaRPr lang="en-US" sz="800" dirty="0" smtClean="0"/>
          </a:p>
          <a:p>
            <a:endParaRPr lang="en-US" sz="2000" dirty="0" smtClean="0"/>
          </a:p>
          <a:p>
            <a:r>
              <a:rPr lang="en-US" sz="2000" dirty="0" smtClean="0"/>
              <a:t>Joint with:</a:t>
            </a:r>
          </a:p>
          <a:p>
            <a:r>
              <a:rPr lang="en-US" sz="2000" dirty="0" smtClean="0"/>
              <a:t>Abdul </a:t>
            </a:r>
            <a:r>
              <a:rPr lang="en-US" sz="2000" dirty="0" err="1" smtClean="0"/>
              <a:t>Kabbani</a:t>
            </a:r>
            <a:r>
              <a:rPr lang="en-US" sz="2000" dirty="0" smtClean="0"/>
              <a:t>, Tom </a:t>
            </a:r>
            <a:r>
              <a:rPr lang="en-US" sz="2000" dirty="0" err="1" smtClean="0"/>
              <a:t>Edsall</a:t>
            </a:r>
            <a:r>
              <a:rPr lang="en-US" sz="2000" dirty="0" smtClean="0"/>
              <a:t>, </a:t>
            </a:r>
            <a:r>
              <a:rPr lang="en-US" sz="2000" dirty="0" err="1" smtClean="0"/>
              <a:t>Balaji</a:t>
            </a:r>
            <a:r>
              <a:rPr lang="en-US" sz="2000" dirty="0" smtClean="0"/>
              <a:t> </a:t>
            </a:r>
            <a:r>
              <a:rPr lang="en-US" sz="2000" dirty="0" err="1" smtClean="0"/>
              <a:t>Prabhakar</a:t>
            </a:r>
            <a:r>
              <a:rPr lang="en-US" sz="2000" dirty="0" smtClean="0"/>
              <a:t>, </a:t>
            </a:r>
            <a:r>
              <a:rPr lang="en-US" sz="2000" dirty="0" err="1" smtClean="0"/>
              <a:t>Amin</a:t>
            </a:r>
            <a:r>
              <a:rPr lang="en-US" sz="2000" dirty="0" smtClean="0"/>
              <a:t> </a:t>
            </a:r>
            <a:r>
              <a:rPr lang="en-US" sz="2000" dirty="0" err="1" smtClean="0"/>
              <a:t>Vahdat</a:t>
            </a:r>
            <a:r>
              <a:rPr lang="en-US" sz="2000" dirty="0" smtClean="0"/>
              <a:t>, Masato Yasuda</a:t>
            </a:r>
            <a:endParaRPr lang="en-US" sz="2200" dirty="0">
              <a:solidFill>
                <a:srgbClr val="000000"/>
              </a:solidFill>
            </a:endParaRPr>
          </a:p>
        </p:txBody>
      </p:sp>
      <p:sp>
        <p:nvSpPr>
          <p:cNvPr id="7" name="TextBox 6"/>
          <p:cNvSpPr txBox="1"/>
          <p:nvPr/>
        </p:nvSpPr>
        <p:spPr>
          <a:xfrm>
            <a:off x="4252837" y="1676400"/>
            <a:ext cx="5334000" cy="1754327"/>
          </a:xfrm>
          <a:prstGeom prst="rect">
            <a:avLst/>
          </a:prstGeom>
          <a:noFill/>
        </p:spPr>
        <p:txBody>
          <a:bodyPr wrap="square" rtlCol="0">
            <a:spAutoFit/>
          </a:bodyPr>
          <a:lstStyle/>
          <a:p>
            <a:r>
              <a:rPr lang="en-US" sz="3600" b="1" dirty="0" smtClean="0">
                <a:solidFill>
                  <a:srgbClr val="2621C2"/>
                </a:solidFill>
                <a:ea typeface="+mj-ea"/>
                <a:cs typeface="+mj-cs"/>
              </a:rPr>
              <a:t>HULL: High </a:t>
            </a:r>
            <a:r>
              <a:rPr lang="en-US" sz="3600" b="1" dirty="0">
                <a:solidFill>
                  <a:srgbClr val="2621C2"/>
                </a:solidFill>
                <a:ea typeface="+mj-ea"/>
                <a:cs typeface="+mj-cs"/>
              </a:rPr>
              <a:t>b</a:t>
            </a:r>
            <a:r>
              <a:rPr lang="en-US" sz="3600" b="1" dirty="0" smtClean="0">
                <a:solidFill>
                  <a:srgbClr val="2621C2"/>
                </a:solidFill>
                <a:ea typeface="+mj-ea"/>
                <a:cs typeface="+mj-cs"/>
              </a:rPr>
              <a:t>andwidth, </a:t>
            </a:r>
          </a:p>
          <a:p>
            <a:r>
              <a:rPr lang="en-US" sz="3600" b="1" dirty="0" smtClean="0">
                <a:solidFill>
                  <a:srgbClr val="2621C2"/>
                </a:solidFill>
                <a:ea typeface="+mj-ea"/>
                <a:cs typeface="+mj-cs"/>
              </a:rPr>
              <a:t>Ultra Low-Latency </a:t>
            </a:r>
          </a:p>
          <a:p>
            <a:r>
              <a:rPr lang="en-US" sz="3600" b="1" dirty="0" smtClean="0">
                <a:solidFill>
                  <a:srgbClr val="2621C2"/>
                </a:solidFill>
                <a:ea typeface="+mj-ea"/>
                <a:cs typeface="+mj-cs"/>
              </a:rPr>
              <a:t>Data Center Fabrics</a:t>
            </a:r>
            <a:endParaRPr lang="en-US" sz="4400" b="1" dirty="0">
              <a:solidFill>
                <a:srgbClr val="2621C2"/>
              </a:solidFill>
            </a:endParaRPr>
          </a:p>
        </p:txBody>
      </p:sp>
      <p:pic>
        <p:nvPicPr>
          <p:cNvPr id="6" name="Picture 5" descr="microsoft-datacenter-image8.jpg"/>
          <p:cNvPicPr>
            <a:picLocks noChangeAspect="1"/>
          </p:cNvPicPr>
          <p:nvPr/>
        </p:nvPicPr>
        <p:blipFill>
          <a:blip r:embed="rId2" cstate="print"/>
          <a:stretch>
            <a:fillRect/>
          </a:stretch>
        </p:blipFill>
        <p:spPr>
          <a:xfrm>
            <a:off x="0" y="0"/>
            <a:ext cx="3941236" cy="6858000"/>
          </a:xfrm>
          <a:prstGeom prst="rect">
            <a:avLst/>
          </a:prstGeom>
        </p:spPr>
      </p:pic>
    </p:spTree>
    <p:extLst>
      <p:ext uri="{BB962C8B-B14F-4D97-AF65-F5344CB8AC3E}">
        <p14:creationId xmlns:p14="http://schemas.microsoft.com/office/powerpoint/2010/main" val="1547186556"/>
      </p:ext>
    </p:extLst>
  </p:cSld>
  <p:clrMapOvr>
    <a:masterClrMapping/>
  </p:clrMapOvr>
  <p:transition xmlns:p14="http://schemas.microsoft.com/office/powerpoint/2010/main" spd="slow" advTm="765"/>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fld id="{D6860B3D-D4F8-4840-B91D-0EEC232E35FC}" type="slidenum">
              <a:rPr lang="en-US" smtClean="0"/>
              <a:pPr/>
              <a:t>10</a:t>
            </a:fld>
            <a:endParaRPr lang="en-US"/>
          </a:p>
        </p:txBody>
      </p:sp>
      <p:sp>
        <p:nvSpPr>
          <p:cNvPr id="6" name="Rectangle 5"/>
          <p:cNvSpPr/>
          <p:nvPr/>
        </p:nvSpPr>
        <p:spPr>
          <a:xfrm>
            <a:off x="1828800" y="2514600"/>
            <a:ext cx="1371600" cy="27432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7" name="Rectangle 6"/>
          <p:cNvSpPr/>
          <p:nvPr/>
        </p:nvSpPr>
        <p:spPr>
          <a:xfrm>
            <a:off x="3886200" y="4343400"/>
            <a:ext cx="1371600" cy="9144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8" name="Rectangle 7"/>
          <p:cNvSpPr/>
          <p:nvPr/>
        </p:nvSpPr>
        <p:spPr>
          <a:xfrm flipV="1">
            <a:off x="5923350" y="5186529"/>
            <a:ext cx="1391849" cy="7127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914400" y="5257800"/>
            <a:ext cx="7315200" cy="0"/>
          </a:xfrm>
          <a:prstGeom prst="line">
            <a:avLst/>
          </a:prstGeom>
          <a:ln w="63500">
            <a:gradFill>
              <a:gsLst>
                <a:gs pos="0">
                  <a:srgbClr val="000000"/>
                </a:gs>
                <a:gs pos="100000">
                  <a:schemeClr val="tx1">
                    <a:lumMod val="75000"/>
                    <a:lumOff val="25000"/>
                  </a:schemeClr>
                </a:gs>
              </a:gsLst>
              <a:lin ang="16200000" scaled="0"/>
            </a:gra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676400" y="1676400"/>
            <a:ext cx="1676400" cy="769441"/>
          </a:xfrm>
          <a:prstGeom prst="rect">
            <a:avLst/>
          </a:prstGeom>
          <a:noFill/>
        </p:spPr>
        <p:txBody>
          <a:bodyPr wrap="square" rtlCol="0">
            <a:spAutoFit/>
          </a:bodyPr>
          <a:lstStyle/>
          <a:p>
            <a:pPr algn="ctr"/>
            <a:r>
              <a:rPr lang="en-US" sz="2400" b="1" dirty="0"/>
              <a:t>TCP:</a:t>
            </a:r>
          </a:p>
          <a:p>
            <a:pPr algn="ctr"/>
            <a:r>
              <a:rPr lang="en-US" sz="2000" b="1" dirty="0"/>
              <a:t>~1–10ms</a:t>
            </a:r>
          </a:p>
        </p:txBody>
      </p:sp>
      <p:sp>
        <p:nvSpPr>
          <p:cNvPr id="11" name="TextBox 10"/>
          <p:cNvSpPr txBox="1"/>
          <p:nvPr/>
        </p:nvSpPr>
        <p:spPr>
          <a:xfrm>
            <a:off x="3657600" y="3581400"/>
            <a:ext cx="1829843" cy="769441"/>
          </a:xfrm>
          <a:prstGeom prst="rect">
            <a:avLst/>
          </a:prstGeom>
          <a:noFill/>
        </p:spPr>
        <p:txBody>
          <a:bodyPr wrap="square" rtlCol="0">
            <a:spAutoFit/>
          </a:bodyPr>
          <a:lstStyle/>
          <a:p>
            <a:pPr algn="ctr"/>
            <a:r>
              <a:rPr lang="en-US" sz="2400" b="1" dirty="0" smtClean="0">
                <a:solidFill>
                  <a:srgbClr val="000000"/>
                </a:solidFill>
              </a:rPr>
              <a:t>DCTCP:</a:t>
            </a:r>
            <a:endParaRPr lang="en-US" sz="2400" b="1" dirty="0">
              <a:solidFill>
                <a:srgbClr val="000000"/>
              </a:solidFill>
            </a:endParaRPr>
          </a:p>
          <a:p>
            <a:pPr algn="ctr"/>
            <a:r>
              <a:rPr lang="en-US" sz="2000" b="1" dirty="0"/>
              <a:t>~100μs</a:t>
            </a:r>
          </a:p>
        </p:txBody>
      </p:sp>
      <p:sp>
        <p:nvSpPr>
          <p:cNvPr id="12" name="TextBox 11"/>
          <p:cNvSpPr txBox="1"/>
          <p:nvPr/>
        </p:nvSpPr>
        <p:spPr>
          <a:xfrm>
            <a:off x="5410200" y="4705290"/>
            <a:ext cx="2284957" cy="400110"/>
          </a:xfrm>
          <a:prstGeom prst="rect">
            <a:avLst/>
          </a:prstGeom>
          <a:noFill/>
        </p:spPr>
        <p:txBody>
          <a:bodyPr wrap="square" rtlCol="0">
            <a:spAutoFit/>
          </a:bodyPr>
          <a:lstStyle/>
          <a:p>
            <a:pPr algn="ctr"/>
            <a:r>
              <a:rPr lang="en-US" sz="2000" b="1" dirty="0" smtClean="0"/>
              <a:t>~Zero Latency</a:t>
            </a:r>
            <a:endParaRPr lang="en-US" sz="2000" b="1" dirty="0"/>
          </a:p>
        </p:txBody>
      </p:sp>
      <p:sp>
        <p:nvSpPr>
          <p:cNvPr id="3" name="TextBox 2"/>
          <p:cNvSpPr txBox="1"/>
          <p:nvPr/>
        </p:nvSpPr>
        <p:spPr>
          <a:xfrm>
            <a:off x="522150" y="5943600"/>
            <a:ext cx="3592650" cy="584775"/>
          </a:xfrm>
          <a:prstGeom prst="rect">
            <a:avLst/>
          </a:prstGeom>
          <a:noFill/>
        </p:spPr>
        <p:txBody>
          <a:bodyPr wrap="none" rtlCol="0">
            <a:spAutoFit/>
          </a:bodyPr>
          <a:lstStyle/>
          <a:p>
            <a:r>
              <a:rPr lang="en-US" sz="3200" dirty="0" smtClean="0"/>
              <a:t>How do we get this?</a:t>
            </a:r>
            <a:endParaRPr lang="en-US" sz="3200" dirty="0"/>
          </a:p>
        </p:txBody>
      </p:sp>
      <p:sp>
        <p:nvSpPr>
          <p:cNvPr id="4" name="Freeform 3"/>
          <p:cNvSpPr/>
          <p:nvPr/>
        </p:nvSpPr>
        <p:spPr>
          <a:xfrm rot="20606049">
            <a:off x="4210251" y="5636666"/>
            <a:ext cx="2218944" cy="658368"/>
          </a:xfrm>
          <a:custGeom>
            <a:avLst/>
            <a:gdLst>
              <a:gd name="connsiteX0" fmla="*/ 0 w 2218944"/>
              <a:gd name="connsiteY0" fmla="*/ 499872 h 658368"/>
              <a:gd name="connsiteX1" fmla="*/ 85344 w 2218944"/>
              <a:gd name="connsiteY1" fmla="*/ 377952 h 658368"/>
              <a:gd name="connsiteX2" fmla="*/ 158496 w 2218944"/>
              <a:gd name="connsiteY2" fmla="*/ 329184 h 658368"/>
              <a:gd name="connsiteX3" fmla="*/ 231648 w 2218944"/>
              <a:gd name="connsiteY3" fmla="*/ 256032 h 658368"/>
              <a:gd name="connsiteX4" fmla="*/ 268224 w 2218944"/>
              <a:gd name="connsiteY4" fmla="*/ 219456 h 658368"/>
              <a:gd name="connsiteX5" fmla="*/ 414528 w 2218944"/>
              <a:gd name="connsiteY5" fmla="*/ 134112 h 658368"/>
              <a:gd name="connsiteX6" fmla="*/ 536448 w 2218944"/>
              <a:gd name="connsiteY6" fmla="*/ 85344 h 658368"/>
              <a:gd name="connsiteX7" fmla="*/ 646176 w 2218944"/>
              <a:gd name="connsiteY7" fmla="*/ 48768 h 658368"/>
              <a:gd name="connsiteX8" fmla="*/ 719328 w 2218944"/>
              <a:gd name="connsiteY8" fmla="*/ 24384 h 658368"/>
              <a:gd name="connsiteX9" fmla="*/ 841248 w 2218944"/>
              <a:gd name="connsiteY9" fmla="*/ 12192 h 658368"/>
              <a:gd name="connsiteX10" fmla="*/ 938784 w 2218944"/>
              <a:gd name="connsiteY10" fmla="*/ 0 h 658368"/>
              <a:gd name="connsiteX11" fmla="*/ 1133856 w 2218944"/>
              <a:gd name="connsiteY11" fmla="*/ 24384 h 658368"/>
              <a:gd name="connsiteX12" fmla="*/ 1231392 w 2218944"/>
              <a:gd name="connsiteY12" fmla="*/ 85344 h 658368"/>
              <a:gd name="connsiteX13" fmla="*/ 1304544 w 2218944"/>
              <a:gd name="connsiteY13" fmla="*/ 170688 h 658368"/>
              <a:gd name="connsiteX14" fmla="*/ 1353312 w 2218944"/>
              <a:gd name="connsiteY14" fmla="*/ 268224 h 658368"/>
              <a:gd name="connsiteX15" fmla="*/ 1365504 w 2218944"/>
              <a:gd name="connsiteY15" fmla="*/ 316992 h 658368"/>
              <a:gd name="connsiteX16" fmla="*/ 1328928 w 2218944"/>
              <a:gd name="connsiteY16" fmla="*/ 499872 h 658368"/>
              <a:gd name="connsiteX17" fmla="*/ 1243584 w 2218944"/>
              <a:gd name="connsiteY17" fmla="*/ 573024 h 658368"/>
              <a:gd name="connsiteX18" fmla="*/ 1182624 w 2218944"/>
              <a:gd name="connsiteY18" fmla="*/ 609600 h 658368"/>
              <a:gd name="connsiteX19" fmla="*/ 1109472 w 2218944"/>
              <a:gd name="connsiteY19" fmla="*/ 633984 h 658368"/>
              <a:gd name="connsiteX20" fmla="*/ 1011936 w 2218944"/>
              <a:gd name="connsiteY20" fmla="*/ 658368 h 658368"/>
              <a:gd name="connsiteX21" fmla="*/ 877824 w 2218944"/>
              <a:gd name="connsiteY21" fmla="*/ 646176 h 658368"/>
              <a:gd name="connsiteX22" fmla="*/ 829056 w 2218944"/>
              <a:gd name="connsiteY22" fmla="*/ 573024 h 658368"/>
              <a:gd name="connsiteX23" fmla="*/ 841248 w 2218944"/>
              <a:gd name="connsiteY23" fmla="*/ 463296 h 658368"/>
              <a:gd name="connsiteX24" fmla="*/ 963168 w 2218944"/>
              <a:gd name="connsiteY24" fmla="*/ 353568 h 658368"/>
              <a:gd name="connsiteX25" fmla="*/ 999744 w 2218944"/>
              <a:gd name="connsiteY25" fmla="*/ 329184 h 658368"/>
              <a:gd name="connsiteX26" fmla="*/ 1036320 w 2218944"/>
              <a:gd name="connsiteY26" fmla="*/ 316992 h 658368"/>
              <a:gd name="connsiteX27" fmla="*/ 1146048 w 2218944"/>
              <a:gd name="connsiteY27" fmla="*/ 256032 h 658368"/>
              <a:gd name="connsiteX28" fmla="*/ 1219200 w 2218944"/>
              <a:gd name="connsiteY28" fmla="*/ 231648 h 658368"/>
              <a:gd name="connsiteX29" fmla="*/ 1292352 w 2218944"/>
              <a:gd name="connsiteY29" fmla="*/ 207264 h 658368"/>
              <a:gd name="connsiteX30" fmla="*/ 1328928 w 2218944"/>
              <a:gd name="connsiteY30" fmla="*/ 195072 h 658368"/>
              <a:gd name="connsiteX31" fmla="*/ 1426464 w 2218944"/>
              <a:gd name="connsiteY31" fmla="*/ 170688 h 658368"/>
              <a:gd name="connsiteX32" fmla="*/ 1645920 w 2218944"/>
              <a:gd name="connsiteY32" fmla="*/ 146304 h 658368"/>
              <a:gd name="connsiteX33" fmla="*/ 1840992 w 2218944"/>
              <a:gd name="connsiteY33" fmla="*/ 134112 h 658368"/>
              <a:gd name="connsiteX34" fmla="*/ 2218944 w 2218944"/>
              <a:gd name="connsiteY34" fmla="*/ 146304 h 658368"/>
              <a:gd name="connsiteX0" fmla="*/ 0 w 2218944"/>
              <a:gd name="connsiteY0" fmla="*/ 499872 h 658368"/>
              <a:gd name="connsiteX1" fmla="*/ 85344 w 2218944"/>
              <a:gd name="connsiteY1" fmla="*/ 377952 h 658368"/>
              <a:gd name="connsiteX2" fmla="*/ 139446 w 2218944"/>
              <a:gd name="connsiteY2" fmla="*/ 319659 h 658368"/>
              <a:gd name="connsiteX3" fmla="*/ 231648 w 2218944"/>
              <a:gd name="connsiteY3" fmla="*/ 256032 h 658368"/>
              <a:gd name="connsiteX4" fmla="*/ 268224 w 2218944"/>
              <a:gd name="connsiteY4" fmla="*/ 219456 h 658368"/>
              <a:gd name="connsiteX5" fmla="*/ 414528 w 2218944"/>
              <a:gd name="connsiteY5" fmla="*/ 134112 h 658368"/>
              <a:gd name="connsiteX6" fmla="*/ 536448 w 2218944"/>
              <a:gd name="connsiteY6" fmla="*/ 85344 h 658368"/>
              <a:gd name="connsiteX7" fmla="*/ 646176 w 2218944"/>
              <a:gd name="connsiteY7" fmla="*/ 48768 h 658368"/>
              <a:gd name="connsiteX8" fmla="*/ 719328 w 2218944"/>
              <a:gd name="connsiteY8" fmla="*/ 24384 h 658368"/>
              <a:gd name="connsiteX9" fmla="*/ 841248 w 2218944"/>
              <a:gd name="connsiteY9" fmla="*/ 12192 h 658368"/>
              <a:gd name="connsiteX10" fmla="*/ 938784 w 2218944"/>
              <a:gd name="connsiteY10" fmla="*/ 0 h 658368"/>
              <a:gd name="connsiteX11" fmla="*/ 1133856 w 2218944"/>
              <a:gd name="connsiteY11" fmla="*/ 24384 h 658368"/>
              <a:gd name="connsiteX12" fmla="*/ 1231392 w 2218944"/>
              <a:gd name="connsiteY12" fmla="*/ 85344 h 658368"/>
              <a:gd name="connsiteX13" fmla="*/ 1304544 w 2218944"/>
              <a:gd name="connsiteY13" fmla="*/ 170688 h 658368"/>
              <a:gd name="connsiteX14" fmla="*/ 1353312 w 2218944"/>
              <a:gd name="connsiteY14" fmla="*/ 268224 h 658368"/>
              <a:gd name="connsiteX15" fmla="*/ 1365504 w 2218944"/>
              <a:gd name="connsiteY15" fmla="*/ 316992 h 658368"/>
              <a:gd name="connsiteX16" fmla="*/ 1328928 w 2218944"/>
              <a:gd name="connsiteY16" fmla="*/ 499872 h 658368"/>
              <a:gd name="connsiteX17" fmla="*/ 1243584 w 2218944"/>
              <a:gd name="connsiteY17" fmla="*/ 573024 h 658368"/>
              <a:gd name="connsiteX18" fmla="*/ 1182624 w 2218944"/>
              <a:gd name="connsiteY18" fmla="*/ 609600 h 658368"/>
              <a:gd name="connsiteX19" fmla="*/ 1109472 w 2218944"/>
              <a:gd name="connsiteY19" fmla="*/ 633984 h 658368"/>
              <a:gd name="connsiteX20" fmla="*/ 1011936 w 2218944"/>
              <a:gd name="connsiteY20" fmla="*/ 658368 h 658368"/>
              <a:gd name="connsiteX21" fmla="*/ 877824 w 2218944"/>
              <a:gd name="connsiteY21" fmla="*/ 646176 h 658368"/>
              <a:gd name="connsiteX22" fmla="*/ 829056 w 2218944"/>
              <a:gd name="connsiteY22" fmla="*/ 573024 h 658368"/>
              <a:gd name="connsiteX23" fmla="*/ 841248 w 2218944"/>
              <a:gd name="connsiteY23" fmla="*/ 463296 h 658368"/>
              <a:gd name="connsiteX24" fmla="*/ 963168 w 2218944"/>
              <a:gd name="connsiteY24" fmla="*/ 353568 h 658368"/>
              <a:gd name="connsiteX25" fmla="*/ 999744 w 2218944"/>
              <a:gd name="connsiteY25" fmla="*/ 329184 h 658368"/>
              <a:gd name="connsiteX26" fmla="*/ 1036320 w 2218944"/>
              <a:gd name="connsiteY26" fmla="*/ 316992 h 658368"/>
              <a:gd name="connsiteX27" fmla="*/ 1146048 w 2218944"/>
              <a:gd name="connsiteY27" fmla="*/ 256032 h 658368"/>
              <a:gd name="connsiteX28" fmla="*/ 1219200 w 2218944"/>
              <a:gd name="connsiteY28" fmla="*/ 231648 h 658368"/>
              <a:gd name="connsiteX29" fmla="*/ 1292352 w 2218944"/>
              <a:gd name="connsiteY29" fmla="*/ 207264 h 658368"/>
              <a:gd name="connsiteX30" fmla="*/ 1328928 w 2218944"/>
              <a:gd name="connsiteY30" fmla="*/ 195072 h 658368"/>
              <a:gd name="connsiteX31" fmla="*/ 1426464 w 2218944"/>
              <a:gd name="connsiteY31" fmla="*/ 170688 h 658368"/>
              <a:gd name="connsiteX32" fmla="*/ 1645920 w 2218944"/>
              <a:gd name="connsiteY32" fmla="*/ 146304 h 658368"/>
              <a:gd name="connsiteX33" fmla="*/ 1840992 w 2218944"/>
              <a:gd name="connsiteY33" fmla="*/ 134112 h 658368"/>
              <a:gd name="connsiteX34" fmla="*/ 2218944 w 2218944"/>
              <a:gd name="connsiteY34" fmla="*/ 146304 h 658368"/>
              <a:gd name="connsiteX0" fmla="*/ 0 w 2218944"/>
              <a:gd name="connsiteY0" fmla="*/ 499872 h 658368"/>
              <a:gd name="connsiteX1" fmla="*/ 85344 w 2218944"/>
              <a:gd name="connsiteY1" fmla="*/ 377952 h 658368"/>
              <a:gd name="connsiteX2" fmla="*/ 139446 w 2218944"/>
              <a:gd name="connsiteY2" fmla="*/ 319659 h 658368"/>
              <a:gd name="connsiteX3" fmla="*/ 226886 w 2218944"/>
              <a:gd name="connsiteY3" fmla="*/ 241745 h 658368"/>
              <a:gd name="connsiteX4" fmla="*/ 268224 w 2218944"/>
              <a:gd name="connsiteY4" fmla="*/ 219456 h 658368"/>
              <a:gd name="connsiteX5" fmla="*/ 414528 w 2218944"/>
              <a:gd name="connsiteY5" fmla="*/ 134112 h 658368"/>
              <a:gd name="connsiteX6" fmla="*/ 536448 w 2218944"/>
              <a:gd name="connsiteY6" fmla="*/ 85344 h 658368"/>
              <a:gd name="connsiteX7" fmla="*/ 646176 w 2218944"/>
              <a:gd name="connsiteY7" fmla="*/ 48768 h 658368"/>
              <a:gd name="connsiteX8" fmla="*/ 719328 w 2218944"/>
              <a:gd name="connsiteY8" fmla="*/ 24384 h 658368"/>
              <a:gd name="connsiteX9" fmla="*/ 841248 w 2218944"/>
              <a:gd name="connsiteY9" fmla="*/ 12192 h 658368"/>
              <a:gd name="connsiteX10" fmla="*/ 938784 w 2218944"/>
              <a:gd name="connsiteY10" fmla="*/ 0 h 658368"/>
              <a:gd name="connsiteX11" fmla="*/ 1133856 w 2218944"/>
              <a:gd name="connsiteY11" fmla="*/ 24384 h 658368"/>
              <a:gd name="connsiteX12" fmla="*/ 1231392 w 2218944"/>
              <a:gd name="connsiteY12" fmla="*/ 85344 h 658368"/>
              <a:gd name="connsiteX13" fmla="*/ 1304544 w 2218944"/>
              <a:gd name="connsiteY13" fmla="*/ 170688 h 658368"/>
              <a:gd name="connsiteX14" fmla="*/ 1353312 w 2218944"/>
              <a:gd name="connsiteY14" fmla="*/ 268224 h 658368"/>
              <a:gd name="connsiteX15" fmla="*/ 1365504 w 2218944"/>
              <a:gd name="connsiteY15" fmla="*/ 316992 h 658368"/>
              <a:gd name="connsiteX16" fmla="*/ 1328928 w 2218944"/>
              <a:gd name="connsiteY16" fmla="*/ 499872 h 658368"/>
              <a:gd name="connsiteX17" fmla="*/ 1243584 w 2218944"/>
              <a:gd name="connsiteY17" fmla="*/ 573024 h 658368"/>
              <a:gd name="connsiteX18" fmla="*/ 1182624 w 2218944"/>
              <a:gd name="connsiteY18" fmla="*/ 609600 h 658368"/>
              <a:gd name="connsiteX19" fmla="*/ 1109472 w 2218944"/>
              <a:gd name="connsiteY19" fmla="*/ 633984 h 658368"/>
              <a:gd name="connsiteX20" fmla="*/ 1011936 w 2218944"/>
              <a:gd name="connsiteY20" fmla="*/ 658368 h 658368"/>
              <a:gd name="connsiteX21" fmla="*/ 877824 w 2218944"/>
              <a:gd name="connsiteY21" fmla="*/ 646176 h 658368"/>
              <a:gd name="connsiteX22" fmla="*/ 829056 w 2218944"/>
              <a:gd name="connsiteY22" fmla="*/ 573024 h 658368"/>
              <a:gd name="connsiteX23" fmla="*/ 841248 w 2218944"/>
              <a:gd name="connsiteY23" fmla="*/ 463296 h 658368"/>
              <a:gd name="connsiteX24" fmla="*/ 963168 w 2218944"/>
              <a:gd name="connsiteY24" fmla="*/ 353568 h 658368"/>
              <a:gd name="connsiteX25" fmla="*/ 999744 w 2218944"/>
              <a:gd name="connsiteY25" fmla="*/ 329184 h 658368"/>
              <a:gd name="connsiteX26" fmla="*/ 1036320 w 2218944"/>
              <a:gd name="connsiteY26" fmla="*/ 316992 h 658368"/>
              <a:gd name="connsiteX27" fmla="*/ 1146048 w 2218944"/>
              <a:gd name="connsiteY27" fmla="*/ 256032 h 658368"/>
              <a:gd name="connsiteX28" fmla="*/ 1219200 w 2218944"/>
              <a:gd name="connsiteY28" fmla="*/ 231648 h 658368"/>
              <a:gd name="connsiteX29" fmla="*/ 1292352 w 2218944"/>
              <a:gd name="connsiteY29" fmla="*/ 207264 h 658368"/>
              <a:gd name="connsiteX30" fmla="*/ 1328928 w 2218944"/>
              <a:gd name="connsiteY30" fmla="*/ 195072 h 658368"/>
              <a:gd name="connsiteX31" fmla="*/ 1426464 w 2218944"/>
              <a:gd name="connsiteY31" fmla="*/ 170688 h 658368"/>
              <a:gd name="connsiteX32" fmla="*/ 1645920 w 2218944"/>
              <a:gd name="connsiteY32" fmla="*/ 146304 h 658368"/>
              <a:gd name="connsiteX33" fmla="*/ 1840992 w 2218944"/>
              <a:gd name="connsiteY33" fmla="*/ 134112 h 658368"/>
              <a:gd name="connsiteX34" fmla="*/ 2218944 w 2218944"/>
              <a:gd name="connsiteY34" fmla="*/ 146304 h 658368"/>
              <a:gd name="connsiteX0" fmla="*/ 0 w 2218944"/>
              <a:gd name="connsiteY0" fmla="*/ 499872 h 658368"/>
              <a:gd name="connsiteX1" fmla="*/ 85344 w 2218944"/>
              <a:gd name="connsiteY1" fmla="*/ 377952 h 658368"/>
              <a:gd name="connsiteX2" fmla="*/ 139446 w 2218944"/>
              <a:gd name="connsiteY2" fmla="*/ 319659 h 658368"/>
              <a:gd name="connsiteX3" fmla="*/ 226886 w 2218944"/>
              <a:gd name="connsiteY3" fmla="*/ 241745 h 658368"/>
              <a:gd name="connsiteX4" fmla="*/ 268224 w 2218944"/>
              <a:gd name="connsiteY4" fmla="*/ 219456 h 658368"/>
              <a:gd name="connsiteX5" fmla="*/ 414528 w 2218944"/>
              <a:gd name="connsiteY5" fmla="*/ 134112 h 658368"/>
              <a:gd name="connsiteX6" fmla="*/ 536448 w 2218944"/>
              <a:gd name="connsiteY6" fmla="*/ 85344 h 658368"/>
              <a:gd name="connsiteX7" fmla="*/ 646176 w 2218944"/>
              <a:gd name="connsiteY7" fmla="*/ 48768 h 658368"/>
              <a:gd name="connsiteX8" fmla="*/ 719328 w 2218944"/>
              <a:gd name="connsiteY8" fmla="*/ 24384 h 658368"/>
              <a:gd name="connsiteX9" fmla="*/ 841248 w 2218944"/>
              <a:gd name="connsiteY9" fmla="*/ 12192 h 658368"/>
              <a:gd name="connsiteX10" fmla="*/ 938784 w 2218944"/>
              <a:gd name="connsiteY10" fmla="*/ 0 h 658368"/>
              <a:gd name="connsiteX11" fmla="*/ 1133856 w 2218944"/>
              <a:gd name="connsiteY11" fmla="*/ 24384 h 658368"/>
              <a:gd name="connsiteX12" fmla="*/ 1231392 w 2218944"/>
              <a:gd name="connsiteY12" fmla="*/ 85344 h 658368"/>
              <a:gd name="connsiteX13" fmla="*/ 1304544 w 2218944"/>
              <a:gd name="connsiteY13" fmla="*/ 170688 h 658368"/>
              <a:gd name="connsiteX14" fmla="*/ 1353312 w 2218944"/>
              <a:gd name="connsiteY14" fmla="*/ 268224 h 658368"/>
              <a:gd name="connsiteX15" fmla="*/ 1365504 w 2218944"/>
              <a:gd name="connsiteY15" fmla="*/ 316992 h 658368"/>
              <a:gd name="connsiteX16" fmla="*/ 1328928 w 2218944"/>
              <a:gd name="connsiteY16" fmla="*/ 499872 h 658368"/>
              <a:gd name="connsiteX17" fmla="*/ 1243584 w 2218944"/>
              <a:gd name="connsiteY17" fmla="*/ 573024 h 658368"/>
              <a:gd name="connsiteX18" fmla="*/ 1182624 w 2218944"/>
              <a:gd name="connsiteY18" fmla="*/ 609600 h 658368"/>
              <a:gd name="connsiteX19" fmla="*/ 1109472 w 2218944"/>
              <a:gd name="connsiteY19" fmla="*/ 633984 h 658368"/>
              <a:gd name="connsiteX20" fmla="*/ 1011936 w 2218944"/>
              <a:gd name="connsiteY20" fmla="*/ 658368 h 658368"/>
              <a:gd name="connsiteX21" fmla="*/ 877824 w 2218944"/>
              <a:gd name="connsiteY21" fmla="*/ 646176 h 658368"/>
              <a:gd name="connsiteX22" fmla="*/ 829056 w 2218944"/>
              <a:gd name="connsiteY22" fmla="*/ 573024 h 658368"/>
              <a:gd name="connsiteX23" fmla="*/ 841248 w 2218944"/>
              <a:gd name="connsiteY23" fmla="*/ 463296 h 658368"/>
              <a:gd name="connsiteX24" fmla="*/ 963168 w 2218944"/>
              <a:gd name="connsiteY24" fmla="*/ 353568 h 658368"/>
              <a:gd name="connsiteX25" fmla="*/ 999744 w 2218944"/>
              <a:gd name="connsiteY25" fmla="*/ 329184 h 658368"/>
              <a:gd name="connsiteX26" fmla="*/ 1146048 w 2218944"/>
              <a:gd name="connsiteY26" fmla="*/ 256032 h 658368"/>
              <a:gd name="connsiteX27" fmla="*/ 1219200 w 2218944"/>
              <a:gd name="connsiteY27" fmla="*/ 231648 h 658368"/>
              <a:gd name="connsiteX28" fmla="*/ 1292352 w 2218944"/>
              <a:gd name="connsiteY28" fmla="*/ 207264 h 658368"/>
              <a:gd name="connsiteX29" fmla="*/ 1328928 w 2218944"/>
              <a:gd name="connsiteY29" fmla="*/ 195072 h 658368"/>
              <a:gd name="connsiteX30" fmla="*/ 1426464 w 2218944"/>
              <a:gd name="connsiteY30" fmla="*/ 170688 h 658368"/>
              <a:gd name="connsiteX31" fmla="*/ 1645920 w 2218944"/>
              <a:gd name="connsiteY31" fmla="*/ 146304 h 658368"/>
              <a:gd name="connsiteX32" fmla="*/ 1840992 w 2218944"/>
              <a:gd name="connsiteY32" fmla="*/ 134112 h 658368"/>
              <a:gd name="connsiteX33" fmla="*/ 2218944 w 2218944"/>
              <a:gd name="connsiteY33" fmla="*/ 146304 h 658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18944" h="658368">
                <a:moveTo>
                  <a:pt x="0" y="499872"/>
                </a:moveTo>
                <a:cubicBezTo>
                  <a:pt x="3232" y="495024"/>
                  <a:pt x="62103" y="407988"/>
                  <a:pt x="85344" y="377952"/>
                </a:cubicBezTo>
                <a:cubicBezTo>
                  <a:pt x="108585" y="347917"/>
                  <a:pt x="115856" y="342360"/>
                  <a:pt x="139446" y="319659"/>
                </a:cubicBezTo>
                <a:cubicBezTo>
                  <a:pt x="163036" y="296958"/>
                  <a:pt x="205423" y="258445"/>
                  <a:pt x="226886" y="241745"/>
                </a:cubicBezTo>
                <a:cubicBezTo>
                  <a:pt x="248349" y="225045"/>
                  <a:pt x="236950" y="237395"/>
                  <a:pt x="268224" y="219456"/>
                </a:cubicBezTo>
                <a:cubicBezTo>
                  <a:pt x="299498" y="201517"/>
                  <a:pt x="362525" y="156863"/>
                  <a:pt x="414528" y="134112"/>
                </a:cubicBezTo>
                <a:cubicBezTo>
                  <a:pt x="454629" y="116568"/>
                  <a:pt x="495808" y="101600"/>
                  <a:pt x="536448" y="85344"/>
                </a:cubicBezTo>
                <a:cubicBezTo>
                  <a:pt x="658679" y="36452"/>
                  <a:pt x="541176" y="80268"/>
                  <a:pt x="646176" y="48768"/>
                </a:cubicBezTo>
                <a:cubicBezTo>
                  <a:pt x="670795" y="41382"/>
                  <a:pt x="694065" y="29121"/>
                  <a:pt x="719328" y="24384"/>
                </a:cubicBezTo>
                <a:cubicBezTo>
                  <a:pt x="759471" y="16857"/>
                  <a:pt x="800655" y="16702"/>
                  <a:pt x="841248" y="12192"/>
                </a:cubicBezTo>
                <a:cubicBezTo>
                  <a:pt x="873813" y="8574"/>
                  <a:pt x="906272" y="4064"/>
                  <a:pt x="938784" y="0"/>
                </a:cubicBezTo>
                <a:cubicBezTo>
                  <a:pt x="968465" y="2698"/>
                  <a:pt x="1086617" y="8638"/>
                  <a:pt x="1133856" y="24384"/>
                </a:cubicBezTo>
                <a:cubicBezTo>
                  <a:pt x="1167134" y="35477"/>
                  <a:pt x="1205723" y="62883"/>
                  <a:pt x="1231392" y="85344"/>
                </a:cubicBezTo>
                <a:cubicBezTo>
                  <a:pt x="1262543" y="112601"/>
                  <a:pt x="1285240" y="135298"/>
                  <a:pt x="1304544" y="170688"/>
                </a:cubicBezTo>
                <a:cubicBezTo>
                  <a:pt x="1321950" y="202599"/>
                  <a:pt x="1344496" y="232960"/>
                  <a:pt x="1353312" y="268224"/>
                </a:cubicBezTo>
                <a:lnTo>
                  <a:pt x="1365504" y="316992"/>
                </a:lnTo>
                <a:cubicBezTo>
                  <a:pt x="1359043" y="381603"/>
                  <a:pt x="1364243" y="443368"/>
                  <a:pt x="1328928" y="499872"/>
                </a:cubicBezTo>
                <a:cubicBezTo>
                  <a:pt x="1315473" y="521399"/>
                  <a:pt x="1261964" y="560771"/>
                  <a:pt x="1243584" y="573024"/>
                </a:cubicBezTo>
                <a:cubicBezTo>
                  <a:pt x="1223867" y="586169"/>
                  <a:pt x="1204197" y="599794"/>
                  <a:pt x="1182624" y="609600"/>
                </a:cubicBezTo>
                <a:cubicBezTo>
                  <a:pt x="1159225" y="620236"/>
                  <a:pt x="1133856" y="625856"/>
                  <a:pt x="1109472" y="633984"/>
                </a:cubicBezTo>
                <a:cubicBezTo>
                  <a:pt x="1053237" y="652729"/>
                  <a:pt x="1085498" y="643656"/>
                  <a:pt x="1011936" y="658368"/>
                </a:cubicBezTo>
                <a:cubicBezTo>
                  <a:pt x="967232" y="654304"/>
                  <a:pt x="918501" y="665159"/>
                  <a:pt x="877824" y="646176"/>
                </a:cubicBezTo>
                <a:cubicBezTo>
                  <a:pt x="851267" y="633783"/>
                  <a:pt x="829056" y="573024"/>
                  <a:pt x="829056" y="573024"/>
                </a:cubicBezTo>
                <a:cubicBezTo>
                  <a:pt x="833120" y="536448"/>
                  <a:pt x="825685" y="496645"/>
                  <a:pt x="841248" y="463296"/>
                </a:cubicBezTo>
                <a:cubicBezTo>
                  <a:pt x="855513" y="432729"/>
                  <a:pt x="929979" y="377274"/>
                  <a:pt x="963168" y="353568"/>
                </a:cubicBezTo>
                <a:cubicBezTo>
                  <a:pt x="975092" y="345051"/>
                  <a:pt x="969264" y="345440"/>
                  <a:pt x="999744" y="329184"/>
                </a:cubicBezTo>
                <a:cubicBezTo>
                  <a:pt x="1030224" y="312928"/>
                  <a:pt x="1109472" y="272288"/>
                  <a:pt x="1146048" y="256032"/>
                </a:cubicBezTo>
                <a:cubicBezTo>
                  <a:pt x="1182624" y="239776"/>
                  <a:pt x="1194816" y="239776"/>
                  <a:pt x="1219200" y="231648"/>
                </a:cubicBezTo>
                <a:lnTo>
                  <a:pt x="1292352" y="207264"/>
                </a:lnTo>
                <a:cubicBezTo>
                  <a:pt x="1304544" y="203200"/>
                  <a:pt x="1316460" y="198189"/>
                  <a:pt x="1328928" y="195072"/>
                </a:cubicBezTo>
                <a:cubicBezTo>
                  <a:pt x="1361440" y="186944"/>
                  <a:pt x="1393156" y="174389"/>
                  <a:pt x="1426464" y="170688"/>
                </a:cubicBezTo>
                <a:cubicBezTo>
                  <a:pt x="1499616" y="162560"/>
                  <a:pt x="1572461" y="150895"/>
                  <a:pt x="1645920" y="146304"/>
                </a:cubicBezTo>
                <a:lnTo>
                  <a:pt x="1840992" y="134112"/>
                </a:lnTo>
                <a:lnTo>
                  <a:pt x="2218944" y="146304"/>
                </a:lnTo>
              </a:path>
            </a:pathLst>
          </a:cu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itle 12"/>
          <p:cNvSpPr>
            <a:spLocks noGrp="1"/>
          </p:cNvSpPr>
          <p:nvPr>
            <p:ph type="title"/>
          </p:nvPr>
        </p:nvSpPr>
        <p:spPr/>
        <p:txBody>
          <a:bodyPr/>
          <a:lstStyle/>
          <a:p>
            <a:r>
              <a:rPr lang="en-US" dirty="0"/>
              <a:t>What do we want?</a:t>
            </a:r>
          </a:p>
        </p:txBody>
      </p:sp>
      <p:grpSp>
        <p:nvGrpSpPr>
          <p:cNvPr id="52" name="Group 51"/>
          <p:cNvGrpSpPr/>
          <p:nvPr/>
        </p:nvGrpSpPr>
        <p:grpSpPr>
          <a:xfrm>
            <a:off x="4511534" y="990600"/>
            <a:ext cx="4260233" cy="960526"/>
            <a:chOff x="4511534" y="990600"/>
            <a:chExt cx="4260233" cy="960526"/>
          </a:xfrm>
        </p:grpSpPr>
        <p:sp>
          <p:nvSpPr>
            <p:cNvPr id="23" name="Rectangle 15"/>
            <p:cNvSpPr>
              <a:spLocks noChangeArrowheads="1"/>
            </p:cNvSpPr>
            <p:nvPr/>
          </p:nvSpPr>
          <p:spPr bwMode="auto">
            <a:xfrm>
              <a:off x="6257273" y="1439894"/>
              <a:ext cx="1489334" cy="496444"/>
            </a:xfrm>
            <a:prstGeom prst="rect">
              <a:avLst/>
            </a:prstGeom>
            <a:solidFill>
              <a:srgbClr val="D0813C"/>
            </a:solidFill>
            <a:ln w="9525">
              <a:solidFill>
                <a:schemeClr val="tx1"/>
              </a:solidFill>
              <a:miter lim="800000"/>
              <a:headEnd/>
              <a:tailEnd/>
            </a:ln>
          </p:spPr>
          <p:txBody>
            <a:bodyPr wrap="none" anchor="ctr">
              <a:prstTxWarp prst="textNoShape">
                <a:avLst/>
              </a:prstTxWarp>
            </a:bodyPr>
            <a:lstStyle/>
            <a:p>
              <a:endParaRPr lang="en-US"/>
            </a:p>
          </p:txBody>
        </p:sp>
        <p:sp>
          <p:nvSpPr>
            <p:cNvPr id="24" name="Line 16"/>
            <p:cNvSpPr>
              <a:spLocks noChangeShapeType="1"/>
            </p:cNvSpPr>
            <p:nvPr/>
          </p:nvSpPr>
          <p:spPr bwMode="auto">
            <a:xfrm flipV="1">
              <a:off x="6101527" y="1430200"/>
              <a:ext cx="1634431" cy="0"/>
            </a:xfrm>
            <a:prstGeom prst="line">
              <a:avLst/>
            </a:prstGeom>
            <a:noFill/>
            <a:ln w="25400" cap="rnd">
              <a:solidFill>
                <a:schemeClr val="tx1"/>
              </a:solidFill>
              <a:round/>
              <a:headEnd/>
              <a:tailEnd/>
            </a:ln>
          </p:spPr>
          <p:txBody>
            <a:bodyPr>
              <a:prstTxWarp prst="textNoShape">
                <a:avLst/>
              </a:prstTxWarp>
            </a:bodyPr>
            <a:lstStyle/>
            <a:p>
              <a:endParaRPr lang="en-US"/>
            </a:p>
          </p:txBody>
        </p:sp>
        <p:sp>
          <p:nvSpPr>
            <p:cNvPr id="25" name="Line 17"/>
            <p:cNvSpPr>
              <a:spLocks noChangeShapeType="1"/>
            </p:cNvSpPr>
            <p:nvPr/>
          </p:nvSpPr>
          <p:spPr bwMode="auto">
            <a:xfrm>
              <a:off x="6091793" y="1946072"/>
              <a:ext cx="1644164" cy="5054"/>
            </a:xfrm>
            <a:prstGeom prst="line">
              <a:avLst/>
            </a:prstGeom>
            <a:noFill/>
            <a:ln w="25400" cap="rnd">
              <a:solidFill>
                <a:schemeClr val="tx1"/>
              </a:solidFill>
              <a:round/>
              <a:headEnd/>
              <a:tailEnd/>
            </a:ln>
          </p:spPr>
          <p:txBody>
            <a:bodyPr>
              <a:prstTxWarp prst="textNoShape">
                <a:avLst/>
              </a:prstTxWarp>
            </a:bodyPr>
            <a:lstStyle/>
            <a:p>
              <a:endParaRPr lang="en-US"/>
            </a:p>
          </p:txBody>
        </p:sp>
        <p:cxnSp>
          <p:nvCxnSpPr>
            <p:cNvPr id="26" name="Straight Connector 25"/>
            <p:cNvCxnSpPr>
              <a:stCxn id="25" idx="1"/>
              <a:endCxn id="24" idx="1"/>
            </p:cNvCxnSpPr>
            <p:nvPr/>
          </p:nvCxnSpPr>
          <p:spPr>
            <a:xfrm flipV="1">
              <a:off x="7735957" y="1430199"/>
              <a:ext cx="1" cy="520927"/>
            </a:xfrm>
            <a:prstGeom prst="line">
              <a:avLst/>
            </a:prstGeom>
            <a:ln w="25400" cap="rnd"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7735957" y="1689757"/>
              <a:ext cx="569843"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28" name="TextBox 27"/>
            <p:cNvSpPr txBox="1"/>
            <p:nvPr/>
          </p:nvSpPr>
          <p:spPr>
            <a:xfrm>
              <a:off x="8077200" y="1276290"/>
              <a:ext cx="694567" cy="400110"/>
            </a:xfrm>
            <a:prstGeom prst="rect">
              <a:avLst/>
            </a:prstGeom>
            <a:noFill/>
            <a:ln>
              <a:noFill/>
            </a:ln>
          </p:spPr>
          <p:txBody>
            <a:bodyPr wrap="square" rtlCol="0">
              <a:spAutoFit/>
            </a:bodyPr>
            <a:lstStyle/>
            <a:p>
              <a:r>
                <a:rPr lang="en-US" sz="2000" b="1" dirty="0" smtClean="0">
                  <a:solidFill>
                    <a:srgbClr val="000000"/>
                  </a:solidFill>
                </a:rPr>
                <a:t>C</a:t>
              </a:r>
              <a:endParaRPr lang="en-US" sz="2000" b="1" dirty="0">
                <a:solidFill>
                  <a:srgbClr val="000000"/>
                </a:solidFill>
              </a:endParaRPr>
            </a:p>
          </p:txBody>
        </p:sp>
        <p:cxnSp>
          <p:nvCxnSpPr>
            <p:cNvPr id="29" name="Straight Arrow Connector 28"/>
            <p:cNvCxnSpPr/>
            <p:nvPr/>
          </p:nvCxnSpPr>
          <p:spPr>
            <a:xfrm>
              <a:off x="5376264" y="1701068"/>
              <a:ext cx="694567" cy="181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30" name="TextBox 29"/>
            <p:cNvSpPr txBox="1"/>
            <p:nvPr/>
          </p:nvSpPr>
          <p:spPr>
            <a:xfrm>
              <a:off x="4511534" y="1251348"/>
              <a:ext cx="1302315" cy="646331"/>
            </a:xfrm>
            <a:prstGeom prst="rect">
              <a:avLst/>
            </a:prstGeom>
            <a:noFill/>
          </p:spPr>
          <p:txBody>
            <a:bodyPr wrap="square" rtlCol="0">
              <a:spAutoFit/>
            </a:bodyPr>
            <a:lstStyle/>
            <a:p>
              <a:r>
                <a:rPr lang="en-US" b="1" dirty="0" smtClean="0">
                  <a:solidFill>
                    <a:srgbClr val="000000"/>
                  </a:solidFill>
                </a:rPr>
                <a:t>Incoming Traffic</a:t>
              </a:r>
              <a:endParaRPr lang="en-US" b="1" dirty="0">
                <a:solidFill>
                  <a:srgbClr val="000000"/>
                </a:solidFill>
              </a:endParaRPr>
            </a:p>
          </p:txBody>
        </p:sp>
        <p:sp>
          <p:nvSpPr>
            <p:cNvPr id="32" name="TextBox 31"/>
            <p:cNvSpPr txBox="1"/>
            <p:nvPr/>
          </p:nvSpPr>
          <p:spPr>
            <a:xfrm>
              <a:off x="5924941" y="990600"/>
              <a:ext cx="595611" cy="400110"/>
            </a:xfrm>
            <a:prstGeom prst="rect">
              <a:avLst/>
            </a:prstGeom>
            <a:noFill/>
          </p:spPr>
          <p:txBody>
            <a:bodyPr wrap="square" rtlCol="0">
              <a:spAutoFit/>
            </a:bodyPr>
            <a:lstStyle/>
            <a:p>
              <a:r>
                <a:rPr lang="en-US" sz="2000" b="1" dirty="0" smtClean="0"/>
                <a:t>TCP</a:t>
              </a:r>
              <a:endParaRPr lang="en-US" sz="2000" b="1" dirty="0"/>
            </a:p>
          </p:txBody>
        </p:sp>
      </p:grpSp>
      <p:grpSp>
        <p:nvGrpSpPr>
          <p:cNvPr id="53" name="Group 52"/>
          <p:cNvGrpSpPr/>
          <p:nvPr/>
        </p:nvGrpSpPr>
        <p:grpSpPr>
          <a:xfrm>
            <a:off x="4511534" y="2133600"/>
            <a:ext cx="4251466" cy="1162110"/>
            <a:chOff x="4511534" y="2114490"/>
            <a:chExt cx="4251466" cy="1162110"/>
          </a:xfrm>
        </p:grpSpPr>
        <p:sp>
          <p:nvSpPr>
            <p:cNvPr id="33" name="Rectangle 15"/>
            <p:cNvSpPr>
              <a:spLocks noChangeArrowheads="1"/>
            </p:cNvSpPr>
            <p:nvPr/>
          </p:nvSpPr>
          <p:spPr bwMode="auto">
            <a:xfrm>
              <a:off x="7315200" y="2612429"/>
              <a:ext cx="431407" cy="496444"/>
            </a:xfrm>
            <a:prstGeom prst="rect">
              <a:avLst/>
            </a:prstGeom>
            <a:solidFill>
              <a:srgbClr val="D0813C"/>
            </a:solidFill>
            <a:ln w="9525">
              <a:solidFill>
                <a:schemeClr val="tx1"/>
              </a:solidFill>
              <a:miter lim="800000"/>
              <a:headEnd/>
              <a:tailEnd/>
            </a:ln>
          </p:spPr>
          <p:txBody>
            <a:bodyPr wrap="none" anchor="ctr">
              <a:prstTxWarp prst="textNoShape">
                <a:avLst/>
              </a:prstTxWarp>
            </a:bodyPr>
            <a:lstStyle/>
            <a:p>
              <a:endParaRPr lang="en-US"/>
            </a:p>
          </p:txBody>
        </p:sp>
        <p:sp>
          <p:nvSpPr>
            <p:cNvPr id="34" name="Line 16"/>
            <p:cNvSpPr>
              <a:spLocks noChangeShapeType="1"/>
            </p:cNvSpPr>
            <p:nvPr/>
          </p:nvSpPr>
          <p:spPr bwMode="auto">
            <a:xfrm flipV="1">
              <a:off x="6101527" y="2602735"/>
              <a:ext cx="1634431" cy="0"/>
            </a:xfrm>
            <a:prstGeom prst="line">
              <a:avLst/>
            </a:prstGeom>
            <a:noFill/>
            <a:ln w="25400" cap="rnd">
              <a:solidFill>
                <a:schemeClr val="tx1"/>
              </a:solidFill>
              <a:round/>
              <a:headEnd/>
              <a:tailEnd/>
            </a:ln>
          </p:spPr>
          <p:txBody>
            <a:bodyPr>
              <a:prstTxWarp prst="textNoShape">
                <a:avLst/>
              </a:prstTxWarp>
            </a:bodyPr>
            <a:lstStyle/>
            <a:p>
              <a:endParaRPr lang="en-US"/>
            </a:p>
          </p:txBody>
        </p:sp>
        <p:sp>
          <p:nvSpPr>
            <p:cNvPr id="35" name="Line 17"/>
            <p:cNvSpPr>
              <a:spLocks noChangeShapeType="1"/>
            </p:cNvSpPr>
            <p:nvPr/>
          </p:nvSpPr>
          <p:spPr bwMode="auto">
            <a:xfrm>
              <a:off x="6101527" y="3123661"/>
              <a:ext cx="1634430" cy="0"/>
            </a:xfrm>
            <a:prstGeom prst="line">
              <a:avLst/>
            </a:prstGeom>
            <a:noFill/>
            <a:ln w="25400" cap="rnd">
              <a:solidFill>
                <a:schemeClr val="tx1"/>
              </a:solidFill>
              <a:round/>
              <a:headEnd/>
              <a:tailEnd/>
            </a:ln>
          </p:spPr>
          <p:txBody>
            <a:bodyPr>
              <a:prstTxWarp prst="textNoShape">
                <a:avLst/>
              </a:prstTxWarp>
            </a:bodyPr>
            <a:lstStyle/>
            <a:p>
              <a:endParaRPr lang="en-US"/>
            </a:p>
          </p:txBody>
        </p:sp>
        <p:cxnSp>
          <p:nvCxnSpPr>
            <p:cNvPr id="36" name="Straight Connector 35"/>
            <p:cNvCxnSpPr>
              <a:stCxn id="35" idx="1"/>
              <a:endCxn id="34" idx="1"/>
            </p:cNvCxnSpPr>
            <p:nvPr/>
          </p:nvCxnSpPr>
          <p:spPr>
            <a:xfrm flipV="1">
              <a:off x="7735957" y="2602734"/>
              <a:ext cx="1" cy="520928"/>
            </a:xfrm>
            <a:prstGeom prst="line">
              <a:avLst/>
            </a:prstGeom>
            <a:ln w="25400" cap="rnd"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5376264" y="2873604"/>
              <a:ext cx="694567" cy="181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40" name="TextBox 39"/>
            <p:cNvSpPr txBox="1"/>
            <p:nvPr/>
          </p:nvSpPr>
          <p:spPr>
            <a:xfrm>
              <a:off x="4511534" y="2423883"/>
              <a:ext cx="1302315" cy="646331"/>
            </a:xfrm>
            <a:prstGeom prst="rect">
              <a:avLst/>
            </a:prstGeom>
            <a:noFill/>
          </p:spPr>
          <p:txBody>
            <a:bodyPr wrap="square" rtlCol="0">
              <a:spAutoFit/>
            </a:bodyPr>
            <a:lstStyle/>
            <a:p>
              <a:r>
                <a:rPr lang="en-US" b="1" dirty="0" smtClean="0">
                  <a:solidFill>
                    <a:srgbClr val="000000"/>
                  </a:solidFill>
                </a:rPr>
                <a:t>Incoming Traffic</a:t>
              </a:r>
              <a:endParaRPr lang="en-US" b="1" dirty="0">
                <a:solidFill>
                  <a:srgbClr val="000000"/>
                </a:solidFill>
              </a:endParaRPr>
            </a:p>
          </p:txBody>
        </p:sp>
        <p:sp>
          <p:nvSpPr>
            <p:cNvPr id="42" name="TextBox 41"/>
            <p:cNvSpPr txBox="1"/>
            <p:nvPr/>
          </p:nvSpPr>
          <p:spPr>
            <a:xfrm>
              <a:off x="5924941" y="2150788"/>
              <a:ext cx="1027932" cy="400110"/>
            </a:xfrm>
            <a:prstGeom prst="rect">
              <a:avLst/>
            </a:prstGeom>
            <a:noFill/>
          </p:spPr>
          <p:txBody>
            <a:bodyPr wrap="square" rtlCol="0">
              <a:spAutoFit/>
            </a:bodyPr>
            <a:lstStyle/>
            <a:p>
              <a:r>
                <a:rPr lang="en-US" sz="2000" b="1" dirty="0" smtClean="0"/>
                <a:t>DCTCP</a:t>
              </a:r>
              <a:endParaRPr lang="en-US" sz="2000" b="1" dirty="0"/>
            </a:p>
          </p:txBody>
        </p:sp>
        <p:cxnSp>
          <p:nvCxnSpPr>
            <p:cNvPr id="43" name="Straight Connector 42"/>
            <p:cNvCxnSpPr/>
            <p:nvPr/>
          </p:nvCxnSpPr>
          <p:spPr>
            <a:xfrm rot="16200000" flipV="1">
              <a:off x="6769282" y="2848296"/>
              <a:ext cx="852715" cy="3893"/>
            </a:xfrm>
            <a:prstGeom prst="line">
              <a:avLst/>
            </a:prstGeom>
            <a:ln w="25400" cmpd="sng">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7010400" y="2114490"/>
              <a:ext cx="467120" cy="400110"/>
            </a:xfrm>
            <a:prstGeom prst="rect">
              <a:avLst/>
            </a:prstGeom>
            <a:noFill/>
          </p:spPr>
          <p:txBody>
            <a:bodyPr wrap="square" rtlCol="0">
              <a:spAutoFit/>
            </a:bodyPr>
            <a:lstStyle/>
            <a:p>
              <a:r>
                <a:rPr lang="en-US" sz="2000" b="1" dirty="0" smtClean="0"/>
                <a:t>K</a:t>
              </a:r>
              <a:endParaRPr lang="en-US" sz="2000" b="1" dirty="0"/>
            </a:p>
          </p:txBody>
        </p:sp>
        <p:cxnSp>
          <p:nvCxnSpPr>
            <p:cNvPr id="50" name="Straight Arrow Connector 49"/>
            <p:cNvCxnSpPr/>
            <p:nvPr/>
          </p:nvCxnSpPr>
          <p:spPr>
            <a:xfrm>
              <a:off x="7727190" y="2851867"/>
              <a:ext cx="569843" cy="0"/>
            </a:xfrm>
            <a:prstGeom prst="straightConnector1">
              <a:avLst/>
            </a:prstGeom>
            <a:ln>
              <a:solidFill>
                <a:srgbClr val="000000"/>
              </a:solidFill>
              <a:tailEnd type="arrow"/>
            </a:ln>
          </p:spPr>
          <p:style>
            <a:lnRef idx="2">
              <a:schemeClr val="accent1"/>
            </a:lnRef>
            <a:fillRef idx="0">
              <a:schemeClr val="accent1"/>
            </a:fillRef>
            <a:effectRef idx="1">
              <a:schemeClr val="accent1"/>
            </a:effectRef>
            <a:fontRef idx="minor">
              <a:schemeClr val="tx1"/>
            </a:fontRef>
          </p:style>
        </p:cxnSp>
        <p:sp>
          <p:nvSpPr>
            <p:cNvPr id="51" name="TextBox 50"/>
            <p:cNvSpPr txBox="1"/>
            <p:nvPr/>
          </p:nvSpPr>
          <p:spPr>
            <a:xfrm>
              <a:off x="8068433" y="2438400"/>
              <a:ext cx="694567" cy="400110"/>
            </a:xfrm>
            <a:prstGeom prst="rect">
              <a:avLst/>
            </a:prstGeom>
            <a:noFill/>
            <a:ln>
              <a:noFill/>
            </a:ln>
          </p:spPr>
          <p:txBody>
            <a:bodyPr wrap="square" rtlCol="0">
              <a:spAutoFit/>
            </a:bodyPr>
            <a:lstStyle/>
            <a:p>
              <a:r>
                <a:rPr lang="en-US" sz="2000" b="1" dirty="0" smtClean="0">
                  <a:solidFill>
                    <a:srgbClr val="000000"/>
                  </a:solidFill>
                </a:rPr>
                <a:t>C</a:t>
              </a:r>
              <a:endParaRPr lang="en-US" sz="2000" b="1" dirty="0">
                <a:solidFill>
                  <a:srgbClr val="000000"/>
                </a:solidFill>
              </a:endParaRPr>
            </a:p>
          </p:txBody>
        </p:sp>
      </p:grpSp>
    </p:spTree>
    <p:custDataLst>
      <p:tags r:id="rId1"/>
    </p:custDataLst>
    <p:extLst>
      <p:ext uri="{BB962C8B-B14F-4D97-AF65-F5344CB8AC3E}">
        <p14:creationId xmlns:p14="http://schemas.microsoft.com/office/powerpoint/2010/main" val="3554098215"/>
      </p:ext>
    </p:extLst>
  </p:cSld>
  <p:clrMapOvr>
    <a:masterClrMapping/>
  </p:clrMapOvr>
  <p:transition xmlns:p14="http://schemas.microsoft.com/office/powerpoint/2010/main" advTm="49878"/>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fade">
                                      <p:cBhvr>
                                        <p:cTn id="13" dur="500"/>
                                        <p:tgtEl>
                                          <p:spTgt spid="5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par>
                                <p:cTn id="22" presetID="10" presetClass="entr" presetSubtype="0" fill="hold" nodeType="with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500"/>
                                        <p:tgtEl>
                                          <p:spTgt spid="5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fade">
                                      <p:cBhvr>
                                        <p:cTn id="4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p:bldP spid="11" grpId="0"/>
      <p:bldP spid="12" grpId="0"/>
      <p:bldP spid="3" grpId="0"/>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Arrow Connector 7"/>
          <p:cNvCxnSpPr/>
          <p:nvPr/>
        </p:nvCxnSpPr>
        <p:spPr>
          <a:xfrm flipV="1">
            <a:off x="5562600" y="4114800"/>
            <a:ext cx="2971800" cy="21181"/>
          </a:xfrm>
          <a:prstGeom prst="straightConnector1">
            <a:avLst/>
          </a:prstGeom>
          <a:ln w="762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47" name="Content Placeholder 57"/>
          <p:cNvSpPr txBox="1">
            <a:spLocks noChangeAspect="1"/>
          </p:cNvSpPr>
          <p:nvPr/>
        </p:nvSpPr>
        <p:spPr bwMode="auto">
          <a:xfrm rot="5400000">
            <a:off x="6305321" y="3219678"/>
            <a:ext cx="965771" cy="1841613"/>
          </a:xfrm>
          <a:prstGeom prst="snip2SameRect">
            <a:avLst>
              <a:gd name="adj1" fmla="val 50000"/>
              <a:gd name="adj2" fmla="val 0"/>
            </a:avLst>
          </a:prstGeom>
          <a:ln>
            <a:headEnd/>
            <a:tailEnd/>
          </a:ln>
        </p:spPr>
        <p:style>
          <a:lnRef idx="1">
            <a:schemeClr val="accent1"/>
          </a:lnRef>
          <a:fillRef idx="2">
            <a:schemeClr val="accent1"/>
          </a:fillRef>
          <a:effectRef idx="1">
            <a:schemeClr val="accent1"/>
          </a:effectRef>
          <a:fontRef idx="minor">
            <a:schemeClr val="dk1"/>
          </a:fontRef>
        </p:style>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chemeClr val="tx1"/>
                </a:solidFill>
                <a:effectLst/>
                <a:uLnTx/>
                <a:uFillTx/>
                <a:latin typeface="Corbel"/>
                <a:ea typeface="+mn-ea"/>
                <a:cs typeface="+mn-cs"/>
              </a:rPr>
              <a:t> </a:t>
            </a:r>
            <a:endParaRPr kumimoji="0" lang="en-US" sz="1800" b="0" i="0" u="none" strike="noStrike" kern="0" cap="none" spc="0" normalizeH="0" baseline="0" noProof="0" dirty="0" smtClean="0">
              <a:ln>
                <a:noFill/>
              </a:ln>
              <a:solidFill>
                <a:schemeClr val="tx1"/>
              </a:solidFill>
              <a:effectLst/>
              <a:uLnTx/>
              <a:uFillTx/>
              <a:latin typeface="Corbel"/>
              <a:ea typeface="+mn-ea"/>
              <a:cs typeface="+mn-cs"/>
            </a:endParaRPr>
          </a:p>
        </p:txBody>
      </p:sp>
      <p:sp>
        <p:nvSpPr>
          <p:cNvPr id="2" name="Title 1"/>
          <p:cNvSpPr>
            <a:spLocks noGrp="1"/>
          </p:cNvSpPr>
          <p:nvPr>
            <p:ph type="title"/>
          </p:nvPr>
        </p:nvSpPr>
        <p:spPr/>
        <p:txBody>
          <a:bodyPr/>
          <a:lstStyle/>
          <a:p>
            <a:r>
              <a:rPr lang="en-US" dirty="0" smtClean="0"/>
              <a:t>Phantom Queue</a:t>
            </a:r>
            <a:endParaRPr lang="en-US" dirty="0"/>
          </a:p>
        </p:txBody>
      </p:sp>
      <p:sp>
        <p:nvSpPr>
          <p:cNvPr id="4" name="Slide Number Placeholder 3"/>
          <p:cNvSpPr>
            <a:spLocks noGrp="1"/>
          </p:cNvSpPr>
          <p:nvPr>
            <p:ph type="sldNum" sz="quarter" idx="12"/>
          </p:nvPr>
        </p:nvSpPr>
        <p:spPr/>
        <p:txBody>
          <a:bodyPr/>
          <a:lstStyle/>
          <a:p>
            <a:fld id="{D6860B3D-D4F8-4840-B91D-0EEC232E35FC}" type="slidenum">
              <a:rPr lang="en-US" smtClean="0"/>
              <a:pPr/>
              <a:t>11</a:t>
            </a:fld>
            <a:endParaRPr lang="en-US"/>
          </a:p>
        </p:txBody>
      </p:sp>
      <p:sp>
        <p:nvSpPr>
          <p:cNvPr id="12" name="TextBox 11"/>
          <p:cNvSpPr txBox="1"/>
          <p:nvPr/>
        </p:nvSpPr>
        <p:spPr>
          <a:xfrm>
            <a:off x="7696200" y="3131403"/>
            <a:ext cx="1295400" cy="830997"/>
          </a:xfrm>
          <a:prstGeom prst="rect">
            <a:avLst/>
          </a:prstGeom>
          <a:noFill/>
          <a:effectLst/>
        </p:spPr>
        <p:txBody>
          <a:bodyPr wrap="square" rtlCol="0">
            <a:spAutoFit/>
          </a:bodyPr>
          <a:lstStyle/>
          <a:p>
            <a:r>
              <a:rPr lang="en-US" sz="2400" b="1" dirty="0" smtClean="0"/>
              <a:t>Link</a:t>
            </a:r>
          </a:p>
          <a:p>
            <a:r>
              <a:rPr lang="en-US" sz="2400" b="1" dirty="0" smtClean="0"/>
              <a:t>Speed C</a:t>
            </a:r>
            <a:endParaRPr lang="en-US" sz="2400" b="1" dirty="0"/>
          </a:p>
        </p:txBody>
      </p:sp>
      <p:sp>
        <p:nvSpPr>
          <p:cNvPr id="6" name="Rectangle 5"/>
          <p:cNvSpPr/>
          <p:nvPr/>
        </p:nvSpPr>
        <p:spPr>
          <a:xfrm>
            <a:off x="685800" y="2819400"/>
            <a:ext cx="4876800" cy="2743200"/>
          </a:xfrm>
          <a:prstGeom prst="rect">
            <a:avLst/>
          </a:prstGeom>
          <a:no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2643352" y="2861626"/>
            <a:ext cx="2233448" cy="795974"/>
          </a:xfrm>
          <a:prstGeom prst="rect">
            <a:avLst/>
          </a:prstGeom>
          <a:noFill/>
          <a:effectLst/>
        </p:spPr>
        <p:txBody>
          <a:bodyPr wrap="square" rtlCol="0">
            <a:spAutoFit/>
          </a:bodyPr>
          <a:lstStyle/>
          <a:p>
            <a:r>
              <a:rPr lang="en-US" sz="2400" b="1" dirty="0" smtClean="0"/>
              <a:t>Switch</a:t>
            </a:r>
            <a:endParaRPr lang="en-US" sz="2400" b="1" dirty="0"/>
          </a:p>
        </p:txBody>
      </p:sp>
      <p:grpSp>
        <p:nvGrpSpPr>
          <p:cNvPr id="3" name="Group 32"/>
          <p:cNvGrpSpPr/>
          <p:nvPr/>
        </p:nvGrpSpPr>
        <p:grpSpPr>
          <a:xfrm>
            <a:off x="1600200" y="3587251"/>
            <a:ext cx="1923005" cy="1137149"/>
            <a:chOff x="1040728" y="3511051"/>
            <a:chExt cx="2777155" cy="1642242"/>
          </a:xfrm>
        </p:grpSpPr>
        <p:sp>
          <p:nvSpPr>
            <p:cNvPr id="19" name="Freeform 18"/>
            <p:cNvSpPr/>
            <p:nvPr/>
          </p:nvSpPr>
          <p:spPr>
            <a:xfrm>
              <a:off x="1040728" y="3511051"/>
              <a:ext cx="1384147" cy="818378"/>
            </a:xfrm>
            <a:custGeom>
              <a:avLst/>
              <a:gdLst>
                <a:gd name="connsiteX0" fmla="*/ 0 w 1171320"/>
                <a:gd name="connsiteY0" fmla="*/ 0 h 480831"/>
                <a:gd name="connsiteX1" fmla="*/ 715121 w 1171320"/>
                <a:gd name="connsiteY1" fmla="*/ 147948 h 480831"/>
                <a:gd name="connsiteX2" fmla="*/ 1171320 w 1171320"/>
                <a:gd name="connsiteY2" fmla="*/ 480831 h 480831"/>
              </a:gdLst>
              <a:ahLst/>
              <a:cxnLst>
                <a:cxn ang="0">
                  <a:pos x="connsiteX0" y="connsiteY0"/>
                </a:cxn>
                <a:cxn ang="0">
                  <a:pos x="connsiteX1" y="connsiteY1"/>
                </a:cxn>
                <a:cxn ang="0">
                  <a:pos x="connsiteX2" y="connsiteY2"/>
                </a:cxn>
              </a:cxnLst>
              <a:rect l="l" t="t" r="r" b="b"/>
              <a:pathLst>
                <a:path w="1171320" h="480831">
                  <a:moveTo>
                    <a:pt x="0" y="0"/>
                  </a:moveTo>
                  <a:cubicBezTo>
                    <a:pt x="259950" y="33905"/>
                    <a:pt x="519901" y="67810"/>
                    <a:pt x="715121" y="147948"/>
                  </a:cubicBezTo>
                  <a:cubicBezTo>
                    <a:pt x="910341" y="228087"/>
                    <a:pt x="1040830" y="354459"/>
                    <a:pt x="1171320" y="480831"/>
                  </a:cubicBezTo>
                </a:path>
              </a:pathLst>
            </a:custGeom>
            <a:ln w="3810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0" name="Freeform 19"/>
            <p:cNvSpPr/>
            <p:nvPr/>
          </p:nvSpPr>
          <p:spPr>
            <a:xfrm flipH="1" flipV="1">
              <a:off x="2411547" y="4311599"/>
              <a:ext cx="1384147" cy="818378"/>
            </a:xfrm>
            <a:custGeom>
              <a:avLst/>
              <a:gdLst>
                <a:gd name="connsiteX0" fmla="*/ 0 w 1171320"/>
                <a:gd name="connsiteY0" fmla="*/ 0 h 480831"/>
                <a:gd name="connsiteX1" fmla="*/ 715121 w 1171320"/>
                <a:gd name="connsiteY1" fmla="*/ 147948 h 480831"/>
                <a:gd name="connsiteX2" fmla="*/ 1171320 w 1171320"/>
                <a:gd name="connsiteY2" fmla="*/ 480831 h 480831"/>
              </a:gdLst>
              <a:ahLst/>
              <a:cxnLst>
                <a:cxn ang="0">
                  <a:pos x="connsiteX0" y="connsiteY0"/>
                </a:cxn>
                <a:cxn ang="0">
                  <a:pos x="connsiteX1" y="connsiteY1"/>
                </a:cxn>
                <a:cxn ang="0">
                  <a:pos x="connsiteX2" y="connsiteY2"/>
                </a:cxn>
              </a:cxnLst>
              <a:rect l="l" t="t" r="r" b="b"/>
              <a:pathLst>
                <a:path w="1171320" h="480831">
                  <a:moveTo>
                    <a:pt x="0" y="0"/>
                  </a:moveTo>
                  <a:cubicBezTo>
                    <a:pt x="259950" y="33905"/>
                    <a:pt x="519901" y="67810"/>
                    <a:pt x="715121" y="147948"/>
                  </a:cubicBezTo>
                  <a:cubicBezTo>
                    <a:pt x="910341" y="228087"/>
                    <a:pt x="1040830" y="354459"/>
                    <a:pt x="1171320" y="480831"/>
                  </a:cubicBezTo>
                </a:path>
              </a:pathLst>
            </a:custGeom>
            <a:ln w="3810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Freeform 20"/>
            <p:cNvSpPr/>
            <p:nvPr/>
          </p:nvSpPr>
          <p:spPr>
            <a:xfrm flipH="1">
              <a:off x="2433736" y="3534367"/>
              <a:ext cx="1384147" cy="818378"/>
            </a:xfrm>
            <a:custGeom>
              <a:avLst/>
              <a:gdLst>
                <a:gd name="connsiteX0" fmla="*/ 0 w 1171320"/>
                <a:gd name="connsiteY0" fmla="*/ 0 h 480831"/>
                <a:gd name="connsiteX1" fmla="*/ 715121 w 1171320"/>
                <a:gd name="connsiteY1" fmla="*/ 147948 h 480831"/>
                <a:gd name="connsiteX2" fmla="*/ 1171320 w 1171320"/>
                <a:gd name="connsiteY2" fmla="*/ 480831 h 480831"/>
              </a:gdLst>
              <a:ahLst/>
              <a:cxnLst>
                <a:cxn ang="0">
                  <a:pos x="connsiteX0" y="connsiteY0"/>
                </a:cxn>
                <a:cxn ang="0">
                  <a:pos x="connsiteX1" y="connsiteY1"/>
                </a:cxn>
                <a:cxn ang="0">
                  <a:pos x="connsiteX2" y="connsiteY2"/>
                </a:cxn>
              </a:cxnLst>
              <a:rect l="l" t="t" r="r" b="b"/>
              <a:pathLst>
                <a:path w="1171320" h="480831">
                  <a:moveTo>
                    <a:pt x="0" y="0"/>
                  </a:moveTo>
                  <a:cubicBezTo>
                    <a:pt x="259950" y="33905"/>
                    <a:pt x="519901" y="67810"/>
                    <a:pt x="715121" y="147948"/>
                  </a:cubicBezTo>
                  <a:cubicBezTo>
                    <a:pt x="910341" y="228087"/>
                    <a:pt x="1040830" y="354459"/>
                    <a:pt x="1171320" y="480831"/>
                  </a:cubicBezTo>
                </a:path>
              </a:pathLst>
            </a:custGeom>
            <a:ln w="3810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Freeform 21"/>
            <p:cNvSpPr/>
            <p:nvPr/>
          </p:nvSpPr>
          <p:spPr>
            <a:xfrm flipV="1">
              <a:off x="1062916" y="4334915"/>
              <a:ext cx="1384147" cy="818378"/>
            </a:xfrm>
            <a:custGeom>
              <a:avLst/>
              <a:gdLst>
                <a:gd name="connsiteX0" fmla="*/ 0 w 1171320"/>
                <a:gd name="connsiteY0" fmla="*/ 0 h 480831"/>
                <a:gd name="connsiteX1" fmla="*/ 715121 w 1171320"/>
                <a:gd name="connsiteY1" fmla="*/ 147948 h 480831"/>
                <a:gd name="connsiteX2" fmla="*/ 1171320 w 1171320"/>
                <a:gd name="connsiteY2" fmla="*/ 480831 h 480831"/>
              </a:gdLst>
              <a:ahLst/>
              <a:cxnLst>
                <a:cxn ang="0">
                  <a:pos x="connsiteX0" y="connsiteY0"/>
                </a:cxn>
                <a:cxn ang="0">
                  <a:pos x="connsiteX1" y="connsiteY1"/>
                </a:cxn>
                <a:cxn ang="0">
                  <a:pos x="connsiteX2" y="connsiteY2"/>
                </a:cxn>
              </a:cxnLst>
              <a:rect l="l" t="t" r="r" b="b"/>
              <a:pathLst>
                <a:path w="1171320" h="480831">
                  <a:moveTo>
                    <a:pt x="0" y="0"/>
                  </a:moveTo>
                  <a:cubicBezTo>
                    <a:pt x="259950" y="33905"/>
                    <a:pt x="519901" y="67810"/>
                    <a:pt x="715121" y="147948"/>
                  </a:cubicBezTo>
                  <a:cubicBezTo>
                    <a:pt x="910341" y="228087"/>
                    <a:pt x="1040830" y="354459"/>
                    <a:pt x="1171320" y="480831"/>
                  </a:cubicBezTo>
                </a:path>
              </a:pathLst>
            </a:custGeom>
            <a:ln w="38100">
              <a:solidFill>
                <a:schemeClr val="tx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25" name="Rectangle 24"/>
          <p:cNvSpPr/>
          <p:nvPr/>
        </p:nvSpPr>
        <p:spPr>
          <a:xfrm rot="16200000">
            <a:off x="4612348" y="3613596"/>
            <a:ext cx="656896" cy="1091207"/>
          </a:xfrm>
          <a:prstGeom prst="rect">
            <a:avLst/>
          </a:prstGeom>
          <a:no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Rectangle 25"/>
          <p:cNvSpPr/>
          <p:nvPr/>
        </p:nvSpPr>
        <p:spPr>
          <a:xfrm rot="16200000">
            <a:off x="3849543" y="3964355"/>
            <a:ext cx="786503" cy="389688"/>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9" name="Straight Arrow Connector 28"/>
          <p:cNvCxnSpPr>
            <a:endCxn id="26" idx="2"/>
          </p:cNvCxnSpPr>
          <p:nvPr/>
        </p:nvCxnSpPr>
        <p:spPr>
          <a:xfrm>
            <a:off x="3352800" y="4145502"/>
            <a:ext cx="1084839" cy="13697"/>
          </a:xfrm>
          <a:prstGeom prst="straightConnector1">
            <a:avLst/>
          </a:prstGeom>
          <a:ln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nvGrpSpPr>
          <p:cNvPr id="5" name="Group 29"/>
          <p:cNvGrpSpPr/>
          <p:nvPr/>
        </p:nvGrpSpPr>
        <p:grpSpPr>
          <a:xfrm>
            <a:off x="3776113" y="4164138"/>
            <a:ext cx="643487" cy="1017462"/>
            <a:chOff x="2723383" y="2277280"/>
            <a:chExt cx="643487" cy="1017462"/>
          </a:xfrm>
        </p:grpSpPr>
        <p:cxnSp>
          <p:nvCxnSpPr>
            <p:cNvPr id="31" name="Straight Connector 30"/>
            <p:cNvCxnSpPr/>
            <p:nvPr/>
          </p:nvCxnSpPr>
          <p:spPr>
            <a:xfrm flipV="1">
              <a:off x="2723383" y="2277280"/>
              <a:ext cx="0" cy="1015153"/>
            </a:xfrm>
            <a:prstGeom prst="line">
              <a:avLst/>
            </a:prstGeom>
            <a:ln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flipV="1">
              <a:off x="2731823" y="3292433"/>
              <a:ext cx="635047" cy="2309"/>
            </a:xfrm>
            <a:prstGeom prst="straightConnector1">
              <a:avLst/>
            </a:prstGeom>
            <a:ln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grpSp>
      <p:sp>
        <p:nvSpPr>
          <p:cNvPr id="48" name="TextBox 47"/>
          <p:cNvSpPr txBox="1"/>
          <p:nvPr/>
        </p:nvSpPr>
        <p:spPr>
          <a:xfrm>
            <a:off x="5901421" y="3214955"/>
            <a:ext cx="1642379" cy="381000"/>
          </a:xfrm>
          <a:prstGeom prst="rect">
            <a:avLst/>
          </a:prstGeom>
          <a:noFill/>
        </p:spPr>
        <p:txBody>
          <a:bodyPr wrap="square" rtlCol="0">
            <a:spAutoFit/>
          </a:bodyPr>
          <a:lstStyle/>
          <a:p>
            <a:r>
              <a:rPr lang="en-US" b="1" dirty="0" smtClean="0"/>
              <a:t>Bump on Wire</a:t>
            </a:r>
            <a:endParaRPr lang="en-US" b="1" dirty="0"/>
          </a:p>
        </p:txBody>
      </p:sp>
      <p:sp>
        <p:nvSpPr>
          <p:cNvPr id="10" name="Content Placeholder 9"/>
          <p:cNvSpPr>
            <a:spLocks noGrp="1"/>
          </p:cNvSpPr>
          <p:nvPr>
            <p:ph idx="1"/>
          </p:nvPr>
        </p:nvSpPr>
        <p:spPr>
          <a:xfrm>
            <a:off x="152400" y="1143000"/>
            <a:ext cx="8915400" cy="4983163"/>
          </a:xfrm>
        </p:spPr>
        <p:txBody>
          <a:bodyPr>
            <a:normAutofit/>
          </a:bodyPr>
          <a:lstStyle/>
          <a:p>
            <a:r>
              <a:rPr lang="en-US" sz="2800" dirty="0" smtClean="0"/>
              <a:t>Key idea: </a:t>
            </a:r>
          </a:p>
          <a:p>
            <a:pPr lvl="1"/>
            <a:r>
              <a:rPr lang="en-US" sz="2400" dirty="0" smtClean="0"/>
              <a:t>Associate congestion with link utilization, not buffer occupancy </a:t>
            </a:r>
          </a:p>
          <a:p>
            <a:pPr lvl="1"/>
            <a:r>
              <a:rPr lang="en-US" sz="2400" b="1" dirty="0" smtClean="0">
                <a:solidFill>
                  <a:srgbClr val="0000CC"/>
                </a:solidFill>
                <a:ea typeface="ＭＳ Ｐゴシック" charset="-128"/>
                <a:cs typeface="ＭＳ Ｐゴシック" charset="-128"/>
              </a:rPr>
              <a:t>Virtual Queue</a:t>
            </a:r>
            <a:r>
              <a:rPr lang="en-US" sz="2400" b="1" dirty="0" smtClean="0">
                <a:solidFill>
                  <a:srgbClr val="1429F8"/>
                </a:solidFill>
              </a:rPr>
              <a:t> </a:t>
            </a:r>
            <a:r>
              <a:rPr lang="en-US" sz="2400" dirty="0" smtClean="0"/>
              <a:t>(</a:t>
            </a:r>
            <a:r>
              <a:rPr lang="en-US" sz="2400" dirty="0" err="1" smtClean="0"/>
              <a:t>Gibbens</a:t>
            </a:r>
            <a:r>
              <a:rPr lang="en-US" sz="2400" dirty="0" smtClean="0"/>
              <a:t> </a:t>
            </a:r>
            <a:r>
              <a:rPr lang="en-US" sz="2400" dirty="0"/>
              <a:t>&amp; Kelly 1999, </a:t>
            </a:r>
            <a:r>
              <a:rPr lang="en-US" sz="2400" dirty="0" err="1"/>
              <a:t>Kunniyur</a:t>
            </a:r>
            <a:r>
              <a:rPr lang="en-US" sz="2400" dirty="0"/>
              <a:t> &amp; </a:t>
            </a:r>
            <a:r>
              <a:rPr lang="en-US" sz="2400" dirty="0" err="1"/>
              <a:t>Srikant</a:t>
            </a:r>
            <a:r>
              <a:rPr lang="en-US" sz="2400" dirty="0"/>
              <a:t> 2001) </a:t>
            </a:r>
          </a:p>
          <a:p>
            <a:pPr lvl="1"/>
            <a:endParaRPr lang="en-US" sz="2400" dirty="0"/>
          </a:p>
        </p:txBody>
      </p:sp>
      <p:sp>
        <p:nvSpPr>
          <p:cNvPr id="35" name="Oval 34"/>
          <p:cNvSpPr/>
          <p:nvPr/>
        </p:nvSpPr>
        <p:spPr>
          <a:xfrm>
            <a:off x="5080192" y="5156392"/>
            <a:ext cx="406208" cy="406208"/>
          </a:xfrm>
          <a:prstGeom prst="ellipse">
            <a:avLst/>
          </a:prstGeom>
          <a:solidFill>
            <a:schemeClr val="accent3">
              <a:lumMod val="20000"/>
              <a:lumOff val="80000"/>
            </a:schemeClr>
          </a:solidFill>
          <a:ln>
            <a:solidFill>
              <a:srgbClr val="FF0000"/>
            </a:solidFill>
          </a:ln>
          <a:effectLst>
            <a:innerShdw blurRad="114300">
              <a:prstClr val="black"/>
            </a:innerShdw>
          </a:effectLst>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smtClean="0">
              <a:solidFill>
                <a:schemeClr val="lt1"/>
              </a:solidFill>
            </a:endParaRPr>
          </a:p>
        </p:txBody>
      </p:sp>
      <p:grpSp>
        <p:nvGrpSpPr>
          <p:cNvPr id="9" name="Group 50"/>
          <p:cNvGrpSpPr/>
          <p:nvPr/>
        </p:nvGrpSpPr>
        <p:grpSpPr>
          <a:xfrm>
            <a:off x="3810000" y="4507470"/>
            <a:ext cx="1985079" cy="998040"/>
            <a:chOff x="3896178" y="4659870"/>
            <a:chExt cx="1985079" cy="998040"/>
          </a:xfrm>
        </p:grpSpPr>
        <p:sp>
          <p:nvSpPr>
            <p:cNvPr id="38" name="Rectangle 15"/>
            <p:cNvSpPr>
              <a:spLocks noChangeArrowheads="1"/>
            </p:cNvSpPr>
            <p:nvPr/>
          </p:nvSpPr>
          <p:spPr bwMode="auto">
            <a:xfrm>
              <a:off x="4671012" y="5067369"/>
              <a:ext cx="411943" cy="411945"/>
            </a:xfrm>
            <a:prstGeom prst="rect">
              <a:avLst/>
            </a:prstGeom>
            <a:solidFill>
              <a:schemeClr val="accent6"/>
            </a:solidFill>
            <a:ln w="9525">
              <a:solidFill>
                <a:schemeClr val="tx1"/>
              </a:solidFill>
              <a:miter lim="800000"/>
              <a:headEnd/>
              <a:tailEnd/>
            </a:ln>
          </p:spPr>
          <p:txBody>
            <a:bodyPr wrap="none" anchor="ctr">
              <a:prstTxWarp prst="textNoShape">
                <a:avLst/>
              </a:prstTxWarp>
            </a:bodyPr>
            <a:lstStyle/>
            <a:p>
              <a:endParaRPr lang="en-US"/>
            </a:p>
          </p:txBody>
        </p:sp>
        <p:sp>
          <p:nvSpPr>
            <p:cNvPr id="39" name="Line 16"/>
            <p:cNvSpPr>
              <a:spLocks noChangeShapeType="1"/>
            </p:cNvSpPr>
            <p:nvPr/>
          </p:nvSpPr>
          <p:spPr bwMode="auto">
            <a:xfrm>
              <a:off x="4190411" y="5067369"/>
              <a:ext cx="892544" cy="0"/>
            </a:xfrm>
            <a:prstGeom prst="line">
              <a:avLst/>
            </a:prstGeom>
            <a:noFill/>
            <a:ln w="25400">
              <a:solidFill>
                <a:schemeClr val="tx1"/>
              </a:solidFill>
              <a:round/>
              <a:headEnd/>
              <a:tailEnd/>
            </a:ln>
          </p:spPr>
          <p:txBody>
            <a:bodyPr>
              <a:prstTxWarp prst="textNoShape">
                <a:avLst/>
              </a:prstTxWarp>
            </a:bodyPr>
            <a:lstStyle/>
            <a:p>
              <a:endParaRPr lang="en-US"/>
            </a:p>
          </p:txBody>
        </p:sp>
        <p:sp>
          <p:nvSpPr>
            <p:cNvPr id="40" name="Line 17"/>
            <p:cNvSpPr>
              <a:spLocks noChangeShapeType="1"/>
            </p:cNvSpPr>
            <p:nvPr/>
          </p:nvSpPr>
          <p:spPr bwMode="auto">
            <a:xfrm>
              <a:off x="4190411" y="5479314"/>
              <a:ext cx="892544" cy="0"/>
            </a:xfrm>
            <a:prstGeom prst="line">
              <a:avLst/>
            </a:prstGeom>
            <a:noFill/>
            <a:ln w="25400">
              <a:solidFill>
                <a:schemeClr val="tx1"/>
              </a:solidFill>
              <a:round/>
              <a:headEnd/>
              <a:tailEnd/>
            </a:ln>
          </p:spPr>
          <p:txBody>
            <a:bodyPr>
              <a:prstTxWarp prst="textNoShape">
                <a:avLst/>
              </a:prstTxWarp>
            </a:bodyPr>
            <a:lstStyle/>
            <a:p>
              <a:endParaRPr lang="en-US"/>
            </a:p>
          </p:txBody>
        </p:sp>
        <p:cxnSp>
          <p:nvCxnSpPr>
            <p:cNvPr id="41" name="Straight Arrow Connector 40"/>
            <p:cNvCxnSpPr/>
            <p:nvPr/>
          </p:nvCxnSpPr>
          <p:spPr>
            <a:xfrm flipV="1">
              <a:off x="5082961" y="5257800"/>
              <a:ext cx="403439" cy="14106"/>
            </a:xfrm>
            <a:prstGeom prst="straightConnector1">
              <a:avLst/>
            </a:prstGeom>
            <a:ln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flipV="1">
              <a:off x="4567300" y="4913561"/>
              <a:ext cx="0" cy="683498"/>
            </a:xfrm>
            <a:prstGeom prst="line">
              <a:avLst/>
            </a:prstGeom>
            <a:ln w="25400" cmpd="sng">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44" name="TextBox 43"/>
            <p:cNvSpPr txBox="1"/>
            <p:nvPr/>
          </p:nvSpPr>
          <p:spPr>
            <a:xfrm>
              <a:off x="3896178" y="4659870"/>
              <a:ext cx="1985079" cy="369332"/>
            </a:xfrm>
            <a:prstGeom prst="rect">
              <a:avLst/>
            </a:prstGeom>
            <a:noFill/>
          </p:spPr>
          <p:txBody>
            <a:bodyPr wrap="square" rtlCol="0">
              <a:spAutoFit/>
            </a:bodyPr>
            <a:lstStyle/>
            <a:p>
              <a:r>
                <a:rPr lang="en-US" b="1" dirty="0" smtClean="0"/>
                <a:t>Marking Thresh.</a:t>
              </a:r>
              <a:endParaRPr lang="en-US" b="1" dirty="0"/>
            </a:p>
          </p:txBody>
        </p:sp>
        <p:sp>
          <p:nvSpPr>
            <p:cNvPr id="42" name="TextBox 41"/>
            <p:cNvSpPr txBox="1"/>
            <p:nvPr/>
          </p:nvSpPr>
          <p:spPr>
            <a:xfrm>
              <a:off x="5133098" y="5257800"/>
              <a:ext cx="439480" cy="400110"/>
            </a:xfrm>
            <a:prstGeom prst="rect">
              <a:avLst/>
            </a:prstGeom>
            <a:noFill/>
          </p:spPr>
          <p:txBody>
            <a:bodyPr wrap="square" rtlCol="0">
              <a:spAutoFit/>
            </a:bodyPr>
            <a:lstStyle/>
            <a:p>
              <a:r>
                <a:rPr lang="en-US" sz="2000" b="1" dirty="0" smtClean="0"/>
                <a:t>γC  </a:t>
              </a:r>
              <a:endParaRPr lang="en-US" sz="2000" b="1" dirty="0"/>
            </a:p>
          </p:txBody>
        </p:sp>
      </p:grpSp>
      <p:grpSp>
        <p:nvGrpSpPr>
          <p:cNvPr id="16" name="Group 15"/>
          <p:cNvGrpSpPr/>
          <p:nvPr/>
        </p:nvGrpSpPr>
        <p:grpSpPr>
          <a:xfrm>
            <a:off x="5153846" y="5338452"/>
            <a:ext cx="3353634" cy="1183583"/>
            <a:chOff x="5153846" y="5338452"/>
            <a:chExt cx="3353634" cy="1183583"/>
          </a:xfrm>
        </p:grpSpPr>
        <p:sp>
          <p:nvSpPr>
            <p:cNvPr id="14" name="Bent Arrow 13"/>
            <p:cNvSpPr/>
            <p:nvPr/>
          </p:nvSpPr>
          <p:spPr>
            <a:xfrm rot="16200000">
              <a:off x="5369602" y="5258295"/>
              <a:ext cx="517837" cy="949350"/>
            </a:xfrm>
            <a:prstGeom prst="bentArrow">
              <a:avLst>
                <a:gd name="adj1" fmla="val 17593"/>
                <a:gd name="adj2" fmla="val 25000"/>
                <a:gd name="adj3" fmla="val 25000"/>
                <a:gd name="adj4" fmla="val 43750"/>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solidFill>
                  <a:schemeClr val="tx1"/>
                </a:solidFill>
              </a:endParaRPr>
            </a:p>
          </p:txBody>
        </p:sp>
        <p:sp>
          <p:nvSpPr>
            <p:cNvPr id="15" name="Rounded Rectangle 14"/>
            <p:cNvSpPr/>
            <p:nvPr/>
          </p:nvSpPr>
          <p:spPr>
            <a:xfrm>
              <a:off x="6115522" y="5338452"/>
              <a:ext cx="2391958" cy="1183583"/>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200" b="1" dirty="0" err="1" smtClean="0"/>
                <a:t>γ</a:t>
              </a:r>
              <a:r>
                <a:rPr lang="en-US" sz="2200" b="1" dirty="0" smtClean="0"/>
                <a:t> &lt; 1 creates</a:t>
              </a:r>
            </a:p>
            <a:p>
              <a:pPr algn="ctr"/>
              <a:r>
                <a:rPr lang="en-US" sz="2200" b="1" dirty="0" smtClean="0"/>
                <a:t>“bandwidth headroom”</a:t>
              </a:r>
              <a:endParaRPr lang="en-US" sz="2200" b="1" dirty="0"/>
            </a:p>
          </p:txBody>
        </p:sp>
      </p:grpSp>
    </p:spTree>
    <p:custDataLst>
      <p:tags r:id="rId1"/>
    </p:custDataLst>
    <p:extLst>
      <p:ext uri="{BB962C8B-B14F-4D97-AF65-F5344CB8AC3E}">
        <p14:creationId xmlns:p14="http://schemas.microsoft.com/office/powerpoint/2010/main" val="1682595268"/>
      </p:ext>
    </p:extLst>
  </p:cSld>
  <p:clrMapOvr>
    <a:masterClrMapping/>
  </p:clrMapOvr>
  <p:transition xmlns:p14="http://schemas.microsoft.com/office/powerpoint/2010/main" advTm="122566"/>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16"/>
                                        </p:tgtEl>
                                        <p:attrNameLst>
                                          <p:attrName>style.visibility</p:attrName>
                                        </p:attrNameLst>
                                      </p:cBhvr>
                                      <p:to>
                                        <p:strVal val="hidden"/>
                                      </p:to>
                                    </p:set>
                                  </p:childTnLst>
                                </p:cTn>
                              </p:par>
                              <p:par>
                                <p:cTn id="13" presetID="1" presetClass="exit" presetSubtype="0" fill="hold" grpId="1" nodeType="withEffect">
                                  <p:stCondLst>
                                    <p:cond delay="0"/>
                                  </p:stCondLst>
                                  <p:childTnLst>
                                    <p:set>
                                      <p:cBhvr>
                                        <p:cTn id="14" dur="1" fill="hold">
                                          <p:stCondLst>
                                            <p:cond delay="0"/>
                                          </p:stCondLst>
                                        </p:cTn>
                                        <p:tgtEl>
                                          <p:spTgt spid="35"/>
                                        </p:tgtEl>
                                        <p:attrNameLst>
                                          <p:attrName>style.visibility</p:attrName>
                                        </p:attrNameLst>
                                      </p:cBhvr>
                                      <p:to>
                                        <p:strVal val="hidden"/>
                                      </p:to>
                                    </p:set>
                                  </p:childTnLst>
                                </p:cTn>
                              </p:par>
                              <p:par>
                                <p:cTn id="15" presetID="10" presetClass="entr" presetSubtype="0"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Effect transition="in" filter="fade">
                                      <p:cBhvr>
                                        <p:cTn id="17" dur="500"/>
                                        <p:tgtEl>
                                          <p:spTgt spid="4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fade">
                                      <p:cBhvr>
                                        <p:cTn id="20" dur="500"/>
                                        <p:tgtEl>
                                          <p:spTgt spid="48"/>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5"/>
                                        </p:tgtEl>
                                      </p:cBhvr>
                                    </p:animEffect>
                                    <p:set>
                                      <p:cBhvr>
                                        <p:cTn id="25" dur="1" fill="hold">
                                          <p:stCondLst>
                                            <p:cond delay="499"/>
                                          </p:stCondLst>
                                        </p:cTn>
                                        <p:tgtEl>
                                          <p:spTgt spid="5"/>
                                        </p:tgtEl>
                                        <p:attrNameLst>
                                          <p:attrName>style.visibility</p:attrName>
                                        </p:attrNameLst>
                                      </p:cBhvr>
                                      <p:to>
                                        <p:strVal val="hidden"/>
                                      </p:to>
                                    </p:set>
                                  </p:childTnLst>
                                </p:cTn>
                              </p:par>
                              <p:par>
                                <p:cTn id="26" presetID="56" presetClass="path" presetSubtype="0" accel="50000" decel="50000" fill="hold" nodeType="withEffect">
                                  <p:stCondLst>
                                    <p:cond delay="0"/>
                                  </p:stCondLst>
                                  <p:childTnLst>
                                    <p:animMotion origin="layout" path="M 2.71843E-6 -3.36881E-6 L 0.20827 -0.1298 " pathEditMode="relative" rAng="0" ptsTypes="AA">
                                      <p:cBhvr>
                                        <p:cTn id="27" dur="1000" fill="hold"/>
                                        <p:tgtEl>
                                          <p:spTgt spid="9"/>
                                        </p:tgtEl>
                                        <p:attrNameLst>
                                          <p:attrName>ppt_x</p:attrName>
                                          <p:attrName>ppt_y</p:attrName>
                                        </p:attrNameLst>
                                      </p:cBhvr>
                                      <p:rCtr x="10405" y="-650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p:bldP spid="35" grpId="0" animBg="1"/>
      <p:bldP spid="35"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5"/>
          <p:cNvSpPr>
            <a:spLocks noGrp="1"/>
          </p:cNvSpPr>
          <p:nvPr>
            <p:ph type="sldNum" sz="quarter" idx="12"/>
          </p:nvPr>
        </p:nvSpPr>
        <p:spPr/>
        <p:txBody>
          <a:bodyPr/>
          <a:lstStyle/>
          <a:p>
            <a:fld id="{76E5D9CA-259B-4502-A3DE-CFCD4727B947}" type="slidenum">
              <a:rPr lang="en-US" altLang="ja-JP"/>
              <a:pPr/>
              <a:t>12</a:t>
            </a:fld>
            <a:endParaRPr lang="en-US" altLang="ja-JP"/>
          </a:p>
        </p:txBody>
      </p:sp>
      <p:sp>
        <p:nvSpPr>
          <p:cNvPr id="14340" name="TextBox 17"/>
          <p:cNvSpPr txBox="1">
            <a:spLocks noChangeArrowheads="1"/>
          </p:cNvSpPr>
          <p:nvPr/>
        </p:nvSpPr>
        <p:spPr bwMode="auto">
          <a:xfrm>
            <a:off x="964988" y="1935309"/>
            <a:ext cx="3257550" cy="457200"/>
          </a:xfrm>
          <a:prstGeom prst="rect">
            <a:avLst/>
          </a:prstGeom>
          <a:noFill/>
          <a:ln w="9525">
            <a:noFill/>
            <a:miter lim="800000"/>
            <a:headEnd/>
            <a:tailEnd/>
          </a:ln>
        </p:spPr>
        <p:txBody>
          <a:bodyPr>
            <a:spAutoFit/>
          </a:bodyPr>
          <a:lstStyle/>
          <a:p>
            <a:pPr algn="ctr"/>
            <a:r>
              <a:rPr kumimoji="0" lang="en-US" altLang="ja-JP" sz="2400" b="1" dirty="0" smtClean="0">
                <a:latin typeface="Corbel" pitchFamily="34" charset="0"/>
              </a:rPr>
              <a:t>Throughput</a:t>
            </a:r>
            <a:endParaRPr kumimoji="0" lang="en-US" altLang="ja-JP" sz="2400" b="1" dirty="0">
              <a:latin typeface="Corbel" pitchFamily="34" charset="0"/>
            </a:endParaRPr>
          </a:p>
        </p:txBody>
      </p:sp>
      <p:sp>
        <p:nvSpPr>
          <p:cNvPr id="14341" name="TextBox 18"/>
          <p:cNvSpPr txBox="1">
            <a:spLocks noChangeArrowheads="1"/>
          </p:cNvSpPr>
          <p:nvPr/>
        </p:nvSpPr>
        <p:spPr bwMode="auto">
          <a:xfrm>
            <a:off x="4727848" y="1940285"/>
            <a:ext cx="4419600" cy="461665"/>
          </a:xfrm>
          <a:prstGeom prst="rect">
            <a:avLst/>
          </a:prstGeom>
          <a:noFill/>
          <a:ln w="9525">
            <a:noFill/>
            <a:miter lim="800000"/>
            <a:headEnd/>
            <a:tailEnd/>
          </a:ln>
        </p:spPr>
        <p:txBody>
          <a:bodyPr>
            <a:spAutoFit/>
          </a:bodyPr>
          <a:lstStyle/>
          <a:p>
            <a:pPr algn="ctr"/>
            <a:r>
              <a:rPr kumimoji="0" lang="en-US" altLang="ja-JP" sz="2400" b="1" dirty="0" smtClean="0">
                <a:latin typeface="Corbel" pitchFamily="34" charset="0"/>
              </a:rPr>
              <a:t>Switch latency (mean)</a:t>
            </a:r>
            <a:endParaRPr kumimoji="0" lang="en-US" altLang="ja-JP" sz="2400" b="1" dirty="0">
              <a:latin typeface="Corbel" pitchFamily="34" charset="0"/>
            </a:endParaRPr>
          </a:p>
        </p:txBody>
      </p:sp>
      <p:pic>
        <p:nvPicPr>
          <p:cNvPr id="14344" name="Picture 8"/>
          <p:cNvPicPr>
            <a:picLocks noChangeArrowheads="1"/>
          </p:cNvPicPr>
          <p:nvPr/>
        </p:nvPicPr>
        <p:blipFill>
          <a:blip r:embed="rId2">
            <a:extLst>
              <a:ext uri="{28A0092B-C50C-407E-A947-70E740481C1C}">
                <a14:useLocalDpi xmlns:a14="http://schemas.microsoft.com/office/drawing/2010/main" val="0"/>
              </a:ext>
            </a:extLst>
          </a:blip>
          <a:stretch>
            <a:fillRect/>
          </a:stretch>
        </p:blipFill>
        <p:spPr bwMode="auto">
          <a:xfrm rot="5400000">
            <a:off x="-5906" y="1732217"/>
            <a:ext cx="4409685" cy="5120640"/>
          </a:xfrm>
          <a:prstGeom prst="rect">
            <a:avLst/>
          </a:prstGeom>
          <a:noFill/>
          <a:ln w="9525">
            <a:noFill/>
            <a:miter lim="800000"/>
            <a:headEnd/>
            <a:tailEnd/>
          </a:ln>
          <a:effectLst/>
        </p:spPr>
      </p:pic>
      <p:pic>
        <p:nvPicPr>
          <p:cNvPr id="14347" name="Picture 11"/>
          <p:cNvPicPr>
            <a:picLocks noChangeArrowheads="1"/>
          </p:cNvPicPr>
          <p:nvPr/>
        </p:nvPicPr>
        <p:blipFill>
          <a:blip r:embed="rId3">
            <a:extLst>
              <a:ext uri="{28A0092B-C50C-407E-A947-70E740481C1C}">
                <a14:useLocalDpi xmlns:a14="http://schemas.microsoft.com/office/drawing/2010/main" val="0"/>
              </a:ext>
            </a:extLst>
          </a:blip>
          <a:stretch>
            <a:fillRect/>
          </a:stretch>
        </p:blipFill>
        <p:spPr bwMode="auto">
          <a:xfrm rot="5400000">
            <a:off x="4399055" y="1786911"/>
            <a:ext cx="4416552" cy="5120640"/>
          </a:xfrm>
          <a:prstGeom prst="rect">
            <a:avLst/>
          </a:prstGeom>
          <a:noFill/>
          <a:ln w="9525">
            <a:noFill/>
            <a:miter lim="800000"/>
            <a:headEnd/>
            <a:tailEnd/>
          </a:ln>
          <a:effectLst/>
        </p:spPr>
      </p:pic>
      <p:sp>
        <p:nvSpPr>
          <p:cNvPr id="5" name="Title 4"/>
          <p:cNvSpPr>
            <a:spLocks noGrp="1"/>
          </p:cNvSpPr>
          <p:nvPr>
            <p:ph type="title"/>
          </p:nvPr>
        </p:nvSpPr>
        <p:spPr>
          <a:xfrm>
            <a:off x="0" y="0"/>
            <a:ext cx="9144000" cy="1219200"/>
          </a:xfrm>
        </p:spPr>
        <p:style>
          <a:lnRef idx="1">
            <a:schemeClr val="accent2"/>
          </a:lnRef>
          <a:fillRef idx="3">
            <a:schemeClr val="accent2"/>
          </a:fillRef>
          <a:effectRef idx="2">
            <a:schemeClr val="accent2"/>
          </a:effectRef>
          <a:fontRef idx="minor">
            <a:schemeClr val="lt1"/>
          </a:fontRef>
        </p:style>
        <p:txBody>
          <a:bodyPr>
            <a:normAutofit/>
          </a:bodyPr>
          <a:lstStyle/>
          <a:p>
            <a:r>
              <a:rPr lang="en-US" altLang="ja-JP" sz="3600" dirty="0"/>
              <a:t>Throughput &amp; Latency </a:t>
            </a:r>
            <a:br>
              <a:rPr lang="en-US" altLang="ja-JP" sz="3600" dirty="0"/>
            </a:br>
            <a:r>
              <a:rPr lang="en-US" altLang="ja-JP" sz="3600" dirty="0"/>
              <a:t>vs. PQ Drain Rate</a:t>
            </a:r>
            <a:endParaRPr lang="en-US" sz="3600" dirty="0"/>
          </a:p>
        </p:txBody>
      </p:sp>
      <p:grpSp>
        <p:nvGrpSpPr>
          <p:cNvPr id="2" name="Group 1"/>
          <p:cNvGrpSpPr/>
          <p:nvPr/>
        </p:nvGrpSpPr>
        <p:grpSpPr>
          <a:xfrm>
            <a:off x="0" y="0"/>
            <a:ext cx="2133600" cy="1219200"/>
            <a:chOff x="0" y="685800"/>
            <a:chExt cx="2133600" cy="1219200"/>
          </a:xfrm>
        </p:grpSpPr>
        <p:grpSp>
          <p:nvGrpSpPr>
            <p:cNvPr id="17" name="Group 16"/>
            <p:cNvGrpSpPr/>
            <p:nvPr/>
          </p:nvGrpSpPr>
          <p:grpSpPr>
            <a:xfrm>
              <a:off x="0" y="685800"/>
              <a:ext cx="2133600" cy="1219200"/>
              <a:chOff x="0" y="-381000"/>
              <a:chExt cx="2133600" cy="1219200"/>
            </a:xfrm>
          </p:grpSpPr>
          <p:sp>
            <p:nvSpPr>
              <p:cNvPr id="25" name="Rectangle 24"/>
              <p:cNvSpPr/>
              <p:nvPr/>
            </p:nvSpPr>
            <p:spPr>
              <a:xfrm>
                <a:off x="0" y="-381000"/>
                <a:ext cx="2133600" cy="12192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nvGrpSpPr>
              <p:cNvPr id="26" name="Group 25"/>
              <p:cNvGrpSpPr/>
              <p:nvPr/>
            </p:nvGrpSpPr>
            <p:grpSpPr>
              <a:xfrm>
                <a:off x="241300" y="-127000"/>
                <a:ext cx="1724660" cy="736600"/>
                <a:chOff x="2393950" y="1854200"/>
                <a:chExt cx="4311650" cy="1841500"/>
              </a:xfrm>
            </p:grpSpPr>
            <p:sp>
              <p:nvSpPr>
                <p:cNvPr id="27" name="Oval 26"/>
                <p:cNvSpPr/>
                <p:nvPr/>
              </p:nvSpPr>
              <p:spPr>
                <a:xfrm>
                  <a:off x="6172200" y="2552700"/>
                  <a:ext cx="533400" cy="4572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8" name="Oval 27"/>
                <p:cNvSpPr/>
                <p:nvPr/>
              </p:nvSpPr>
              <p:spPr>
                <a:xfrm>
                  <a:off x="2393950" y="1854200"/>
                  <a:ext cx="533400" cy="4572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9" name="Oval 28"/>
                <p:cNvSpPr/>
                <p:nvPr/>
              </p:nvSpPr>
              <p:spPr>
                <a:xfrm>
                  <a:off x="2393950" y="3238500"/>
                  <a:ext cx="533400" cy="4572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0" name="Freeform 29"/>
                <p:cNvSpPr/>
                <p:nvPr/>
              </p:nvSpPr>
              <p:spPr>
                <a:xfrm>
                  <a:off x="2902855" y="2173515"/>
                  <a:ext cx="3269343" cy="569685"/>
                </a:xfrm>
                <a:custGeom>
                  <a:avLst/>
                  <a:gdLst>
                    <a:gd name="connsiteX0" fmla="*/ 0 w 2743200"/>
                    <a:gd name="connsiteY0" fmla="*/ 0 h 621696"/>
                    <a:gd name="connsiteX1" fmla="*/ 943429 w 2743200"/>
                    <a:gd name="connsiteY1" fmla="*/ 522515 h 621696"/>
                    <a:gd name="connsiteX2" fmla="*/ 2743200 w 2743200"/>
                    <a:gd name="connsiteY2" fmla="*/ 595086 h 621696"/>
                  </a:gdLst>
                  <a:ahLst/>
                  <a:cxnLst>
                    <a:cxn ang="0">
                      <a:pos x="connsiteX0" y="connsiteY0"/>
                    </a:cxn>
                    <a:cxn ang="0">
                      <a:pos x="connsiteX1" y="connsiteY1"/>
                    </a:cxn>
                    <a:cxn ang="0">
                      <a:pos x="connsiteX2" y="connsiteY2"/>
                    </a:cxn>
                  </a:cxnLst>
                  <a:rect l="l" t="t" r="r" b="b"/>
                  <a:pathLst>
                    <a:path w="2743200" h="621696">
                      <a:moveTo>
                        <a:pt x="0" y="0"/>
                      </a:moveTo>
                      <a:cubicBezTo>
                        <a:pt x="243114" y="211667"/>
                        <a:pt x="486229" y="423334"/>
                        <a:pt x="943429" y="522515"/>
                      </a:cubicBezTo>
                      <a:cubicBezTo>
                        <a:pt x="1400629" y="621696"/>
                        <a:pt x="2071914" y="608391"/>
                        <a:pt x="2743200" y="595086"/>
                      </a:cubicBezTo>
                    </a:path>
                  </a:pathLst>
                </a:custGeom>
                <a:ln w="508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1" name="Freeform 30"/>
                <p:cNvSpPr/>
                <p:nvPr/>
              </p:nvSpPr>
              <p:spPr>
                <a:xfrm flipV="1">
                  <a:off x="2842682" y="2760660"/>
                  <a:ext cx="3329518" cy="551318"/>
                </a:xfrm>
                <a:custGeom>
                  <a:avLst/>
                  <a:gdLst>
                    <a:gd name="connsiteX0" fmla="*/ 0 w 2743200"/>
                    <a:gd name="connsiteY0" fmla="*/ 0 h 621696"/>
                    <a:gd name="connsiteX1" fmla="*/ 943429 w 2743200"/>
                    <a:gd name="connsiteY1" fmla="*/ 522515 h 621696"/>
                    <a:gd name="connsiteX2" fmla="*/ 2743200 w 2743200"/>
                    <a:gd name="connsiteY2" fmla="*/ 595086 h 621696"/>
                    <a:gd name="connsiteX0" fmla="*/ 0 w 2778641"/>
                    <a:gd name="connsiteY0" fmla="*/ 0 h 551321"/>
                    <a:gd name="connsiteX1" fmla="*/ 978870 w 2778641"/>
                    <a:gd name="connsiteY1" fmla="*/ 469600 h 551321"/>
                    <a:gd name="connsiteX2" fmla="*/ 2778641 w 2778641"/>
                    <a:gd name="connsiteY2" fmla="*/ 542171 h 551321"/>
                    <a:gd name="connsiteX0" fmla="*/ 0 w 2769781"/>
                    <a:gd name="connsiteY0" fmla="*/ 0 h 540736"/>
                    <a:gd name="connsiteX1" fmla="*/ 970010 w 2769781"/>
                    <a:gd name="connsiteY1" fmla="*/ 459015 h 540736"/>
                    <a:gd name="connsiteX2" fmla="*/ 2769781 w 2769781"/>
                    <a:gd name="connsiteY2" fmla="*/ 531586 h 540736"/>
                    <a:gd name="connsiteX0" fmla="*/ 0 w 2760921"/>
                    <a:gd name="connsiteY0" fmla="*/ 0 h 551319"/>
                    <a:gd name="connsiteX1" fmla="*/ 961150 w 2760921"/>
                    <a:gd name="connsiteY1" fmla="*/ 469598 h 551319"/>
                    <a:gd name="connsiteX2" fmla="*/ 2760921 w 2760921"/>
                    <a:gd name="connsiteY2" fmla="*/ 542169 h 551319"/>
                    <a:gd name="connsiteX0" fmla="*/ 0 w 2787502"/>
                    <a:gd name="connsiteY0" fmla="*/ 0 h 551319"/>
                    <a:gd name="connsiteX1" fmla="*/ 987731 w 2787502"/>
                    <a:gd name="connsiteY1" fmla="*/ 469598 h 551319"/>
                    <a:gd name="connsiteX2" fmla="*/ 2787502 w 2787502"/>
                    <a:gd name="connsiteY2" fmla="*/ 542169 h 551319"/>
                  </a:gdLst>
                  <a:ahLst/>
                  <a:cxnLst>
                    <a:cxn ang="0">
                      <a:pos x="connsiteX0" y="connsiteY0"/>
                    </a:cxn>
                    <a:cxn ang="0">
                      <a:pos x="connsiteX1" y="connsiteY1"/>
                    </a:cxn>
                    <a:cxn ang="0">
                      <a:pos x="connsiteX2" y="connsiteY2"/>
                    </a:cxn>
                  </a:cxnLst>
                  <a:rect l="l" t="t" r="r" b="b"/>
                  <a:pathLst>
                    <a:path w="2787502" h="551319">
                      <a:moveTo>
                        <a:pt x="0" y="0"/>
                      </a:moveTo>
                      <a:cubicBezTo>
                        <a:pt x="243114" y="211667"/>
                        <a:pt x="530531" y="370417"/>
                        <a:pt x="987731" y="469598"/>
                      </a:cubicBezTo>
                      <a:cubicBezTo>
                        <a:pt x="1444931" y="568779"/>
                        <a:pt x="2116216" y="555474"/>
                        <a:pt x="2787502" y="542169"/>
                      </a:cubicBezTo>
                    </a:path>
                  </a:pathLst>
                </a:custGeom>
                <a:ln w="508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18" name="Rectangle 17"/>
            <p:cNvSpPr/>
            <p:nvPr/>
          </p:nvSpPr>
          <p:spPr>
            <a:xfrm>
              <a:off x="727288" y="1188007"/>
              <a:ext cx="304800" cy="2438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19" name="Group 32"/>
            <p:cNvGrpSpPr/>
            <p:nvPr/>
          </p:nvGrpSpPr>
          <p:grpSpPr>
            <a:xfrm flipV="1">
              <a:off x="749908" y="1238084"/>
              <a:ext cx="246605" cy="129986"/>
              <a:chOff x="1040728" y="5405712"/>
              <a:chExt cx="2777155" cy="1463845"/>
            </a:xfrm>
          </p:grpSpPr>
          <p:sp>
            <p:nvSpPr>
              <p:cNvPr id="20" name="Freeform 19"/>
              <p:cNvSpPr/>
              <p:nvPr/>
            </p:nvSpPr>
            <p:spPr>
              <a:xfrm>
                <a:off x="1040728" y="5405712"/>
                <a:ext cx="1384146" cy="818378"/>
              </a:xfrm>
              <a:custGeom>
                <a:avLst/>
                <a:gdLst>
                  <a:gd name="connsiteX0" fmla="*/ 0 w 1171320"/>
                  <a:gd name="connsiteY0" fmla="*/ 0 h 480831"/>
                  <a:gd name="connsiteX1" fmla="*/ 715121 w 1171320"/>
                  <a:gd name="connsiteY1" fmla="*/ 147948 h 480831"/>
                  <a:gd name="connsiteX2" fmla="*/ 1171320 w 1171320"/>
                  <a:gd name="connsiteY2" fmla="*/ 480831 h 480831"/>
                </a:gdLst>
                <a:ahLst/>
                <a:cxnLst>
                  <a:cxn ang="0">
                    <a:pos x="connsiteX0" y="connsiteY0"/>
                  </a:cxn>
                  <a:cxn ang="0">
                    <a:pos x="connsiteX1" y="connsiteY1"/>
                  </a:cxn>
                  <a:cxn ang="0">
                    <a:pos x="connsiteX2" y="connsiteY2"/>
                  </a:cxn>
                </a:cxnLst>
                <a:rect l="l" t="t" r="r" b="b"/>
                <a:pathLst>
                  <a:path w="1171320" h="480831">
                    <a:moveTo>
                      <a:pt x="0" y="0"/>
                    </a:moveTo>
                    <a:cubicBezTo>
                      <a:pt x="259950" y="33905"/>
                      <a:pt x="519901" y="67810"/>
                      <a:pt x="715121" y="147948"/>
                    </a:cubicBezTo>
                    <a:cubicBezTo>
                      <a:pt x="910341" y="228087"/>
                      <a:pt x="1040830" y="354459"/>
                      <a:pt x="1171320" y="480831"/>
                    </a:cubicBezTo>
                  </a:path>
                </a:pathLst>
              </a:custGeom>
              <a:ln w="381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2" name="Freeform 21"/>
              <p:cNvSpPr/>
              <p:nvPr/>
            </p:nvSpPr>
            <p:spPr>
              <a:xfrm flipH="1" flipV="1">
                <a:off x="2411552" y="6027867"/>
                <a:ext cx="1384146" cy="818379"/>
              </a:xfrm>
              <a:custGeom>
                <a:avLst/>
                <a:gdLst>
                  <a:gd name="connsiteX0" fmla="*/ 0 w 1171320"/>
                  <a:gd name="connsiteY0" fmla="*/ 0 h 480831"/>
                  <a:gd name="connsiteX1" fmla="*/ 715121 w 1171320"/>
                  <a:gd name="connsiteY1" fmla="*/ 147948 h 480831"/>
                  <a:gd name="connsiteX2" fmla="*/ 1171320 w 1171320"/>
                  <a:gd name="connsiteY2" fmla="*/ 480831 h 480831"/>
                </a:gdLst>
                <a:ahLst/>
                <a:cxnLst>
                  <a:cxn ang="0">
                    <a:pos x="connsiteX0" y="connsiteY0"/>
                  </a:cxn>
                  <a:cxn ang="0">
                    <a:pos x="connsiteX1" y="connsiteY1"/>
                  </a:cxn>
                  <a:cxn ang="0">
                    <a:pos x="connsiteX2" y="connsiteY2"/>
                  </a:cxn>
                </a:cxnLst>
                <a:rect l="l" t="t" r="r" b="b"/>
                <a:pathLst>
                  <a:path w="1171320" h="480831">
                    <a:moveTo>
                      <a:pt x="0" y="0"/>
                    </a:moveTo>
                    <a:cubicBezTo>
                      <a:pt x="259950" y="33905"/>
                      <a:pt x="519901" y="67810"/>
                      <a:pt x="715121" y="147948"/>
                    </a:cubicBezTo>
                    <a:cubicBezTo>
                      <a:pt x="910341" y="228087"/>
                      <a:pt x="1040830" y="354459"/>
                      <a:pt x="1171320" y="480831"/>
                    </a:cubicBezTo>
                  </a:path>
                </a:pathLst>
              </a:custGeom>
              <a:ln w="381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3" name="Freeform 22"/>
              <p:cNvSpPr/>
              <p:nvPr/>
            </p:nvSpPr>
            <p:spPr>
              <a:xfrm flipH="1">
                <a:off x="2433737" y="5405712"/>
                <a:ext cx="1384146" cy="818378"/>
              </a:xfrm>
              <a:custGeom>
                <a:avLst/>
                <a:gdLst>
                  <a:gd name="connsiteX0" fmla="*/ 0 w 1171320"/>
                  <a:gd name="connsiteY0" fmla="*/ 0 h 480831"/>
                  <a:gd name="connsiteX1" fmla="*/ 715121 w 1171320"/>
                  <a:gd name="connsiteY1" fmla="*/ 147948 h 480831"/>
                  <a:gd name="connsiteX2" fmla="*/ 1171320 w 1171320"/>
                  <a:gd name="connsiteY2" fmla="*/ 480831 h 480831"/>
                </a:gdLst>
                <a:ahLst/>
                <a:cxnLst>
                  <a:cxn ang="0">
                    <a:pos x="connsiteX0" y="connsiteY0"/>
                  </a:cxn>
                  <a:cxn ang="0">
                    <a:pos x="connsiteX1" y="connsiteY1"/>
                  </a:cxn>
                  <a:cxn ang="0">
                    <a:pos x="connsiteX2" y="connsiteY2"/>
                  </a:cxn>
                </a:cxnLst>
                <a:rect l="l" t="t" r="r" b="b"/>
                <a:pathLst>
                  <a:path w="1171320" h="480831">
                    <a:moveTo>
                      <a:pt x="0" y="0"/>
                    </a:moveTo>
                    <a:cubicBezTo>
                      <a:pt x="259950" y="33905"/>
                      <a:pt x="519901" y="67810"/>
                      <a:pt x="715121" y="147948"/>
                    </a:cubicBezTo>
                    <a:cubicBezTo>
                      <a:pt x="910341" y="228087"/>
                      <a:pt x="1040830" y="354459"/>
                      <a:pt x="1171320" y="480831"/>
                    </a:cubicBezTo>
                  </a:path>
                </a:pathLst>
              </a:custGeom>
              <a:ln w="381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4" name="Freeform 23"/>
              <p:cNvSpPr/>
              <p:nvPr/>
            </p:nvSpPr>
            <p:spPr>
              <a:xfrm flipV="1">
                <a:off x="1062913" y="6051178"/>
                <a:ext cx="1384146" cy="818379"/>
              </a:xfrm>
              <a:custGeom>
                <a:avLst/>
                <a:gdLst>
                  <a:gd name="connsiteX0" fmla="*/ 0 w 1171320"/>
                  <a:gd name="connsiteY0" fmla="*/ 0 h 480831"/>
                  <a:gd name="connsiteX1" fmla="*/ 715121 w 1171320"/>
                  <a:gd name="connsiteY1" fmla="*/ 147948 h 480831"/>
                  <a:gd name="connsiteX2" fmla="*/ 1171320 w 1171320"/>
                  <a:gd name="connsiteY2" fmla="*/ 480831 h 480831"/>
                </a:gdLst>
                <a:ahLst/>
                <a:cxnLst>
                  <a:cxn ang="0">
                    <a:pos x="connsiteX0" y="connsiteY0"/>
                  </a:cxn>
                  <a:cxn ang="0">
                    <a:pos x="connsiteX1" y="connsiteY1"/>
                  </a:cxn>
                  <a:cxn ang="0">
                    <a:pos x="connsiteX2" y="connsiteY2"/>
                  </a:cxn>
                </a:cxnLst>
                <a:rect l="l" t="t" r="r" b="b"/>
                <a:pathLst>
                  <a:path w="1171320" h="480831">
                    <a:moveTo>
                      <a:pt x="0" y="0"/>
                    </a:moveTo>
                    <a:cubicBezTo>
                      <a:pt x="259950" y="33905"/>
                      <a:pt x="519901" y="67810"/>
                      <a:pt x="715121" y="147948"/>
                    </a:cubicBezTo>
                    <a:cubicBezTo>
                      <a:pt x="910341" y="228087"/>
                      <a:pt x="1040830" y="354459"/>
                      <a:pt x="1171320" y="480831"/>
                    </a:cubicBezTo>
                  </a:path>
                </a:pathLst>
              </a:custGeom>
              <a:ln w="381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2" name="Snip Same Side Corner Rectangle 31"/>
            <p:cNvSpPr/>
            <p:nvPr/>
          </p:nvSpPr>
          <p:spPr>
            <a:xfrm rot="5400000">
              <a:off x="1148092" y="1184054"/>
              <a:ext cx="141793" cy="220554"/>
            </a:xfrm>
            <a:prstGeom prst="snip2SameRect">
              <a:avLst>
                <a:gd name="adj1" fmla="val 50000"/>
                <a:gd name="adj2" fmla="val 0"/>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87814442"/>
      </p:ext>
    </p:extLst>
  </p:cSld>
  <p:clrMapOvr>
    <a:masterClrMapping/>
  </p:clrMapOvr>
  <mc:AlternateContent xmlns:mc="http://schemas.openxmlformats.org/markup-compatibility/2006" xmlns:p14="http://schemas.microsoft.com/office/powerpoint/2010/main">
    <mc:Choice Requires="p14">
      <p:transition spd="slow" p14:dur="2000" advTm="67703"/>
    </mc:Choice>
    <mc:Fallback xmlns="">
      <p:transition xmlns:p14="http://schemas.microsoft.com/office/powerpoint/2010/main" spd="slow" advTm="67703"/>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525963"/>
          </a:xfrm>
        </p:spPr>
        <p:txBody>
          <a:bodyPr>
            <a:normAutofit/>
          </a:bodyPr>
          <a:lstStyle/>
          <a:p>
            <a:r>
              <a:rPr lang="en-US" sz="2800" dirty="0" smtClean="0"/>
              <a:t>TCP traffic is very </a:t>
            </a:r>
            <a:r>
              <a:rPr lang="en-US" sz="2800" dirty="0" err="1" smtClean="0"/>
              <a:t>bursty</a:t>
            </a:r>
            <a:endParaRPr lang="en-US" sz="2800" dirty="0"/>
          </a:p>
          <a:p>
            <a:pPr lvl="1"/>
            <a:r>
              <a:rPr lang="en-US" sz="2400" dirty="0" smtClean="0"/>
              <a:t>Made worse by CPU-offload optimizations like Large Send Offload and Interrupt Coalescing</a:t>
            </a:r>
          </a:p>
          <a:p>
            <a:pPr lvl="1"/>
            <a:r>
              <a:rPr lang="en-US" sz="2400" dirty="0">
                <a:solidFill>
                  <a:srgbClr val="FF0000"/>
                </a:solidFill>
              </a:rPr>
              <a:t>Causes spikes in </a:t>
            </a:r>
            <a:r>
              <a:rPr lang="en-US" sz="2400" dirty="0" smtClean="0">
                <a:solidFill>
                  <a:srgbClr val="FF0000"/>
                </a:solidFill>
              </a:rPr>
              <a:t>queuing, increasing latency</a:t>
            </a:r>
            <a:endParaRPr lang="en-US" sz="2400" dirty="0"/>
          </a:p>
        </p:txBody>
      </p:sp>
      <p:sp>
        <p:nvSpPr>
          <p:cNvPr id="4" name="Slide Number Placeholder 3"/>
          <p:cNvSpPr>
            <a:spLocks noGrp="1"/>
          </p:cNvSpPr>
          <p:nvPr>
            <p:ph type="sldNum" sz="quarter" idx="12"/>
          </p:nvPr>
        </p:nvSpPr>
        <p:spPr/>
        <p:txBody>
          <a:bodyPr/>
          <a:lstStyle/>
          <a:p>
            <a:fld id="{D6860B3D-D4F8-4840-B91D-0EEC232E35FC}" type="slidenum">
              <a:rPr lang="en-US" smtClean="0"/>
              <a:pPr/>
              <a:t>13</a:t>
            </a:fld>
            <a:endParaRPr lang="en-US"/>
          </a:p>
        </p:txBody>
      </p:sp>
      <p:grpSp>
        <p:nvGrpSpPr>
          <p:cNvPr id="7" name="Group 6"/>
          <p:cNvGrpSpPr/>
          <p:nvPr/>
        </p:nvGrpSpPr>
        <p:grpSpPr>
          <a:xfrm>
            <a:off x="702790" y="3221702"/>
            <a:ext cx="6127855" cy="3496225"/>
            <a:chOff x="702790" y="3221702"/>
            <a:chExt cx="6127855" cy="3496225"/>
          </a:xfrm>
        </p:grpSpPr>
        <p:pic>
          <p:nvPicPr>
            <p:cNvPr id="5" name="Picture 2" descr="C:\Users\yuethomas\Downloads\onon1500window.ep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41277" y="3654380"/>
              <a:ext cx="4389368" cy="3063547"/>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02790" y="3221702"/>
              <a:ext cx="5033209" cy="461665"/>
            </a:xfrm>
            <a:prstGeom prst="rect">
              <a:avLst/>
            </a:prstGeom>
            <a:noFill/>
          </p:spPr>
          <p:txBody>
            <a:bodyPr wrap="square" rtlCol="0">
              <a:spAutoFit/>
            </a:bodyPr>
            <a:lstStyle/>
            <a:p>
              <a:r>
                <a:rPr lang="en-US" sz="2400" b="1" dirty="0" smtClean="0"/>
                <a:t>Example. 1Gbps flow on 10G NIC</a:t>
              </a:r>
              <a:endParaRPr lang="en-US" sz="2400" b="1" dirty="0"/>
            </a:p>
          </p:txBody>
        </p:sp>
      </p:grpSp>
      <p:sp>
        <p:nvSpPr>
          <p:cNvPr id="8" name="Title 7"/>
          <p:cNvSpPr>
            <a:spLocks noGrp="1"/>
          </p:cNvSpPr>
          <p:nvPr>
            <p:ph type="title"/>
          </p:nvPr>
        </p:nvSpPr>
        <p:spPr/>
        <p:txBody>
          <a:bodyPr/>
          <a:lstStyle/>
          <a:p>
            <a:r>
              <a:rPr lang="en-US" dirty="0"/>
              <a:t>The Need for Pacing</a:t>
            </a:r>
          </a:p>
        </p:txBody>
      </p:sp>
      <p:sp>
        <p:nvSpPr>
          <p:cNvPr id="9" name="Rounded Rectangle 8"/>
          <p:cNvSpPr/>
          <p:nvPr/>
        </p:nvSpPr>
        <p:spPr>
          <a:xfrm>
            <a:off x="228600" y="4419600"/>
            <a:ext cx="2222500" cy="11430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b="1" dirty="0" smtClean="0"/>
              <a:t>65KB bursts every 0.5ms</a:t>
            </a:r>
            <a:endParaRPr lang="en-US" sz="2400" b="1" dirty="0"/>
          </a:p>
        </p:txBody>
      </p:sp>
    </p:spTree>
    <p:custDataLst>
      <p:tags r:id="rId1"/>
    </p:custDataLst>
    <p:extLst>
      <p:ext uri="{BB962C8B-B14F-4D97-AF65-F5344CB8AC3E}">
        <p14:creationId xmlns:p14="http://schemas.microsoft.com/office/powerpoint/2010/main" val="1405352462"/>
      </p:ext>
    </p:extLst>
  </p:cSld>
  <p:clrMapOvr>
    <a:masterClrMapping/>
  </p:clrMapOvr>
  <p:transition xmlns:p14="http://schemas.microsoft.com/office/powerpoint/2010/main" advTm="92634"/>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6860B3D-D4F8-4840-B91D-0EEC232E35FC}" type="slidenum">
              <a:rPr lang="en-US" smtClean="0">
                <a:solidFill>
                  <a:prstClr val="black">
                    <a:tint val="75000"/>
                  </a:prstClr>
                </a:solidFill>
              </a:rPr>
              <a:pPr/>
              <a:t>14</a:t>
            </a:fld>
            <a:endParaRPr lang="en-US">
              <a:solidFill>
                <a:prstClr val="black">
                  <a:tint val="75000"/>
                </a:prstClr>
              </a:solidFill>
            </a:endParaRPr>
          </a:p>
        </p:txBody>
      </p:sp>
      <p:sp>
        <p:nvSpPr>
          <p:cNvPr id="91" name="Content Placeholder 90"/>
          <p:cNvSpPr>
            <a:spLocks noGrp="1"/>
          </p:cNvSpPr>
          <p:nvPr>
            <p:ph idx="1"/>
          </p:nvPr>
        </p:nvSpPr>
        <p:spPr>
          <a:xfrm>
            <a:off x="457200" y="1112835"/>
            <a:ext cx="8229600" cy="2501619"/>
          </a:xfrm>
        </p:spPr>
        <p:txBody>
          <a:bodyPr>
            <a:normAutofit/>
          </a:bodyPr>
          <a:lstStyle/>
          <a:p>
            <a:r>
              <a:rPr lang="en-US" sz="2800" dirty="0" smtClean="0"/>
              <a:t>Algorithmic challenges:</a:t>
            </a:r>
          </a:p>
          <a:p>
            <a:pPr lvl="1"/>
            <a:r>
              <a:rPr lang="en-US" sz="2400" b="1" dirty="0" smtClean="0">
                <a:solidFill>
                  <a:srgbClr val="2621C2"/>
                </a:solidFill>
              </a:rPr>
              <a:t>Which flows to pace? </a:t>
            </a:r>
          </a:p>
          <a:p>
            <a:pPr lvl="2"/>
            <a:r>
              <a:rPr lang="en-US" sz="2000" b="1" dirty="0" smtClean="0">
                <a:solidFill>
                  <a:srgbClr val="FF0000"/>
                </a:solidFill>
              </a:rPr>
              <a:t>Elephants: </a:t>
            </a:r>
            <a:r>
              <a:rPr lang="en-US" sz="2000" dirty="0" smtClean="0"/>
              <a:t>Begin pacing only if flow receives multiple ECN marks</a:t>
            </a:r>
            <a:endParaRPr lang="en-US" sz="2000" dirty="0" smtClean="0">
              <a:solidFill>
                <a:srgbClr val="FF0000"/>
              </a:solidFill>
            </a:endParaRPr>
          </a:p>
          <a:p>
            <a:pPr lvl="1"/>
            <a:r>
              <a:rPr lang="en-US" sz="2400" b="1" dirty="0" smtClean="0">
                <a:solidFill>
                  <a:srgbClr val="2621C2"/>
                </a:solidFill>
              </a:rPr>
              <a:t>At what rate to pace? </a:t>
            </a:r>
          </a:p>
          <a:p>
            <a:pPr lvl="2"/>
            <a:r>
              <a:rPr lang="en-US" sz="2000" b="1" dirty="0" smtClean="0">
                <a:solidFill>
                  <a:srgbClr val="FF0000"/>
                </a:solidFill>
              </a:rPr>
              <a:t>Found dynamically:</a:t>
            </a:r>
            <a:endParaRPr lang="en-US" sz="2000" b="1" dirty="0">
              <a:solidFill>
                <a:srgbClr val="FF0000"/>
              </a:solidFill>
            </a:endParaRPr>
          </a:p>
        </p:txBody>
      </p:sp>
      <p:graphicFrame>
        <p:nvGraphicFramePr>
          <p:cNvPr id="115" name="Object 114"/>
          <p:cNvGraphicFramePr>
            <a:graphicFrameLocks noChangeAspect="1"/>
          </p:cNvGraphicFramePr>
          <p:nvPr>
            <p:extLst>
              <p:ext uri="{D42A27DB-BD31-4B8C-83A1-F6EECF244321}">
                <p14:modId xmlns:p14="http://schemas.microsoft.com/office/powerpoint/2010/main" val="3920747095"/>
              </p:ext>
            </p:extLst>
          </p:nvPr>
        </p:nvGraphicFramePr>
        <p:xfrm>
          <a:off x="3798049" y="2869913"/>
          <a:ext cx="3178179" cy="400215"/>
        </p:xfrm>
        <a:graphic>
          <a:graphicData uri="http://schemas.openxmlformats.org/presentationml/2006/ole">
            <mc:AlternateContent xmlns:mc="http://schemas.openxmlformats.org/markup-compatibility/2006">
              <mc:Choice xmlns:v="urn:schemas-microsoft-com:vml" Requires="v">
                <p:oleObj spid="_x0000_s1031" name="Equation" r:id="rId4" imgW="1714500" imgH="215900" progId="Equation.3">
                  <p:embed/>
                </p:oleObj>
              </mc:Choice>
              <mc:Fallback>
                <p:oleObj name="Equation" r:id="rId4" imgW="1714500" imgH="215900" progId="Equation.3">
                  <p:embed/>
                  <p:pic>
                    <p:nvPicPr>
                      <p:cNvPr id="0" name=""/>
                      <p:cNvPicPr>
                        <a:picLocks noChangeAspect="1" noChangeArrowheads="1"/>
                      </p:cNvPicPr>
                      <p:nvPr/>
                    </p:nvPicPr>
                    <p:blipFill>
                      <a:blip r:embed="rId5"/>
                      <a:srcRect/>
                      <a:stretch>
                        <a:fillRect/>
                      </a:stretch>
                    </p:blipFill>
                    <p:spPr bwMode="auto">
                      <a:xfrm>
                        <a:off x="3798049" y="2869913"/>
                        <a:ext cx="3178179" cy="400215"/>
                      </a:xfrm>
                      <a:prstGeom prst="rect">
                        <a:avLst/>
                      </a:prstGeom>
                      <a:noFill/>
                    </p:spPr>
                  </p:pic>
                </p:oleObj>
              </mc:Fallback>
            </mc:AlternateContent>
          </a:graphicData>
        </a:graphic>
      </p:graphicFrame>
      <p:grpSp>
        <p:nvGrpSpPr>
          <p:cNvPr id="5" name="Group 4"/>
          <p:cNvGrpSpPr/>
          <p:nvPr/>
        </p:nvGrpSpPr>
        <p:grpSpPr>
          <a:xfrm>
            <a:off x="1116154" y="3705761"/>
            <a:ext cx="6886944" cy="2390239"/>
            <a:chOff x="957398" y="3866963"/>
            <a:chExt cx="6886944" cy="2390239"/>
          </a:xfrm>
        </p:grpSpPr>
        <p:cxnSp>
          <p:nvCxnSpPr>
            <p:cNvPr id="35" name="Straight Arrow Connector 34"/>
            <p:cNvCxnSpPr/>
            <p:nvPr/>
          </p:nvCxnSpPr>
          <p:spPr>
            <a:xfrm flipV="1">
              <a:off x="2184218" y="4935352"/>
              <a:ext cx="801636" cy="7400"/>
            </a:xfrm>
            <a:prstGeom prst="straightConnector1">
              <a:avLst/>
            </a:prstGeom>
            <a:noFill/>
            <a:ln w="25400" cap="flat" cmpd="sng" algn="ctr">
              <a:solidFill>
                <a:sysClr val="windowText" lastClr="000000"/>
              </a:solidFill>
              <a:prstDash val="solid"/>
              <a:tailEnd type="arrow"/>
            </a:ln>
            <a:effectLst/>
          </p:spPr>
        </p:cxnSp>
        <p:sp>
          <p:nvSpPr>
            <p:cNvPr id="36" name="TextBox 35"/>
            <p:cNvSpPr txBox="1"/>
            <p:nvPr/>
          </p:nvSpPr>
          <p:spPr>
            <a:xfrm>
              <a:off x="957398" y="5056873"/>
              <a:ext cx="1981200" cy="120032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solidFill>
                    <a:sysClr val="windowText" lastClr="000000"/>
                  </a:solidFill>
                  <a:effectLst/>
                  <a:uLnTx/>
                  <a:uFillTx/>
                </a:rPr>
                <a:t>Outgoing Packets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solidFill>
                    <a:sysClr val="windowText" lastClr="000000"/>
                  </a:solidFill>
                  <a:effectLst/>
                  <a:uLnTx/>
                  <a:uFillTx/>
                </a:rPr>
                <a:t>From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smtClean="0">
                  <a:ln>
                    <a:noFill/>
                  </a:ln>
                  <a:solidFill>
                    <a:sysClr val="windowText" lastClr="000000"/>
                  </a:solidFill>
                  <a:effectLst/>
                  <a:uLnTx/>
                  <a:uFillTx/>
                </a:rPr>
                <a:t>Server NIC</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b="1" i="0" u="none" strike="noStrike" kern="0" cap="none" spc="0" normalizeH="0" baseline="0" noProof="0" dirty="0">
                <a:ln>
                  <a:noFill/>
                </a:ln>
                <a:solidFill>
                  <a:sysClr val="windowText" lastClr="000000"/>
                </a:solidFill>
                <a:effectLst/>
                <a:uLnTx/>
                <a:uFillTx/>
              </a:endParaRPr>
            </a:p>
          </p:txBody>
        </p:sp>
        <p:cxnSp>
          <p:nvCxnSpPr>
            <p:cNvPr id="55" name="Straight Arrow Connector 54"/>
            <p:cNvCxnSpPr/>
            <p:nvPr/>
          </p:nvCxnSpPr>
          <p:spPr>
            <a:xfrm>
              <a:off x="4357454" y="5236975"/>
              <a:ext cx="2590800" cy="1588"/>
            </a:xfrm>
            <a:prstGeom prst="straightConnector1">
              <a:avLst/>
            </a:prstGeom>
            <a:noFill/>
            <a:ln w="25400" cap="flat" cmpd="sng" algn="ctr">
              <a:solidFill>
                <a:sysClr val="windowText" lastClr="000000"/>
              </a:solidFill>
              <a:prstDash val="solid"/>
              <a:tailEnd type="arrow"/>
            </a:ln>
            <a:effectLst/>
          </p:spPr>
        </p:cxnSp>
        <p:sp>
          <p:nvSpPr>
            <p:cNvPr id="56" name="TextBox 55"/>
            <p:cNvSpPr txBox="1"/>
            <p:nvPr/>
          </p:nvSpPr>
          <p:spPr>
            <a:xfrm>
              <a:off x="4629765" y="5314763"/>
              <a:ext cx="1890233" cy="70788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ysClr val="windowText" lastClr="000000"/>
                  </a:solidFill>
                  <a:effectLst/>
                  <a:uLnTx/>
                  <a:uFillTx/>
                </a:rPr>
                <a:t>Un-paced </a:t>
              </a:r>
              <a:r>
                <a:rPr kumimoji="0" lang="en-US" sz="2000" b="1" i="0" u="none" strike="noStrike" kern="0" cap="none" spc="0" normalizeH="0" baseline="0" noProof="0" dirty="0">
                  <a:ln>
                    <a:noFill/>
                  </a:ln>
                  <a:solidFill>
                    <a:sysClr val="windowText" lastClr="000000"/>
                  </a:solidFill>
                  <a:effectLst/>
                  <a:uLnTx/>
                  <a:uFillTx/>
                </a:rPr>
                <a:t>T</a:t>
              </a:r>
              <a:r>
                <a:rPr kumimoji="0" lang="en-US" sz="2000" b="1" i="0" u="none" strike="noStrike" kern="0" cap="none" spc="0" normalizeH="0" baseline="0" noProof="0" dirty="0" smtClean="0">
                  <a:ln>
                    <a:noFill/>
                  </a:ln>
                  <a:solidFill>
                    <a:sysClr val="windowText" lastClr="000000"/>
                  </a:solidFill>
                  <a:effectLst/>
                  <a:uLnTx/>
                  <a:uFillTx/>
                </a:rPr>
                <a:t>raffic </a:t>
              </a:r>
            </a:p>
          </p:txBody>
        </p:sp>
        <p:sp>
          <p:nvSpPr>
            <p:cNvPr id="65" name="TextBox 64"/>
            <p:cNvSpPr txBox="1"/>
            <p:nvPr/>
          </p:nvSpPr>
          <p:spPr>
            <a:xfrm>
              <a:off x="6367598" y="4825547"/>
              <a:ext cx="1476744"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ysClr val="windowText" lastClr="000000"/>
                  </a:solidFill>
                  <a:effectLst/>
                  <a:uLnTx/>
                  <a:uFillTx/>
                </a:rPr>
                <a:t>TX</a:t>
              </a:r>
            </a:p>
          </p:txBody>
        </p:sp>
        <p:grpSp>
          <p:nvGrpSpPr>
            <p:cNvPr id="3" name="Group 99"/>
            <p:cNvGrpSpPr/>
            <p:nvPr/>
          </p:nvGrpSpPr>
          <p:grpSpPr>
            <a:xfrm>
              <a:off x="4973073" y="4552763"/>
              <a:ext cx="984581" cy="457200"/>
              <a:chOff x="2916385" y="3276600"/>
              <a:chExt cx="1960415" cy="617856"/>
            </a:xfrm>
          </p:grpSpPr>
          <p:sp>
            <p:nvSpPr>
              <p:cNvPr id="94" name="Line 16"/>
              <p:cNvSpPr>
                <a:spLocks noChangeShapeType="1"/>
              </p:cNvSpPr>
              <p:nvPr/>
            </p:nvSpPr>
            <p:spPr bwMode="auto">
              <a:xfrm flipV="1">
                <a:off x="2916385" y="3276601"/>
                <a:ext cx="1960415" cy="0"/>
              </a:xfrm>
              <a:prstGeom prst="line">
                <a:avLst/>
              </a:prstGeom>
              <a:noFill/>
              <a:ln w="25400">
                <a:solidFill>
                  <a:schemeClr val="tx1"/>
                </a:solidFill>
                <a:round/>
                <a:headEnd/>
                <a:tailEnd/>
              </a:ln>
            </p:spPr>
            <p:txBody>
              <a:bodyPr>
                <a:prstTxWarp prst="textNoShape">
                  <a:avLst/>
                </a:prstTxWarp>
              </a:bodyPr>
              <a:lstStyle/>
              <a:p>
                <a:endParaRPr lang="en-US" sz="2000"/>
              </a:p>
            </p:txBody>
          </p:sp>
          <p:sp>
            <p:nvSpPr>
              <p:cNvPr id="95" name="Line 17"/>
              <p:cNvSpPr>
                <a:spLocks noChangeShapeType="1"/>
              </p:cNvSpPr>
              <p:nvPr/>
            </p:nvSpPr>
            <p:spPr bwMode="auto">
              <a:xfrm>
                <a:off x="2926704" y="3888462"/>
                <a:ext cx="1950095" cy="5994"/>
              </a:xfrm>
              <a:prstGeom prst="line">
                <a:avLst/>
              </a:prstGeom>
              <a:noFill/>
              <a:ln w="25400">
                <a:solidFill>
                  <a:schemeClr val="tx1"/>
                </a:solidFill>
                <a:round/>
                <a:headEnd/>
                <a:tailEnd/>
              </a:ln>
            </p:spPr>
            <p:txBody>
              <a:bodyPr>
                <a:prstTxWarp prst="textNoShape">
                  <a:avLst/>
                </a:prstTxWarp>
              </a:bodyPr>
              <a:lstStyle/>
              <a:p>
                <a:endParaRPr lang="en-US" sz="2000"/>
              </a:p>
            </p:txBody>
          </p:sp>
          <p:cxnSp>
            <p:nvCxnSpPr>
              <p:cNvPr id="96" name="Straight Connector 95"/>
              <p:cNvCxnSpPr>
                <a:stCxn id="95" idx="1"/>
                <a:endCxn id="94" idx="1"/>
              </p:cNvCxnSpPr>
              <p:nvPr/>
            </p:nvCxnSpPr>
            <p:spPr>
              <a:xfrm flipV="1">
                <a:off x="4876799" y="3276600"/>
                <a:ext cx="1" cy="617856"/>
              </a:xfrm>
              <a:prstGeom prst="line">
                <a:avLst/>
              </a:prstGeom>
              <a:ln w="25400" cmpd="sng">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97" name="TextBox 96"/>
            <p:cNvSpPr txBox="1"/>
            <p:nvPr/>
          </p:nvSpPr>
          <p:spPr>
            <a:xfrm>
              <a:off x="4357454" y="3866963"/>
              <a:ext cx="2057400" cy="707886"/>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ysClr val="windowText" lastClr="000000"/>
                  </a:solidFill>
                  <a:effectLst/>
                  <a:uLnTx/>
                  <a:uFillTx/>
                </a:rPr>
                <a:t>Token Bucket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ysClr val="windowText" lastClr="000000"/>
                  </a:solidFill>
                  <a:effectLst/>
                  <a:uLnTx/>
                  <a:uFillTx/>
                </a:rPr>
                <a:t>Rat</a:t>
              </a:r>
              <a:r>
                <a:rPr lang="en-US" sz="2000" b="1" kern="0" dirty="0" smtClean="0">
                  <a:solidFill>
                    <a:sysClr val="windowText" lastClr="000000"/>
                  </a:solidFill>
                </a:rPr>
                <a:t>e Limiter</a:t>
              </a:r>
              <a:endParaRPr kumimoji="0" lang="en-US" sz="2000" b="1" i="0" u="none" strike="noStrike" kern="0" cap="none" spc="0" normalizeH="0" baseline="0" noProof="0" dirty="0">
                <a:ln>
                  <a:noFill/>
                </a:ln>
                <a:solidFill>
                  <a:sysClr val="windowText" lastClr="000000"/>
                </a:solidFill>
                <a:effectLst/>
                <a:uLnTx/>
                <a:uFillTx/>
              </a:endParaRPr>
            </a:p>
          </p:txBody>
        </p:sp>
        <p:sp>
          <p:nvSpPr>
            <p:cNvPr id="101" name="Rectangle 100"/>
            <p:cNvSpPr/>
            <p:nvPr/>
          </p:nvSpPr>
          <p:spPr>
            <a:xfrm>
              <a:off x="2985854" y="4476563"/>
              <a:ext cx="1371600" cy="10668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b="1" dirty="0" smtClean="0"/>
                <a:t>Flow Association</a:t>
              </a:r>
            </a:p>
            <a:p>
              <a:pPr algn="ctr"/>
              <a:r>
                <a:rPr lang="en-US" b="1" dirty="0" smtClean="0"/>
                <a:t>Table</a:t>
              </a:r>
              <a:endParaRPr lang="en-US" b="1" dirty="0"/>
            </a:p>
          </p:txBody>
        </p:sp>
        <p:cxnSp>
          <p:nvCxnSpPr>
            <p:cNvPr id="110" name="Straight Arrow Connector 109"/>
            <p:cNvCxnSpPr/>
            <p:nvPr/>
          </p:nvCxnSpPr>
          <p:spPr>
            <a:xfrm>
              <a:off x="4357454" y="4781363"/>
              <a:ext cx="533400" cy="1588"/>
            </a:xfrm>
            <a:prstGeom prst="straightConnector1">
              <a:avLst/>
            </a:prstGeom>
            <a:noFill/>
            <a:ln w="25400" cap="flat" cmpd="sng" algn="ctr">
              <a:solidFill>
                <a:sysClr val="windowText" lastClr="000000"/>
              </a:solidFill>
              <a:prstDash val="solid"/>
              <a:tailEnd type="arrow"/>
            </a:ln>
            <a:effectLst/>
          </p:spPr>
        </p:cxnSp>
        <p:cxnSp>
          <p:nvCxnSpPr>
            <p:cNvPr id="112" name="Straight Arrow Connector 111"/>
            <p:cNvCxnSpPr/>
            <p:nvPr/>
          </p:nvCxnSpPr>
          <p:spPr>
            <a:xfrm>
              <a:off x="5957654" y="4781363"/>
              <a:ext cx="990600" cy="1588"/>
            </a:xfrm>
            <a:prstGeom prst="straightConnector1">
              <a:avLst/>
            </a:prstGeom>
            <a:noFill/>
            <a:ln w="25400" cap="flat" cmpd="sng" algn="ctr">
              <a:solidFill>
                <a:sysClr val="windowText" lastClr="000000"/>
              </a:solidFill>
              <a:prstDash val="solid"/>
              <a:tailEnd type="arrow"/>
            </a:ln>
            <a:effectLst/>
          </p:spPr>
        </p:cxnSp>
        <p:sp>
          <p:nvSpPr>
            <p:cNvPr id="113" name="TextBox 112"/>
            <p:cNvSpPr txBox="1"/>
            <p:nvPr/>
          </p:nvSpPr>
          <p:spPr>
            <a:xfrm>
              <a:off x="5881454" y="4400363"/>
              <a:ext cx="762000"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ysClr val="windowText" lastClr="000000"/>
                  </a:solidFill>
                  <a:effectLst/>
                  <a:uLnTx/>
                  <a:uFillTx/>
                </a:rPr>
                <a:t>R</a:t>
              </a:r>
            </a:p>
          </p:txBody>
        </p:sp>
        <p:sp>
          <p:nvSpPr>
            <p:cNvPr id="116" name="Freeform 115"/>
            <p:cNvSpPr/>
            <p:nvPr/>
          </p:nvSpPr>
          <p:spPr>
            <a:xfrm>
              <a:off x="6643454" y="4628963"/>
              <a:ext cx="228600" cy="762000"/>
            </a:xfrm>
            <a:custGeom>
              <a:avLst/>
              <a:gdLst>
                <a:gd name="connsiteX0" fmla="*/ 209550 w 209550"/>
                <a:gd name="connsiteY0" fmla="*/ 0 h 400050"/>
                <a:gd name="connsiteX1" fmla="*/ 3810 w 209550"/>
                <a:gd name="connsiteY1" fmla="*/ 217170 h 400050"/>
                <a:gd name="connsiteX2" fmla="*/ 186690 w 209550"/>
                <a:gd name="connsiteY2" fmla="*/ 400050 h 400050"/>
              </a:gdLst>
              <a:ahLst/>
              <a:cxnLst>
                <a:cxn ang="0">
                  <a:pos x="connsiteX0" y="connsiteY0"/>
                </a:cxn>
                <a:cxn ang="0">
                  <a:pos x="connsiteX1" y="connsiteY1"/>
                </a:cxn>
                <a:cxn ang="0">
                  <a:pos x="connsiteX2" y="connsiteY2"/>
                </a:cxn>
              </a:cxnLst>
              <a:rect l="l" t="t" r="r" b="b"/>
              <a:pathLst>
                <a:path w="209550" h="400050">
                  <a:moveTo>
                    <a:pt x="209550" y="0"/>
                  </a:moveTo>
                  <a:cubicBezTo>
                    <a:pt x="108585" y="75247"/>
                    <a:pt x="7620" y="150495"/>
                    <a:pt x="3810" y="217170"/>
                  </a:cubicBezTo>
                  <a:cubicBezTo>
                    <a:pt x="0" y="283845"/>
                    <a:pt x="93345" y="341947"/>
                    <a:pt x="186690" y="400050"/>
                  </a:cubicBezTo>
                </a:path>
              </a:pathLst>
            </a:cu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4" name="Rectangle 15"/>
            <p:cNvSpPr>
              <a:spLocks noChangeArrowheads="1"/>
            </p:cNvSpPr>
            <p:nvPr/>
          </p:nvSpPr>
          <p:spPr bwMode="auto">
            <a:xfrm>
              <a:off x="5195654" y="4552763"/>
              <a:ext cx="762000" cy="457200"/>
            </a:xfrm>
            <a:prstGeom prst="rect">
              <a:avLst/>
            </a:prstGeom>
            <a:solidFill>
              <a:schemeClr val="accent6"/>
            </a:solidFill>
            <a:ln w="9525">
              <a:solidFill>
                <a:schemeClr val="tx1"/>
              </a:solidFill>
              <a:miter lim="800000"/>
              <a:headEnd/>
              <a:tailEnd/>
            </a:ln>
          </p:spPr>
          <p:txBody>
            <a:bodyPr wrap="none" anchor="ctr">
              <a:prstTxWarp prst="textNoShape">
                <a:avLst/>
              </a:prstTxWarp>
            </a:bodyPr>
            <a:lstStyle/>
            <a:p>
              <a:endParaRPr lang="en-US" sz="2000"/>
            </a:p>
          </p:txBody>
        </p:sp>
        <p:sp>
          <p:nvSpPr>
            <p:cNvPr id="135" name="TextBox 134"/>
            <p:cNvSpPr txBox="1"/>
            <p:nvPr/>
          </p:nvSpPr>
          <p:spPr>
            <a:xfrm>
              <a:off x="5148398" y="4561692"/>
              <a:ext cx="1011822" cy="400110"/>
            </a:xfrm>
            <a:prstGeom prst="rect">
              <a:avLst/>
            </a:prstGeom>
            <a:noFill/>
          </p:spPr>
          <p:txBody>
            <a:bodyPr wrap="square" rtlCol="0">
              <a:spAutoFit/>
            </a:bodyPr>
            <a:lstStyle/>
            <a:p>
              <a:r>
                <a:rPr lang="en-US" sz="2000" b="1" dirty="0" smtClean="0"/>
                <a:t>Q</a:t>
              </a:r>
              <a:r>
                <a:rPr lang="en-US" sz="2000" b="1" baseline="-25000" dirty="0" smtClean="0"/>
                <a:t>TB</a:t>
              </a:r>
              <a:endParaRPr lang="en-US" sz="2000" b="1" dirty="0"/>
            </a:p>
          </p:txBody>
        </p:sp>
      </p:grpSp>
      <p:sp>
        <p:nvSpPr>
          <p:cNvPr id="6" name="Title 5"/>
          <p:cNvSpPr>
            <a:spLocks noGrp="1"/>
          </p:cNvSpPr>
          <p:nvPr>
            <p:ph type="title"/>
          </p:nvPr>
        </p:nvSpPr>
        <p:spPr/>
        <p:txBody>
          <a:bodyPr/>
          <a:lstStyle/>
          <a:p>
            <a:r>
              <a:rPr lang="en-US" dirty="0"/>
              <a:t>Hardware Pacer Module</a:t>
            </a:r>
          </a:p>
        </p:txBody>
      </p:sp>
    </p:spTree>
    <p:custDataLst>
      <p:tags r:id="rId2"/>
    </p:custDataLst>
    <p:extLst>
      <p:ext uri="{BB962C8B-B14F-4D97-AF65-F5344CB8AC3E}">
        <p14:creationId xmlns:p14="http://schemas.microsoft.com/office/powerpoint/2010/main" val="1872058138"/>
      </p:ext>
    </p:extLst>
  </p:cSld>
  <p:clrMapOvr>
    <a:masterClrMapping/>
  </p:clrMapOvr>
  <mc:AlternateContent xmlns:mc="http://schemas.openxmlformats.org/markup-compatibility/2006" xmlns:p14="http://schemas.microsoft.com/office/powerpoint/2010/main">
    <mc:Choice Requires="p14">
      <p:transition spd="slow" p14:dur="2000" advTm="104844"/>
    </mc:Choice>
    <mc:Fallback xmlns="">
      <p:transition xmlns:p14="http://schemas.microsoft.com/office/powerpoint/2010/main" spd="slow" advTm="104844"/>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1">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1">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1">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5"/>
          <p:cNvSpPr>
            <a:spLocks noGrp="1"/>
          </p:cNvSpPr>
          <p:nvPr>
            <p:ph type="sldNum" sz="quarter" idx="12"/>
          </p:nvPr>
        </p:nvSpPr>
        <p:spPr/>
        <p:txBody>
          <a:bodyPr/>
          <a:lstStyle/>
          <a:p>
            <a:fld id="{76E5D9CA-259B-4502-A3DE-CFCD4727B947}" type="slidenum">
              <a:rPr lang="en-US" altLang="ja-JP"/>
              <a:pPr/>
              <a:t>15</a:t>
            </a:fld>
            <a:endParaRPr lang="en-US" altLang="ja-JP"/>
          </a:p>
        </p:txBody>
      </p:sp>
      <p:pic>
        <p:nvPicPr>
          <p:cNvPr id="14344" name="Picture 8"/>
          <p:cNvPicPr>
            <a:picLocks noChangeArrowheads="1"/>
          </p:cNvPicPr>
          <p:nvPr/>
        </p:nvPicPr>
        <p:blipFill>
          <a:blip r:embed="rId2">
            <a:extLst>
              <a:ext uri="{28A0092B-C50C-407E-A947-70E740481C1C}">
                <a14:useLocalDpi xmlns:a14="http://schemas.microsoft.com/office/drawing/2010/main" val="0"/>
              </a:ext>
            </a:extLst>
          </a:blip>
          <a:stretch>
            <a:fillRect/>
          </a:stretch>
        </p:blipFill>
        <p:spPr bwMode="auto">
          <a:xfrm rot="5400000">
            <a:off x="-9340" y="1801787"/>
            <a:ext cx="4416552" cy="5120640"/>
          </a:xfrm>
          <a:prstGeom prst="rect">
            <a:avLst/>
          </a:prstGeom>
          <a:noFill/>
          <a:ln w="9525">
            <a:noFill/>
            <a:miter lim="800000"/>
            <a:headEnd/>
            <a:tailEnd/>
          </a:ln>
          <a:effectLst/>
        </p:spPr>
      </p:pic>
      <p:pic>
        <p:nvPicPr>
          <p:cNvPr id="14347" name="Picture 11"/>
          <p:cNvPicPr>
            <a:picLocks noChangeArrowheads="1"/>
          </p:cNvPicPr>
          <p:nvPr/>
        </p:nvPicPr>
        <p:blipFill>
          <a:blip r:embed="rId3">
            <a:extLst>
              <a:ext uri="{28A0092B-C50C-407E-A947-70E740481C1C}">
                <a14:useLocalDpi xmlns:a14="http://schemas.microsoft.com/office/drawing/2010/main" val="0"/>
              </a:ext>
            </a:extLst>
          </a:blip>
          <a:stretch>
            <a:fillRect/>
          </a:stretch>
        </p:blipFill>
        <p:spPr bwMode="auto">
          <a:xfrm rot="5400000">
            <a:off x="4362479" y="1782096"/>
            <a:ext cx="4489704" cy="5120640"/>
          </a:xfrm>
          <a:prstGeom prst="rect">
            <a:avLst/>
          </a:prstGeom>
          <a:noFill/>
          <a:ln w="9525">
            <a:noFill/>
            <a:miter lim="800000"/>
            <a:headEnd/>
            <a:tailEnd/>
          </a:ln>
          <a:effectLst/>
        </p:spPr>
      </p:pic>
      <p:sp>
        <p:nvSpPr>
          <p:cNvPr id="16" name="TextBox 17"/>
          <p:cNvSpPr txBox="1">
            <a:spLocks noChangeArrowheads="1"/>
          </p:cNvSpPr>
          <p:nvPr/>
        </p:nvSpPr>
        <p:spPr bwMode="auto">
          <a:xfrm>
            <a:off x="964988" y="1935309"/>
            <a:ext cx="3257550" cy="457200"/>
          </a:xfrm>
          <a:prstGeom prst="rect">
            <a:avLst/>
          </a:prstGeom>
          <a:noFill/>
          <a:ln w="9525">
            <a:noFill/>
            <a:miter lim="800000"/>
            <a:headEnd/>
            <a:tailEnd/>
          </a:ln>
        </p:spPr>
        <p:txBody>
          <a:bodyPr>
            <a:spAutoFit/>
          </a:bodyPr>
          <a:lstStyle/>
          <a:p>
            <a:pPr algn="ctr"/>
            <a:r>
              <a:rPr kumimoji="0" lang="en-US" altLang="ja-JP" sz="2400" b="1" dirty="0" smtClean="0">
                <a:latin typeface="Corbel" pitchFamily="34" charset="0"/>
              </a:rPr>
              <a:t>Throughput</a:t>
            </a:r>
            <a:endParaRPr kumimoji="0" lang="en-US" altLang="ja-JP" sz="2400" b="1" dirty="0">
              <a:latin typeface="Corbel" pitchFamily="34" charset="0"/>
            </a:endParaRPr>
          </a:p>
        </p:txBody>
      </p:sp>
      <p:sp>
        <p:nvSpPr>
          <p:cNvPr id="17" name="TextBox 18"/>
          <p:cNvSpPr txBox="1">
            <a:spLocks noChangeArrowheads="1"/>
          </p:cNvSpPr>
          <p:nvPr/>
        </p:nvSpPr>
        <p:spPr bwMode="auto">
          <a:xfrm>
            <a:off x="4727848" y="1940285"/>
            <a:ext cx="4419600" cy="461665"/>
          </a:xfrm>
          <a:prstGeom prst="rect">
            <a:avLst/>
          </a:prstGeom>
          <a:noFill/>
          <a:ln w="9525">
            <a:noFill/>
            <a:miter lim="800000"/>
            <a:headEnd/>
            <a:tailEnd/>
          </a:ln>
        </p:spPr>
        <p:txBody>
          <a:bodyPr>
            <a:spAutoFit/>
          </a:bodyPr>
          <a:lstStyle/>
          <a:p>
            <a:pPr algn="ctr"/>
            <a:r>
              <a:rPr kumimoji="0" lang="en-US" altLang="ja-JP" sz="2400" b="1" dirty="0" smtClean="0">
                <a:latin typeface="Corbel" pitchFamily="34" charset="0"/>
              </a:rPr>
              <a:t>Switch latency (mean)</a:t>
            </a:r>
            <a:endParaRPr kumimoji="0" lang="en-US" altLang="ja-JP" sz="2400" b="1" dirty="0">
              <a:latin typeface="Corbel" pitchFamily="34" charset="0"/>
            </a:endParaRPr>
          </a:p>
        </p:txBody>
      </p:sp>
      <p:sp>
        <p:nvSpPr>
          <p:cNvPr id="2" name="Title 1"/>
          <p:cNvSpPr>
            <a:spLocks noGrp="1"/>
          </p:cNvSpPr>
          <p:nvPr>
            <p:ph type="title"/>
          </p:nvPr>
        </p:nvSpPr>
        <p:spPr/>
        <p:txBody>
          <a:bodyPr/>
          <a:lstStyle/>
          <a:p>
            <a:endParaRPr lang="en-US" dirty="0"/>
          </a:p>
        </p:txBody>
      </p:sp>
      <p:sp>
        <p:nvSpPr>
          <p:cNvPr id="18" name="Title 4"/>
          <p:cNvSpPr txBox="1">
            <a:spLocks/>
          </p:cNvSpPr>
          <p:nvPr/>
        </p:nvSpPr>
        <p:spPr>
          <a:xfrm>
            <a:off x="0" y="0"/>
            <a:ext cx="9144000" cy="1371600"/>
          </a:xfrm>
          <a:prstGeom prst="rect">
            <a:avLst/>
          </a:prstGeom>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fontScale="92500" lnSpcReduction="10000"/>
          </a:bodyPr>
          <a:lstStyle>
            <a:lvl1pPr algn="ctr" defTabSz="914400" rtl="0" eaLnBrk="1" latinLnBrk="0" hangingPunct="1">
              <a:spcBef>
                <a:spcPct val="0"/>
              </a:spcBef>
              <a:buNone/>
              <a:defRPr sz="4400" b="1" kern="1200">
                <a:solidFill>
                  <a:schemeClr val="bg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altLang="ja-JP" sz="3600" dirty="0" smtClean="0"/>
              <a:t>Throughput &amp; Latency </a:t>
            </a:r>
            <a:br>
              <a:rPr lang="en-US" altLang="ja-JP" sz="3600" dirty="0" smtClean="0"/>
            </a:br>
            <a:r>
              <a:rPr lang="en-US" altLang="ja-JP" sz="3200" dirty="0" smtClean="0"/>
              <a:t>vs. PQ Drain Rate </a:t>
            </a:r>
          </a:p>
          <a:p>
            <a:r>
              <a:rPr lang="en-US" altLang="ja-JP" sz="3200" dirty="0" smtClean="0"/>
              <a:t>(with Pacing)</a:t>
            </a:r>
            <a:endParaRPr lang="en-US" sz="3200" dirty="0"/>
          </a:p>
        </p:txBody>
      </p:sp>
      <p:grpSp>
        <p:nvGrpSpPr>
          <p:cNvPr id="3" name="Group 2"/>
          <p:cNvGrpSpPr/>
          <p:nvPr/>
        </p:nvGrpSpPr>
        <p:grpSpPr>
          <a:xfrm>
            <a:off x="0" y="0"/>
            <a:ext cx="2133600" cy="1371600"/>
            <a:chOff x="0" y="0"/>
            <a:chExt cx="2133600" cy="1371600"/>
          </a:xfrm>
        </p:grpSpPr>
        <p:grpSp>
          <p:nvGrpSpPr>
            <p:cNvPr id="36" name="Group 35"/>
            <p:cNvGrpSpPr/>
            <p:nvPr/>
          </p:nvGrpSpPr>
          <p:grpSpPr>
            <a:xfrm>
              <a:off x="0" y="0"/>
              <a:ext cx="2133600" cy="1371600"/>
              <a:chOff x="0" y="685800"/>
              <a:chExt cx="2133600" cy="1219200"/>
            </a:xfrm>
          </p:grpSpPr>
          <p:grpSp>
            <p:nvGrpSpPr>
              <p:cNvPr id="37" name="Group 36"/>
              <p:cNvGrpSpPr/>
              <p:nvPr/>
            </p:nvGrpSpPr>
            <p:grpSpPr>
              <a:xfrm>
                <a:off x="0" y="685800"/>
                <a:ext cx="2133600" cy="1219200"/>
                <a:chOff x="0" y="-381000"/>
                <a:chExt cx="2133600" cy="1219200"/>
              </a:xfrm>
            </p:grpSpPr>
            <p:sp>
              <p:nvSpPr>
                <p:cNvPr id="45" name="Rectangle 44"/>
                <p:cNvSpPr/>
                <p:nvPr/>
              </p:nvSpPr>
              <p:spPr>
                <a:xfrm>
                  <a:off x="0" y="-381000"/>
                  <a:ext cx="2133600" cy="12192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nvGrpSpPr>
                <p:cNvPr id="46" name="Group 45"/>
                <p:cNvGrpSpPr/>
                <p:nvPr/>
              </p:nvGrpSpPr>
              <p:grpSpPr>
                <a:xfrm>
                  <a:off x="152400" y="-177800"/>
                  <a:ext cx="1813560" cy="860213"/>
                  <a:chOff x="2171700" y="1727200"/>
                  <a:chExt cx="4533900" cy="2150535"/>
                </a:xfrm>
              </p:grpSpPr>
              <p:sp>
                <p:nvSpPr>
                  <p:cNvPr id="47" name="Oval 46"/>
                  <p:cNvSpPr/>
                  <p:nvPr/>
                </p:nvSpPr>
                <p:spPr>
                  <a:xfrm>
                    <a:off x="6172200" y="2552700"/>
                    <a:ext cx="533400" cy="4572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48" name="Oval 47"/>
                  <p:cNvSpPr/>
                  <p:nvPr/>
                </p:nvSpPr>
                <p:spPr>
                  <a:xfrm>
                    <a:off x="2171700" y="1727200"/>
                    <a:ext cx="533400" cy="4572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49" name="Oval 48"/>
                  <p:cNvSpPr/>
                  <p:nvPr/>
                </p:nvSpPr>
                <p:spPr>
                  <a:xfrm>
                    <a:off x="2171700" y="3420535"/>
                    <a:ext cx="533400" cy="4572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50" name="Freeform 49"/>
                  <p:cNvSpPr/>
                  <p:nvPr/>
                </p:nvSpPr>
                <p:spPr>
                  <a:xfrm>
                    <a:off x="2659438" y="2051218"/>
                    <a:ext cx="3512760" cy="675983"/>
                  </a:xfrm>
                  <a:custGeom>
                    <a:avLst/>
                    <a:gdLst>
                      <a:gd name="connsiteX0" fmla="*/ 0 w 2743200"/>
                      <a:gd name="connsiteY0" fmla="*/ 0 h 621696"/>
                      <a:gd name="connsiteX1" fmla="*/ 943429 w 2743200"/>
                      <a:gd name="connsiteY1" fmla="*/ 522515 h 621696"/>
                      <a:gd name="connsiteX2" fmla="*/ 2743200 w 2743200"/>
                      <a:gd name="connsiteY2" fmla="*/ 595086 h 621696"/>
                      <a:gd name="connsiteX0" fmla="*/ 0 w 2947444"/>
                      <a:gd name="connsiteY0" fmla="*/ 0 h 737699"/>
                      <a:gd name="connsiteX1" fmla="*/ 1147673 w 2947444"/>
                      <a:gd name="connsiteY1" fmla="*/ 655976 h 737699"/>
                      <a:gd name="connsiteX2" fmla="*/ 2947444 w 2947444"/>
                      <a:gd name="connsiteY2" fmla="*/ 728547 h 737699"/>
                    </a:gdLst>
                    <a:ahLst/>
                    <a:cxnLst>
                      <a:cxn ang="0">
                        <a:pos x="connsiteX0" y="connsiteY0"/>
                      </a:cxn>
                      <a:cxn ang="0">
                        <a:pos x="connsiteX1" y="connsiteY1"/>
                      </a:cxn>
                      <a:cxn ang="0">
                        <a:pos x="connsiteX2" y="connsiteY2"/>
                      </a:cxn>
                    </a:cxnLst>
                    <a:rect l="l" t="t" r="r" b="b"/>
                    <a:pathLst>
                      <a:path w="2947444" h="737699">
                        <a:moveTo>
                          <a:pt x="0" y="0"/>
                        </a:moveTo>
                        <a:cubicBezTo>
                          <a:pt x="243114" y="211667"/>
                          <a:pt x="690473" y="556795"/>
                          <a:pt x="1147673" y="655976"/>
                        </a:cubicBezTo>
                        <a:cubicBezTo>
                          <a:pt x="1604873" y="755157"/>
                          <a:pt x="2276158" y="741852"/>
                          <a:pt x="2947444" y="728547"/>
                        </a:cubicBezTo>
                      </a:path>
                    </a:pathLst>
                  </a:custGeom>
                  <a:ln w="508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flipV="1">
                    <a:off x="2683930" y="2760663"/>
                    <a:ext cx="3488268" cy="754756"/>
                  </a:xfrm>
                  <a:custGeom>
                    <a:avLst/>
                    <a:gdLst>
                      <a:gd name="connsiteX0" fmla="*/ 0 w 2743200"/>
                      <a:gd name="connsiteY0" fmla="*/ 0 h 621696"/>
                      <a:gd name="connsiteX1" fmla="*/ 943429 w 2743200"/>
                      <a:gd name="connsiteY1" fmla="*/ 522515 h 621696"/>
                      <a:gd name="connsiteX2" fmla="*/ 2743200 w 2743200"/>
                      <a:gd name="connsiteY2" fmla="*/ 595086 h 621696"/>
                      <a:gd name="connsiteX0" fmla="*/ 0 w 2920410"/>
                      <a:gd name="connsiteY0" fmla="*/ 0 h 754756"/>
                      <a:gd name="connsiteX1" fmla="*/ 1120639 w 2920410"/>
                      <a:gd name="connsiteY1" fmla="*/ 673035 h 754756"/>
                      <a:gd name="connsiteX2" fmla="*/ 2920410 w 2920410"/>
                      <a:gd name="connsiteY2" fmla="*/ 745606 h 754756"/>
                    </a:gdLst>
                    <a:ahLst/>
                    <a:cxnLst>
                      <a:cxn ang="0">
                        <a:pos x="connsiteX0" y="connsiteY0"/>
                      </a:cxn>
                      <a:cxn ang="0">
                        <a:pos x="connsiteX1" y="connsiteY1"/>
                      </a:cxn>
                      <a:cxn ang="0">
                        <a:pos x="connsiteX2" y="connsiteY2"/>
                      </a:cxn>
                    </a:cxnLst>
                    <a:rect l="l" t="t" r="r" b="b"/>
                    <a:pathLst>
                      <a:path w="2920410" h="754756">
                        <a:moveTo>
                          <a:pt x="0" y="0"/>
                        </a:moveTo>
                        <a:cubicBezTo>
                          <a:pt x="243114" y="211667"/>
                          <a:pt x="663439" y="573854"/>
                          <a:pt x="1120639" y="673035"/>
                        </a:cubicBezTo>
                        <a:cubicBezTo>
                          <a:pt x="1577839" y="772216"/>
                          <a:pt x="2249124" y="758911"/>
                          <a:pt x="2920410" y="745606"/>
                        </a:cubicBezTo>
                      </a:path>
                    </a:pathLst>
                  </a:custGeom>
                  <a:ln w="508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38" name="Rectangle 37"/>
              <p:cNvSpPr/>
              <p:nvPr/>
            </p:nvSpPr>
            <p:spPr>
              <a:xfrm>
                <a:off x="727288" y="1188007"/>
                <a:ext cx="304800" cy="2438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39" name="Group 32"/>
              <p:cNvGrpSpPr/>
              <p:nvPr/>
            </p:nvGrpSpPr>
            <p:grpSpPr>
              <a:xfrm flipV="1">
                <a:off x="749908" y="1238084"/>
                <a:ext cx="246605" cy="129986"/>
                <a:chOff x="1040728" y="5405712"/>
                <a:chExt cx="2777155" cy="1463845"/>
              </a:xfrm>
            </p:grpSpPr>
            <p:sp>
              <p:nvSpPr>
                <p:cNvPr id="41" name="Freeform 40"/>
                <p:cNvSpPr/>
                <p:nvPr/>
              </p:nvSpPr>
              <p:spPr>
                <a:xfrm>
                  <a:off x="1040728" y="5405712"/>
                  <a:ext cx="1384146" cy="818378"/>
                </a:xfrm>
                <a:custGeom>
                  <a:avLst/>
                  <a:gdLst>
                    <a:gd name="connsiteX0" fmla="*/ 0 w 1171320"/>
                    <a:gd name="connsiteY0" fmla="*/ 0 h 480831"/>
                    <a:gd name="connsiteX1" fmla="*/ 715121 w 1171320"/>
                    <a:gd name="connsiteY1" fmla="*/ 147948 h 480831"/>
                    <a:gd name="connsiteX2" fmla="*/ 1171320 w 1171320"/>
                    <a:gd name="connsiteY2" fmla="*/ 480831 h 480831"/>
                  </a:gdLst>
                  <a:ahLst/>
                  <a:cxnLst>
                    <a:cxn ang="0">
                      <a:pos x="connsiteX0" y="connsiteY0"/>
                    </a:cxn>
                    <a:cxn ang="0">
                      <a:pos x="connsiteX1" y="connsiteY1"/>
                    </a:cxn>
                    <a:cxn ang="0">
                      <a:pos x="connsiteX2" y="connsiteY2"/>
                    </a:cxn>
                  </a:cxnLst>
                  <a:rect l="l" t="t" r="r" b="b"/>
                  <a:pathLst>
                    <a:path w="1171320" h="480831">
                      <a:moveTo>
                        <a:pt x="0" y="0"/>
                      </a:moveTo>
                      <a:cubicBezTo>
                        <a:pt x="259950" y="33905"/>
                        <a:pt x="519901" y="67810"/>
                        <a:pt x="715121" y="147948"/>
                      </a:cubicBezTo>
                      <a:cubicBezTo>
                        <a:pt x="910341" y="228087"/>
                        <a:pt x="1040830" y="354459"/>
                        <a:pt x="1171320" y="480831"/>
                      </a:cubicBezTo>
                    </a:path>
                  </a:pathLst>
                </a:custGeom>
                <a:ln w="381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 name="Freeform 41"/>
                <p:cNvSpPr/>
                <p:nvPr/>
              </p:nvSpPr>
              <p:spPr>
                <a:xfrm flipH="1" flipV="1">
                  <a:off x="2411552" y="6027867"/>
                  <a:ext cx="1384146" cy="818379"/>
                </a:xfrm>
                <a:custGeom>
                  <a:avLst/>
                  <a:gdLst>
                    <a:gd name="connsiteX0" fmla="*/ 0 w 1171320"/>
                    <a:gd name="connsiteY0" fmla="*/ 0 h 480831"/>
                    <a:gd name="connsiteX1" fmla="*/ 715121 w 1171320"/>
                    <a:gd name="connsiteY1" fmla="*/ 147948 h 480831"/>
                    <a:gd name="connsiteX2" fmla="*/ 1171320 w 1171320"/>
                    <a:gd name="connsiteY2" fmla="*/ 480831 h 480831"/>
                  </a:gdLst>
                  <a:ahLst/>
                  <a:cxnLst>
                    <a:cxn ang="0">
                      <a:pos x="connsiteX0" y="connsiteY0"/>
                    </a:cxn>
                    <a:cxn ang="0">
                      <a:pos x="connsiteX1" y="connsiteY1"/>
                    </a:cxn>
                    <a:cxn ang="0">
                      <a:pos x="connsiteX2" y="connsiteY2"/>
                    </a:cxn>
                  </a:cxnLst>
                  <a:rect l="l" t="t" r="r" b="b"/>
                  <a:pathLst>
                    <a:path w="1171320" h="480831">
                      <a:moveTo>
                        <a:pt x="0" y="0"/>
                      </a:moveTo>
                      <a:cubicBezTo>
                        <a:pt x="259950" y="33905"/>
                        <a:pt x="519901" y="67810"/>
                        <a:pt x="715121" y="147948"/>
                      </a:cubicBezTo>
                      <a:cubicBezTo>
                        <a:pt x="910341" y="228087"/>
                        <a:pt x="1040830" y="354459"/>
                        <a:pt x="1171320" y="480831"/>
                      </a:cubicBezTo>
                    </a:path>
                  </a:pathLst>
                </a:custGeom>
                <a:ln w="381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 name="Freeform 42"/>
                <p:cNvSpPr/>
                <p:nvPr/>
              </p:nvSpPr>
              <p:spPr>
                <a:xfrm flipH="1">
                  <a:off x="2433737" y="5405712"/>
                  <a:ext cx="1384146" cy="818378"/>
                </a:xfrm>
                <a:custGeom>
                  <a:avLst/>
                  <a:gdLst>
                    <a:gd name="connsiteX0" fmla="*/ 0 w 1171320"/>
                    <a:gd name="connsiteY0" fmla="*/ 0 h 480831"/>
                    <a:gd name="connsiteX1" fmla="*/ 715121 w 1171320"/>
                    <a:gd name="connsiteY1" fmla="*/ 147948 h 480831"/>
                    <a:gd name="connsiteX2" fmla="*/ 1171320 w 1171320"/>
                    <a:gd name="connsiteY2" fmla="*/ 480831 h 480831"/>
                  </a:gdLst>
                  <a:ahLst/>
                  <a:cxnLst>
                    <a:cxn ang="0">
                      <a:pos x="connsiteX0" y="connsiteY0"/>
                    </a:cxn>
                    <a:cxn ang="0">
                      <a:pos x="connsiteX1" y="connsiteY1"/>
                    </a:cxn>
                    <a:cxn ang="0">
                      <a:pos x="connsiteX2" y="connsiteY2"/>
                    </a:cxn>
                  </a:cxnLst>
                  <a:rect l="l" t="t" r="r" b="b"/>
                  <a:pathLst>
                    <a:path w="1171320" h="480831">
                      <a:moveTo>
                        <a:pt x="0" y="0"/>
                      </a:moveTo>
                      <a:cubicBezTo>
                        <a:pt x="259950" y="33905"/>
                        <a:pt x="519901" y="67810"/>
                        <a:pt x="715121" y="147948"/>
                      </a:cubicBezTo>
                      <a:cubicBezTo>
                        <a:pt x="910341" y="228087"/>
                        <a:pt x="1040830" y="354459"/>
                        <a:pt x="1171320" y="480831"/>
                      </a:cubicBezTo>
                    </a:path>
                  </a:pathLst>
                </a:custGeom>
                <a:ln w="381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 name="Freeform 43"/>
                <p:cNvSpPr/>
                <p:nvPr/>
              </p:nvSpPr>
              <p:spPr>
                <a:xfrm flipV="1">
                  <a:off x="1062913" y="6051178"/>
                  <a:ext cx="1384146" cy="818379"/>
                </a:xfrm>
                <a:custGeom>
                  <a:avLst/>
                  <a:gdLst>
                    <a:gd name="connsiteX0" fmla="*/ 0 w 1171320"/>
                    <a:gd name="connsiteY0" fmla="*/ 0 h 480831"/>
                    <a:gd name="connsiteX1" fmla="*/ 715121 w 1171320"/>
                    <a:gd name="connsiteY1" fmla="*/ 147948 h 480831"/>
                    <a:gd name="connsiteX2" fmla="*/ 1171320 w 1171320"/>
                    <a:gd name="connsiteY2" fmla="*/ 480831 h 480831"/>
                  </a:gdLst>
                  <a:ahLst/>
                  <a:cxnLst>
                    <a:cxn ang="0">
                      <a:pos x="connsiteX0" y="connsiteY0"/>
                    </a:cxn>
                    <a:cxn ang="0">
                      <a:pos x="connsiteX1" y="connsiteY1"/>
                    </a:cxn>
                    <a:cxn ang="0">
                      <a:pos x="connsiteX2" y="connsiteY2"/>
                    </a:cxn>
                  </a:cxnLst>
                  <a:rect l="l" t="t" r="r" b="b"/>
                  <a:pathLst>
                    <a:path w="1171320" h="480831">
                      <a:moveTo>
                        <a:pt x="0" y="0"/>
                      </a:moveTo>
                      <a:cubicBezTo>
                        <a:pt x="259950" y="33905"/>
                        <a:pt x="519901" y="67810"/>
                        <a:pt x="715121" y="147948"/>
                      </a:cubicBezTo>
                      <a:cubicBezTo>
                        <a:pt x="910341" y="228087"/>
                        <a:pt x="1040830" y="354459"/>
                        <a:pt x="1171320" y="480831"/>
                      </a:cubicBezTo>
                    </a:path>
                  </a:pathLst>
                </a:custGeom>
                <a:ln w="381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40" name="Snip Same Side Corner Rectangle 39"/>
              <p:cNvSpPr/>
              <p:nvPr/>
            </p:nvSpPr>
            <p:spPr>
              <a:xfrm rot="5400000">
                <a:off x="1148093" y="1179821"/>
                <a:ext cx="141793" cy="220554"/>
              </a:xfrm>
              <a:prstGeom prst="snip2SameRect">
                <a:avLst>
                  <a:gd name="adj1" fmla="val 50000"/>
                  <a:gd name="adj2" fmla="val 0"/>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grpSp>
        <p:sp>
          <p:nvSpPr>
            <p:cNvPr id="25" name="Regular Pentagon 24"/>
            <p:cNvSpPr/>
            <p:nvPr/>
          </p:nvSpPr>
          <p:spPr>
            <a:xfrm rot="7171036">
              <a:off x="333033" y="333033"/>
              <a:ext cx="155603" cy="155602"/>
            </a:xfrm>
            <a:prstGeom prst="pentag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1600"/>
            </a:p>
          </p:txBody>
        </p:sp>
        <p:sp>
          <p:nvSpPr>
            <p:cNvPr id="26" name="Regular Pentagon 25"/>
            <p:cNvSpPr/>
            <p:nvPr/>
          </p:nvSpPr>
          <p:spPr>
            <a:xfrm rot="3138752">
              <a:off x="328796" y="908769"/>
              <a:ext cx="155603" cy="155602"/>
            </a:xfrm>
            <a:prstGeom prst="pentag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1600"/>
            </a:p>
          </p:txBody>
        </p:sp>
      </p:grpSp>
    </p:spTree>
    <p:extLst>
      <p:ext uri="{BB962C8B-B14F-4D97-AF65-F5344CB8AC3E}">
        <p14:creationId xmlns:p14="http://schemas.microsoft.com/office/powerpoint/2010/main" val="1774670261"/>
      </p:ext>
    </p:extLst>
  </p:cSld>
  <p:clrMapOvr>
    <a:masterClrMapping/>
  </p:clrMapOvr>
  <mc:AlternateContent xmlns:mc="http://schemas.openxmlformats.org/markup-compatibility/2006" xmlns:p14="http://schemas.microsoft.com/office/powerpoint/2010/main">
    <mc:Choice Requires="p14">
      <p:transition spd="slow" p14:dur="2000" advTm="30818"/>
    </mc:Choice>
    <mc:Fallback xmlns="">
      <p:transition xmlns:p14="http://schemas.microsoft.com/office/powerpoint/2010/main" spd="slow" advTm="30818"/>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6860B3D-D4F8-4840-B91D-0EEC232E35FC}" type="slidenum">
              <a:rPr lang="en-US" smtClean="0"/>
              <a:pPr/>
              <a:t>16</a:t>
            </a:fld>
            <a:endParaRPr lang="en-US"/>
          </a:p>
        </p:txBody>
      </p:sp>
      <p:pic>
        <p:nvPicPr>
          <p:cNvPr id="12" name="Picture 11"/>
          <p:cNvPicPr>
            <a:picLocks noChangeArrowheads="1"/>
          </p:cNvPicPr>
          <p:nvPr/>
        </p:nvPicPr>
        <p:blipFill>
          <a:blip r:embed="rId2">
            <a:extLst>
              <a:ext uri="{28A0092B-C50C-407E-A947-70E740481C1C}">
                <a14:useLocalDpi xmlns:a14="http://schemas.microsoft.com/office/drawing/2010/main" val="0"/>
              </a:ext>
            </a:extLst>
          </a:blip>
          <a:stretch>
            <a:fillRect/>
          </a:stretch>
        </p:blipFill>
        <p:spPr bwMode="auto">
          <a:xfrm rot="5400000">
            <a:off x="34348" y="1651292"/>
            <a:ext cx="4416552" cy="5120640"/>
          </a:xfrm>
          <a:prstGeom prst="rect">
            <a:avLst/>
          </a:prstGeom>
          <a:noFill/>
          <a:ln w="9525">
            <a:noFill/>
            <a:miter lim="800000"/>
            <a:headEnd/>
            <a:tailEnd/>
          </a:ln>
          <a:effectLst/>
        </p:spPr>
      </p:pic>
      <p:pic>
        <p:nvPicPr>
          <p:cNvPr id="18" name="Picture 11"/>
          <p:cNvPicPr>
            <a:picLocks noChangeArrowheads="1"/>
          </p:cNvPicPr>
          <p:nvPr/>
        </p:nvPicPr>
        <p:blipFill>
          <a:blip r:embed="rId3">
            <a:extLst>
              <a:ext uri="{28A0092B-C50C-407E-A947-70E740481C1C}">
                <a14:useLocalDpi xmlns:a14="http://schemas.microsoft.com/office/drawing/2010/main" val="0"/>
              </a:ext>
            </a:extLst>
          </a:blip>
          <a:stretch>
            <a:fillRect/>
          </a:stretch>
        </p:blipFill>
        <p:spPr bwMode="auto">
          <a:xfrm rot="5400000">
            <a:off x="4412394" y="1671546"/>
            <a:ext cx="4416552" cy="5120640"/>
          </a:xfrm>
          <a:prstGeom prst="rect">
            <a:avLst/>
          </a:prstGeom>
          <a:noFill/>
          <a:ln w="9525">
            <a:noFill/>
            <a:miter lim="800000"/>
            <a:headEnd/>
            <a:tailEnd/>
          </a:ln>
          <a:effectLst/>
        </p:spPr>
      </p:pic>
      <p:sp>
        <p:nvSpPr>
          <p:cNvPr id="27" name="TextBox 17"/>
          <p:cNvSpPr txBox="1">
            <a:spLocks noChangeArrowheads="1"/>
          </p:cNvSpPr>
          <p:nvPr/>
        </p:nvSpPr>
        <p:spPr bwMode="auto">
          <a:xfrm>
            <a:off x="862860" y="1785135"/>
            <a:ext cx="3257550" cy="457200"/>
          </a:xfrm>
          <a:prstGeom prst="rect">
            <a:avLst/>
          </a:prstGeom>
          <a:noFill/>
          <a:ln w="9525">
            <a:noFill/>
            <a:miter lim="800000"/>
            <a:headEnd/>
            <a:tailEnd/>
          </a:ln>
        </p:spPr>
        <p:txBody>
          <a:bodyPr>
            <a:spAutoFit/>
          </a:bodyPr>
          <a:lstStyle/>
          <a:p>
            <a:pPr algn="ctr"/>
            <a:r>
              <a:rPr kumimoji="0" lang="en-US" altLang="ja-JP" sz="2400" b="1" dirty="0" smtClean="0">
                <a:latin typeface="Corbel" pitchFamily="34" charset="0"/>
              </a:rPr>
              <a:t>No Pacing</a:t>
            </a:r>
            <a:endParaRPr kumimoji="0" lang="en-US" altLang="ja-JP" sz="2400" b="1" dirty="0">
              <a:latin typeface="Corbel" pitchFamily="34" charset="0"/>
            </a:endParaRPr>
          </a:p>
        </p:txBody>
      </p:sp>
      <p:sp>
        <p:nvSpPr>
          <p:cNvPr id="28" name="TextBox 17"/>
          <p:cNvSpPr txBox="1">
            <a:spLocks noChangeArrowheads="1"/>
          </p:cNvSpPr>
          <p:nvPr/>
        </p:nvSpPr>
        <p:spPr bwMode="auto">
          <a:xfrm>
            <a:off x="5377710" y="1785135"/>
            <a:ext cx="3257550" cy="457200"/>
          </a:xfrm>
          <a:prstGeom prst="rect">
            <a:avLst/>
          </a:prstGeom>
          <a:noFill/>
          <a:ln w="9525">
            <a:noFill/>
            <a:miter lim="800000"/>
            <a:headEnd/>
            <a:tailEnd/>
          </a:ln>
        </p:spPr>
        <p:txBody>
          <a:bodyPr>
            <a:spAutoFit/>
          </a:bodyPr>
          <a:lstStyle/>
          <a:p>
            <a:pPr algn="ctr"/>
            <a:r>
              <a:rPr kumimoji="0" lang="en-US" altLang="ja-JP" sz="2400" b="1" dirty="0" smtClean="0">
                <a:latin typeface="Corbel" pitchFamily="34" charset="0"/>
              </a:rPr>
              <a:t>Pacing</a:t>
            </a:r>
            <a:endParaRPr kumimoji="0" lang="en-US" altLang="ja-JP" sz="2400" b="1" dirty="0">
              <a:latin typeface="Corbel" pitchFamily="34" charset="0"/>
            </a:endParaRPr>
          </a:p>
        </p:txBody>
      </p:sp>
      <p:sp>
        <p:nvSpPr>
          <p:cNvPr id="2" name="Title 1"/>
          <p:cNvSpPr>
            <a:spLocks noGrp="1"/>
          </p:cNvSpPr>
          <p:nvPr>
            <p:ph type="title"/>
          </p:nvPr>
        </p:nvSpPr>
        <p:spPr/>
        <p:txBody>
          <a:bodyPr/>
          <a:lstStyle/>
          <a:p>
            <a:endParaRPr lang="en-US"/>
          </a:p>
        </p:txBody>
      </p:sp>
      <p:sp>
        <p:nvSpPr>
          <p:cNvPr id="17" name="Title 1"/>
          <p:cNvSpPr txBox="1">
            <a:spLocks/>
          </p:cNvSpPr>
          <p:nvPr/>
        </p:nvSpPr>
        <p:spPr>
          <a:xfrm>
            <a:off x="0" y="0"/>
            <a:ext cx="9144000" cy="1143000"/>
          </a:xfrm>
          <a:prstGeom prst="rect">
            <a:avLst/>
          </a:prstGeom>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fontScale="90000" lnSpcReduction="10000"/>
          </a:bodyPr>
          <a:lstStyle>
            <a:lvl1pPr algn="ctr" defTabSz="914400" rtl="0" eaLnBrk="1" latinLnBrk="0" hangingPunct="1">
              <a:spcBef>
                <a:spcPct val="0"/>
              </a:spcBef>
              <a:buNone/>
              <a:defRPr sz="4400" b="1" kern="1200">
                <a:solidFill>
                  <a:schemeClr val="bg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smtClean="0"/>
              <a:t>No Pacing </a:t>
            </a:r>
            <a:r>
              <a:rPr lang="en-US" dirty="0" err="1" smtClean="0"/>
              <a:t>vs</a:t>
            </a:r>
            <a:r>
              <a:rPr lang="en-US" dirty="0" smtClean="0"/>
              <a:t> Pacing </a:t>
            </a:r>
            <a:br>
              <a:rPr lang="en-US" dirty="0" smtClean="0"/>
            </a:br>
            <a:r>
              <a:rPr lang="en-US" sz="3600" dirty="0" smtClean="0"/>
              <a:t>(Mean Latency)</a:t>
            </a:r>
            <a:endParaRPr lang="en-US" dirty="0"/>
          </a:p>
        </p:txBody>
      </p:sp>
      <p:grpSp>
        <p:nvGrpSpPr>
          <p:cNvPr id="29" name="Group 28"/>
          <p:cNvGrpSpPr/>
          <p:nvPr/>
        </p:nvGrpSpPr>
        <p:grpSpPr>
          <a:xfrm>
            <a:off x="0" y="0"/>
            <a:ext cx="2133600" cy="1143000"/>
            <a:chOff x="0" y="685800"/>
            <a:chExt cx="2133600" cy="1219200"/>
          </a:xfrm>
        </p:grpSpPr>
        <p:grpSp>
          <p:nvGrpSpPr>
            <p:cNvPr id="30" name="Group 29"/>
            <p:cNvGrpSpPr/>
            <p:nvPr/>
          </p:nvGrpSpPr>
          <p:grpSpPr>
            <a:xfrm>
              <a:off x="0" y="685800"/>
              <a:ext cx="2133600" cy="1219200"/>
              <a:chOff x="0" y="-381000"/>
              <a:chExt cx="2133600" cy="1219200"/>
            </a:xfrm>
          </p:grpSpPr>
          <p:sp>
            <p:nvSpPr>
              <p:cNvPr id="38" name="Rectangle 37"/>
              <p:cNvSpPr/>
              <p:nvPr/>
            </p:nvSpPr>
            <p:spPr>
              <a:xfrm>
                <a:off x="0" y="-381000"/>
                <a:ext cx="2133600" cy="12192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nvGrpSpPr>
              <p:cNvPr id="39" name="Group 38"/>
              <p:cNvGrpSpPr/>
              <p:nvPr/>
            </p:nvGrpSpPr>
            <p:grpSpPr>
              <a:xfrm>
                <a:off x="228600" y="-76200"/>
                <a:ext cx="1737360" cy="640080"/>
                <a:chOff x="2362200" y="1981200"/>
                <a:chExt cx="4343400" cy="1600200"/>
              </a:xfrm>
            </p:grpSpPr>
            <p:sp>
              <p:nvSpPr>
                <p:cNvPr id="40" name="Oval 39"/>
                <p:cNvSpPr/>
                <p:nvPr/>
              </p:nvSpPr>
              <p:spPr>
                <a:xfrm>
                  <a:off x="6172200" y="2552700"/>
                  <a:ext cx="533400" cy="4572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41" name="Oval 40"/>
                <p:cNvSpPr/>
                <p:nvPr/>
              </p:nvSpPr>
              <p:spPr>
                <a:xfrm>
                  <a:off x="2362200" y="1981200"/>
                  <a:ext cx="533400" cy="4572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42" name="Oval 41"/>
                <p:cNvSpPr/>
                <p:nvPr/>
              </p:nvSpPr>
              <p:spPr>
                <a:xfrm>
                  <a:off x="2362200" y="3124200"/>
                  <a:ext cx="533400" cy="4572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43" name="Freeform 42"/>
                <p:cNvSpPr/>
                <p:nvPr/>
              </p:nvSpPr>
              <p:spPr>
                <a:xfrm>
                  <a:off x="2902855" y="2173515"/>
                  <a:ext cx="3269343" cy="569685"/>
                </a:xfrm>
                <a:custGeom>
                  <a:avLst/>
                  <a:gdLst>
                    <a:gd name="connsiteX0" fmla="*/ 0 w 2743200"/>
                    <a:gd name="connsiteY0" fmla="*/ 0 h 621696"/>
                    <a:gd name="connsiteX1" fmla="*/ 943429 w 2743200"/>
                    <a:gd name="connsiteY1" fmla="*/ 522515 h 621696"/>
                    <a:gd name="connsiteX2" fmla="*/ 2743200 w 2743200"/>
                    <a:gd name="connsiteY2" fmla="*/ 595086 h 621696"/>
                  </a:gdLst>
                  <a:ahLst/>
                  <a:cxnLst>
                    <a:cxn ang="0">
                      <a:pos x="connsiteX0" y="connsiteY0"/>
                    </a:cxn>
                    <a:cxn ang="0">
                      <a:pos x="connsiteX1" y="connsiteY1"/>
                    </a:cxn>
                    <a:cxn ang="0">
                      <a:pos x="connsiteX2" y="connsiteY2"/>
                    </a:cxn>
                  </a:cxnLst>
                  <a:rect l="l" t="t" r="r" b="b"/>
                  <a:pathLst>
                    <a:path w="2743200" h="621696">
                      <a:moveTo>
                        <a:pt x="0" y="0"/>
                      </a:moveTo>
                      <a:cubicBezTo>
                        <a:pt x="243114" y="211667"/>
                        <a:pt x="486229" y="423334"/>
                        <a:pt x="943429" y="522515"/>
                      </a:cubicBezTo>
                      <a:cubicBezTo>
                        <a:pt x="1400629" y="621696"/>
                        <a:pt x="2071914" y="608391"/>
                        <a:pt x="2743200" y="595086"/>
                      </a:cubicBezTo>
                    </a:path>
                  </a:pathLst>
                </a:custGeom>
                <a:ln w="508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43"/>
                <p:cNvSpPr/>
                <p:nvPr/>
              </p:nvSpPr>
              <p:spPr>
                <a:xfrm flipV="1">
                  <a:off x="2895600" y="2743200"/>
                  <a:ext cx="3276600" cy="621695"/>
                </a:xfrm>
                <a:custGeom>
                  <a:avLst/>
                  <a:gdLst>
                    <a:gd name="connsiteX0" fmla="*/ 0 w 2743200"/>
                    <a:gd name="connsiteY0" fmla="*/ 0 h 621696"/>
                    <a:gd name="connsiteX1" fmla="*/ 943429 w 2743200"/>
                    <a:gd name="connsiteY1" fmla="*/ 522515 h 621696"/>
                    <a:gd name="connsiteX2" fmla="*/ 2743200 w 2743200"/>
                    <a:gd name="connsiteY2" fmla="*/ 595086 h 621696"/>
                  </a:gdLst>
                  <a:ahLst/>
                  <a:cxnLst>
                    <a:cxn ang="0">
                      <a:pos x="connsiteX0" y="connsiteY0"/>
                    </a:cxn>
                    <a:cxn ang="0">
                      <a:pos x="connsiteX1" y="connsiteY1"/>
                    </a:cxn>
                    <a:cxn ang="0">
                      <a:pos x="connsiteX2" y="connsiteY2"/>
                    </a:cxn>
                  </a:cxnLst>
                  <a:rect l="l" t="t" r="r" b="b"/>
                  <a:pathLst>
                    <a:path w="2743200" h="621696">
                      <a:moveTo>
                        <a:pt x="0" y="0"/>
                      </a:moveTo>
                      <a:cubicBezTo>
                        <a:pt x="243114" y="211667"/>
                        <a:pt x="486229" y="423334"/>
                        <a:pt x="943429" y="522515"/>
                      </a:cubicBezTo>
                      <a:cubicBezTo>
                        <a:pt x="1400629" y="621696"/>
                        <a:pt x="2071914" y="608391"/>
                        <a:pt x="2743200" y="595086"/>
                      </a:cubicBezTo>
                    </a:path>
                  </a:pathLst>
                </a:custGeom>
                <a:ln w="508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31" name="Rectangle 30"/>
            <p:cNvSpPr/>
            <p:nvPr/>
          </p:nvSpPr>
          <p:spPr>
            <a:xfrm>
              <a:off x="727288" y="1188007"/>
              <a:ext cx="304800" cy="2438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32" name="Group 32"/>
            <p:cNvGrpSpPr/>
            <p:nvPr/>
          </p:nvGrpSpPr>
          <p:grpSpPr>
            <a:xfrm flipV="1">
              <a:off x="749908" y="1238084"/>
              <a:ext cx="246605" cy="129986"/>
              <a:chOff x="1040728" y="5405712"/>
              <a:chExt cx="2777155" cy="1463845"/>
            </a:xfrm>
          </p:grpSpPr>
          <p:sp>
            <p:nvSpPr>
              <p:cNvPr id="34" name="Freeform 33"/>
              <p:cNvSpPr/>
              <p:nvPr/>
            </p:nvSpPr>
            <p:spPr>
              <a:xfrm>
                <a:off x="1040728" y="5405712"/>
                <a:ext cx="1384146" cy="818378"/>
              </a:xfrm>
              <a:custGeom>
                <a:avLst/>
                <a:gdLst>
                  <a:gd name="connsiteX0" fmla="*/ 0 w 1171320"/>
                  <a:gd name="connsiteY0" fmla="*/ 0 h 480831"/>
                  <a:gd name="connsiteX1" fmla="*/ 715121 w 1171320"/>
                  <a:gd name="connsiteY1" fmla="*/ 147948 h 480831"/>
                  <a:gd name="connsiteX2" fmla="*/ 1171320 w 1171320"/>
                  <a:gd name="connsiteY2" fmla="*/ 480831 h 480831"/>
                </a:gdLst>
                <a:ahLst/>
                <a:cxnLst>
                  <a:cxn ang="0">
                    <a:pos x="connsiteX0" y="connsiteY0"/>
                  </a:cxn>
                  <a:cxn ang="0">
                    <a:pos x="connsiteX1" y="connsiteY1"/>
                  </a:cxn>
                  <a:cxn ang="0">
                    <a:pos x="connsiteX2" y="connsiteY2"/>
                  </a:cxn>
                </a:cxnLst>
                <a:rect l="l" t="t" r="r" b="b"/>
                <a:pathLst>
                  <a:path w="1171320" h="480831">
                    <a:moveTo>
                      <a:pt x="0" y="0"/>
                    </a:moveTo>
                    <a:cubicBezTo>
                      <a:pt x="259950" y="33905"/>
                      <a:pt x="519901" y="67810"/>
                      <a:pt x="715121" y="147948"/>
                    </a:cubicBezTo>
                    <a:cubicBezTo>
                      <a:pt x="910341" y="228087"/>
                      <a:pt x="1040830" y="354459"/>
                      <a:pt x="1171320" y="480831"/>
                    </a:cubicBezTo>
                  </a:path>
                </a:pathLst>
              </a:custGeom>
              <a:ln w="381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Freeform 34"/>
              <p:cNvSpPr/>
              <p:nvPr/>
            </p:nvSpPr>
            <p:spPr>
              <a:xfrm flipH="1" flipV="1">
                <a:off x="2411552" y="6027867"/>
                <a:ext cx="1384146" cy="818379"/>
              </a:xfrm>
              <a:custGeom>
                <a:avLst/>
                <a:gdLst>
                  <a:gd name="connsiteX0" fmla="*/ 0 w 1171320"/>
                  <a:gd name="connsiteY0" fmla="*/ 0 h 480831"/>
                  <a:gd name="connsiteX1" fmla="*/ 715121 w 1171320"/>
                  <a:gd name="connsiteY1" fmla="*/ 147948 h 480831"/>
                  <a:gd name="connsiteX2" fmla="*/ 1171320 w 1171320"/>
                  <a:gd name="connsiteY2" fmla="*/ 480831 h 480831"/>
                </a:gdLst>
                <a:ahLst/>
                <a:cxnLst>
                  <a:cxn ang="0">
                    <a:pos x="connsiteX0" y="connsiteY0"/>
                  </a:cxn>
                  <a:cxn ang="0">
                    <a:pos x="connsiteX1" y="connsiteY1"/>
                  </a:cxn>
                  <a:cxn ang="0">
                    <a:pos x="connsiteX2" y="connsiteY2"/>
                  </a:cxn>
                </a:cxnLst>
                <a:rect l="l" t="t" r="r" b="b"/>
                <a:pathLst>
                  <a:path w="1171320" h="480831">
                    <a:moveTo>
                      <a:pt x="0" y="0"/>
                    </a:moveTo>
                    <a:cubicBezTo>
                      <a:pt x="259950" y="33905"/>
                      <a:pt x="519901" y="67810"/>
                      <a:pt x="715121" y="147948"/>
                    </a:cubicBezTo>
                    <a:cubicBezTo>
                      <a:pt x="910341" y="228087"/>
                      <a:pt x="1040830" y="354459"/>
                      <a:pt x="1171320" y="480831"/>
                    </a:cubicBezTo>
                  </a:path>
                </a:pathLst>
              </a:custGeom>
              <a:ln w="381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Freeform 35"/>
              <p:cNvSpPr/>
              <p:nvPr/>
            </p:nvSpPr>
            <p:spPr>
              <a:xfrm flipH="1">
                <a:off x="2433737" y="5405712"/>
                <a:ext cx="1384146" cy="818378"/>
              </a:xfrm>
              <a:custGeom>
                <a:avLst/>
                <a:gdLst>
                  <a:gd name="connsiteX0" fmla="*/ 0 w 1171320"/>
                  <a:gd name="connsiteY0" fmla="*/ 0 h 480831"/>
                  <a:gd name="connsiteX1" fmla="*/ 715121 w 1171320"/>
                  <a:gd name="connsiteY1" fmla="*/ 147948 h 480831"/>
                  <a:gd name="connsiteX2" fmla="*/ 1171320 w 1171320"/>
                  <a:gd name="connsiteY2" fmla="*/ 480831 h 480831"/>
                </a:gdLst>
                <a:ahLst/>
                <a:cxnLst>
                  <a:cxn ang="0">
                    <a:pos x="connsiteX0" y="connsiteY0"/>
                  </a:cxn>
                  <a:cxn ang="0">
                    <a:pos x="connsiteX1" y="connsiteY1"/>
                  </a:cxn>
                  <a:cxn ang="0">
                    <a:pos x="connsiteX2" y="connsiteY2"/>
                  </a:cxn>
                </a:cxnLst>
                <a:rect l="l" t="t" r="r" b="b"/>
                <a:pathLst>
                  <a:path w="1171320" h="480831">
                    <a:moveTo>
                      <a:pt x="0" y="0"/>
                    </a:moveTo>
                    <a:cubicBezTo>
                      <a:pt x="259950" y="33905"/>
                      <a:pt x="519901" y="67810"/>
                      <a:pt x="715121" y="147948"/>
                    </a:cubicBezTo>
                    <a:cubicBezTo>
                      <a:pt x="910341" y="228087"/>
                      <a:pt x="1040830" y="354459"/>
                      <a:pt x="1171320" y="480831"/>
                    </a:cubicBezTo>
                  </a:path>
                </a:pathLst>
              </a:custGeom>
              <a:ln w="381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7" name="Freeform 36"/>
              <p:cNvSpPr/>
              <p:nvPr/>
            </p:nvSpPr>
            <p:spPr>
              <a:xfrm flipV="1">
                <a:off x="1062913" y="6051178"/>
                <a:ext cx="1384146" cy="818379"/>
              </a:xfrm>
              <a:custGeom>
                <a:avLst/>
                <a:gdLst>
                  <a:gd name="connsiteX0" fmla="*/ 0 w 1171320"/>
                  <a:gd name="connsiteY0" fmla="*/ 0 h 480831"/>
                  <a:gd name="connsiteX1" fmla="*/ 715121 w 1171320"/>
                  <a:gd name="connsiteY1" fmla="*/ 147948 h 480831"/>
                  <a:gd name="connsiteX2" fmla="*/ 1171320 w 1171320"/>
                  <a:gd name="connsiteY2" fmla="*/ 480831 h 480831"/>
                </a:gdLst>
                <a:ahLst/>
                <a:cxnLst>
                  <a:cxn ang="0">
                    <a:pos x="connsiteX0" y="connsiteY0"/>
                  </a:cxn>
                  <a:cxn ang="0">
                    <a:pos x="connsiteX1" y="connsiteY1"/>
                  </a:cxn>
                  <a:cxn ang="0">
                    <a:pos x="connsiteX2" y="connsiteY2"/>
                  </a:cxn>
                </a:cxnLst>
                <a:rect l="l" t="t" r="r" b="b"/>
                <a:pathLst>
                  <a:path w="1171320" h="480831">
                    <a:moveTo>
                      <a:pt x="0" y="0"/>
                    </a:moveTo>
                    <a:cubicBezTo>
                      <a:pt x="259950" y="33905"/>
                      <a:pt x="519901" y="67810"/>
                      <a:pt x="715121" y="147948"/>
                    </a:cubicBezTo>
                    <a:cubicBezTo>
                      <a:pt x="910341" y="228087"/>
                      <a:pt x="1040830" y="354459"/>
                      <a:pt x="1171320" y="480831"/>
                    </a:cubicBezTo>
                  </a:path>
                </a:pathLst>
              </a:custGeom>
              <a:ln w="381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3" name="Snip Same Side Corner Rectangle 32"/>
            <p:cNvSpPr/>
            <p:nvPr/>
          </p:nvSpPr>
          <p:spPr>
            <a:xfrm rot="5400000">
              <a:off x="1190426" y="1179820"/>
              <a:ext cx="141793" cy="220554"/>
            </a:xfrm>
            <a:prstGeom prst="snip2SameRect">
              <a:avLst>
                <a:gd name="adj1" fmla="val 50000"/>
                <a:gd name="adj2" fmla="val 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1769268164"/>
      </p:ext>
    </p:extLst>
  </p:cSld>
  <p:clrMapOvr>
    <a:masterClrMapping/>
  </p:clrMapOvr>
  <mc:AlternateContent xmlns:mc="http://schemas.openxmlformats.org/markup-compatibility/2006" xmlns:p14="http://schemas.microsoft.com/office/powerpoint/2010/main">
    <mc:Choice Requires="p14">
      <p:transition spd="slow" p14:dur="2000" advTm="18159"/>
    </mc:Choice>
    <mc:Fallback xmlns="">
      <p:transition xmlns:p14="http://schemas.microsoft.com/office/powerpoint/2010/main" spd="slow" advTm="18159"/>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6860B3D-D4F8-4840-B91D-0EEC232E35FC}" type="slidenum">
              <a:rPr lang="en-US" smtClean="0"/>
              <a:pPr/>
              <a:t>17</a:t>
            </a:fld>
            <a:endParaRPr lang="en-US"/>
          </a:p>
        </p:txBody>
      </p:sp>
      <p:pic>
        <p:nvPicPr>
          <p:cNvPr id="12" name="Picture 11"/>
          <p:cNvPicPr>
            <a:picLocks noChangeArrowheads="1"/>
          </p:cNvPicPr>
          <p:nvPr/>
        </p:nvPicPr>
        <p:blipFill>
          <a:blip r:embed="rId2">
            <a:extLst>
              <a:ext uri="{28A0092B-C50C-407E-A947-70E740481C1C}">
                <a14:useLocalDpi xmlns:a14="http://schemas.microsoft.com/office/drawing/2010/main" val="0"/>
              </a:ext>
            </a:extLst>
          </a:blip>
          <a:stretch>
            <a:fillRect/>
          </a:stretch>
        </p:blipFill>
        <p:spPr bwMode="auto">
          <a:xfrm rot="5400000">
            <a:off x="29776" y="1703832"/>
            <a:ext cx="4425696" cy="5120640"/>
          </a:xfrm>
          <a:prstGeom prst="rect">
            <a:avLst/>
          </a:prstGeom>
          <a:noFill/>
          <a:ln w="9525">
            <a:noFill/>
            <a:miter lim="800000"/>
            <a:headEnd/>
            <a:tailEnd/>
          </a:ln>
          <a:effectLst/>
        </p:spPr>
      </p:pic>
      <p:pic>
        <p:nvPicPr>
          <p:cNvPr id="18" name="Picture 11"/>
          <p:cNvPicPr>
            <a:picLocks noChangeArrowheads="1"/>
          </p:cNvPicPr>
          <p:nvPr/>
        </p:nvPicPr>
        <p:blipFill>
          <a:blip r:embed="rId3">
            <a:extLst>
              <a:ext uri="{28A0092B-C50C-407E-A947-70E740481C1C}">
                <a14:useLocalDpi xmlns:a14="http://schemas.microsoft.com/office/drawing/2010/main" val="0"/>
              </a:ext>
            </a:extLst>
          </a:blip>
          <a:stretch>
            <a:fillRect/>
          </a:stretch>
        </p:blipFill>
        <p:spPr bwMode="auto">
          <a:xfrm rot="5400000">
            <a:off x="4412394" y="1705356"/>
            <a:ext cx="4416552" cy="5120640"/>
          </a:xfrm>
          <a:prstGeom prst="rect">
            <a:avLst/>
          </a:prstGeom>
          <a:noFill/>
          <a:ln w="9525">
            <a:noFill/>
            <a:miter lim="800000"/>
            <a:headEnd/>
            <a:tailEnd/>
          </a:ln>
          <a:effectLst/>
        </p:spPr>
      </p:pic>
      <p:sp>
        <p:nvSpPr>
          <p:cNvPr id="27" name="TextBox 17"/>
          <p:cNvSpPr txBox="1">
            <a:spLocks noChangeArrowheads="1"/>
          </p:cNvSpPr>
          <p:nvPr/>
        </p:nvSpPr>
        <p:spPr bwMode="auto">
          <a:xfrm>
            <a:off x="862860" y="1785135"/>
            <a:ext cx="3257550" cy="457200"/>
          </a:xfrm>
          <a:prstGeom prst="rect">
            <a:avLst/>
          </a:prstGeom>
          <a:noFill/>
          <a:ln w="9525">
            <a:noFill/>
            <a:miter lim="800000"/>
            <a:headEnd/>
            <a:tailEnd/>
          </a:ln>
        </p:spPr>
        <p:txBody>
          <a:bodyPr>
            <a:spAutoFit/>
          </a:bodyPr>
          <a:lstStyle/>
          <a:p>
            <a:pPr algn="ctr"/>
            <a:r>
              <a:rPr kumimoji="0" lang="en-US" altLang="ja-JP" sz="2400" b="1" dirty="0" smtClean="0">
                <a:latin typeface="Corbel" pitchFamily="34" charset="0"/>
              </a:rPr>
              <a:t>No Pacing</a:t>
            </a:r>
            <a:endParaRPr kumimoji="0" lang="en-US" altLang="ja-JP" sz="2400" b="1" dirty="0">
              <a:latin typeface="Corbel" pitchFamily="34" charset="0"/>
            </a:endParaRPr>
          </a:p>
        </p:txBody>
      </p:sp>
      <p:sp>
        <p:nvSpPr>
          <p:cNvPr id="28" name="TextBox 17"/>
          <p:cNvSpPr txBox="1">
            <a:spLocks noChangeArrowheads="1"/>
          </p:cNvSpPr>
          <p:nvPr/>
        </p:nvSpPr>
        <p:spPr bwMode="auto">
          <a:xfrm>
            <a:off x="5377710" y="1785135"/>
            <a:ext cx="3257550" cy="457200"/>
          </a:xfrm>
          <a:prstGeom prst="rect">
            <a:avLst/>
          </a:prstGeom>
          <a:noFill/>
          <a:ln w="9525">
            <a:noFill/>
            <a:miter lim="800000"/>
            <a:headEnd/>
            <a:tailEnd/>
          </a:ln>
        </p:spPr>
        <p:txBody>
          <a:bodyPr>
            <a:spAutoFit/>
          </a:bodyPr>
          <a:lstStyle/>
          <a:p>
            <a:pPr algn="ctr"/>
            <a:r>
              <a:rPr kumimoji="0" lang="en-US" altLang="ja-JP" sz="2400" b="1" dirty="0" smtClean="0">
                <a:latin typeface="Corbel" pitchFamily="34" charset="0"/>
              </a:rPr>
              <a:t>Pacing</a:t>
            </a:r>
            <a:endParaRPr kumimoji="0" lang="en-US" altLang="ja-JP" sz="2400" b="1" dirty="0">
              <a:latin typeface="Corbel" pitchFamily="34" charset="0"/>
            </a:endParaRPr>
          </a:p>
        </p:txBody>
      </p:sp>
      <p:sp>
        <p:nvSpPr>
          <p:cNvPr id="2" name="Title 1"/>
          <p:cNvSpPr>
            <a:spLocks noGrp="1"/>
          </p:cNvSpPr>
          <p:nvPr>
            <p:ph type="title"/>
          </p:nvPr>
        </p:nvSpPr>
        <p:spPr/>
        <p:txBody>
          <a:bodyPr/>
          <a:lstStyle/>
          <a:p>
            <a:endParaRPr lang="en-US"/>
          </a:p>
        </p:txBody>
      </p:sp>
      <p:sp>
        <p:nvSpPr>
          <p:cNvPr id="17" name="Title 1"/>
          <p:cNvSpPr txBox="1">
            <a:spLocks/>
          </p:cNvSpPr>
          <p:nvPr/>
        </p:nvSpPr>
        <p:spPr>
          <a:xfrm>
            <a:off x="0" y="0"/>
            <a:ext cx="9144000" cy="1143000"/>
          </a:xfrm>
          <a:prstGeom prst="rect">
            <a:avLst/>
          </a:prstGeom>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fontScale="90000" lnSpcReduction="10000"/>
          </a:bodyPr>
          <a:lstStyle>
            <a:lvl1pPr algn="ctr" defTabSz="914400" rtl="0" eaLnBrk="1" latinLnBrk="0" hangingPunct="1">
              <a:spcBef>
                <a:spcPct val="0"/>
              </a:spcBef>
              <a:buNone/>
              <a:defRPr sz="4400" b="1" kern="1200">
                <a:solidFill>
                  <a:schemeClr val="bg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smtClean="0"/>
              <a:t>No Pacing </a:t>
            </a:r>
            <a:r>
              <a:rPr lang="en-US" dirty="0" err="1" smtClean="0"/>
              <a:t>vs</a:t>
            </a:r>
            <a:r>
              <a:rPr lang="en-US" dirty="0" smtClean="0"/>
              <a:t> Pacing </a:t>
            </a:r>
            <a:br>
              <a:rPr lang="en-US" dirty="0" smtClean="0"/>
            </a:br>
            <a:r>
              <a:rPr lang="en-US" sz="3600" dirty="0" smtClean="0"/>
              <a:t>(99</a:t>
            </a:r>
            <a:r>
              <a:rPr lang="en-US" sz="3600" baseline="30000" dirty="0" smtClean="0"/>
              <a:t>th</a:t>
            </a:r>
            <a:r>
              <a:rPr lang="en-US" sz="3600" dirty="0" smtClean="0"/>
              <a:t> Percentile Latency)</a:t>
            </a:r>
            <a:endParaRPr lang="en-US" dirty="0"/>
          </a:p>
        </p:txBody>
      </p:sp>
      <p:grpSp>
        <p:nvGrpSpPr>
          <p:cNvPr id="29" name="Group 28"/>
          <p:cNvGrpSpPr/>
          <p:nvPr/>
        </p:nvGrpSpPr>
        <p:grpSpPr>
          <a:xfrm>
            <a:off x="0" y="0"/>
            <a:ext cx="2133600" cy="1143000"/>
            <a:chOff x="0" y="685800"/>
            <a:chExt cx="2133600" cy="1219200"/>
          </a:xfrm>
        </p:grpSpPr>
        <p:grpSp>
          <p:nvGrpSpPr>
            <p:cNvPr id="30" name="Group 29"/>
            <p:cNvGrpSpPr/>
            <p:nvPr/>
          </p:nvGrpSpPr>
          <p:grpSpPr>
            <a:xfrm>
              <a:off x="0" y="685800"/>
              <a:ext cx="2133600" cy="1219200"/>
              <a:chOff x="0" y="-381000"/>
              <a:chExt cx="2133600" cy="1219200"/>
            </a:xfrm>
          </p:grpSpPr>
          <p:sp>
            <p:nvSpPr>
              <p:cNvPr id="38" name="Rectangle 37"/>
              <p:cNvSpPr/>
              <p:nvPr/>
            </p:nvSpPr>
            <p:spPr>
              <a:xfrm>
                <a:off x="0" y="-381000"/>
                <a:ext cx="2133600" cy="12192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nvGrpSpPr>
              <p:cNvPr id="39" name="Group 38"/>
              <p:cNvGrpSpPr/>
              <p:nvPr/>
            </p:nvGrpSpPr>
            <p:grpSpPr>
              <a:xfrm>
                <a:off x="228600" y="-76200"/>
                <a:ext cx="1737360" cy="640080"/>
                <a:chOff x="2362200" y="1981200"/>
                <a:chExt cx="4343400" cy="1600200"/>
              </a:xfrm>
            </p:grpSpPr>
            <p:sp>
              <p:nvSpPr>
                <p:cNvPr id="40" name="Oval 39"/>
                <p:cNvSpPr/>
                <p:nvPr/>
              </p:nvSpPr>
              <p:spPr>
                <a:xfrm>
                  <a:off x="6172200" y="2552700"/>
                  <a:ext cx="533400" cy="4572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41" name="Oval 40"/>
                <p:cNvSpPr/>
                <p:nvPr/>
              </p:nvSpPr>
              <p:spPr>
                <a:xfrm>
                  <a:off x="2362200" y="1981200"/>
                  <a:ext cx="533400" cy="4572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42" name="Oval 41"/>
                <p:cNvSpPr/>
                <p:nvPr/>
              </p:nvSpPr>
              <p:spPr>
                <a:xfrm>
                  <a:off x="2362200" y="3124200"/>
                  <a:ext cx="533400" cy="4572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43" name="Freeform 42"/>
                <p:cNvSpPr/>
                <p:nvPr/>
              </p:nvSpPr>
              <p:spPr>
                <a:xfrm>
                  <a:off x="2902855" y="2173515"/>
                  <a:ext cx="3269343" cy="569685"/>
                </a:xfrm>
                <a:custGeom>
                  <a:avLst/>
                  <a:gdLst>
                    <a:gd name="connsiteX0" fmla="*/ 0 w 2743200"/>
                    <a:gd name="connsiteY0" fmla="*/ 0 h 621696"/>
                    <a:gd name="connsiteX1" fmla="*/ 943429 w 2743200"/>
                    <a:gd name="connsiteY1" fmla="*/ 522515 h 621696"/>
                    <a:gd name="connsiteX2" fmla="*/ 2743200 w 2743200"/>
                    <a:gd name="connsiteY2" fmla="*/ 595086 h 621696"/>
                  </a:gdLst>
                  <a:ahLst/>
                  <a:cxnLst>
                    <a:cxn ang="0">
                      <a:pos x="connsiteX0" y="connsiteY0"/>
                    </a:cxn>
                    <a:cxn ang="0">
                      <a:pos x="connsiteX1" y="connsiteY1"/>
                    </a:cxn>
                    <a:cxn ang="0">
                      <a:pos x="connsiteX2" y="connsiteY2"/>
                    </a:cxn>
                  </a:cxnLst>
                  <a:rect l="l" t="t" r="r" b="b"/>
                  <a:pathLst>
                    <a:path w="2743200" h="621696">
                      <a:moveTo>
                        <a:pt x="0" y="0"/>
                      </a:moveTo>
                      <a:cubicBezTo>
                        <a:pt x="243114" y="211667"/>
                        <a:pt x="486229" y="423334"/>
                        <a:pt x="943429" y="522515"/>
                      </a:cubicBezTo>
                      <a:cubicBezTo>
                        <a:pt x="1400629" y="621696"/>
                        <a:pt x="2071914" y="608391"/>
                        <a:pt x="2743200" y="595086"/>
                      </a:cubicBezTo>
                    </a:path>
                  </a:pathLst>
                </a:custGeom>
                <a:ln w="508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4" name="Freeform 43"/>
                <p:cNvSpPr/>
                <p:nvPr/>
              </p:nvSpPr>
              <p:spPr>
                <a:xfrm flipV="1">
                  <a:off x="2895600" y="2743200"/>
                  <a:ext cx="3276600" cy="621695"/>
                </a:xfrm>
                <a:custGeom>
                  <a:avLst/>
                  <a:gdLst>
                    <a:gd name="connsiteX0" fmla="*/ 0 w 2743200"/>
                    <a:gd name="connsiteY0" fmla="*/ 0 h 621696"/>
                    <a:gd name="connsiteX1" fmla="*/ 943429 w 2743200"/>
                    <a:gd name="connsiteY1" fmla="*/ 522515 h 621696"/>
                    <a:gd name="connsiteX2" fmla="*/ 2743200 w 2743200"/>
                    <a:gd name="connsiteY2" fmla="*/ 595086 h 621696"/>
                  </a:gdLst>
                  <a:ahLst/>
                  <a:cxnLst>
                    <a:cxn ang="0">
                      <a:pos x="connsiteX0" y="connsiteY0"/>
                    </a:cxn>
                    <a:cxn ang="0">
                      <a:pos x="connsiteX1" y="connsiteY1"/>
                    </a:cxn>
                    <a:cxn ang="0">
                      <a:pos x="connsiteX2" y="connsiteY2"/>
                    </a:cxn>
                  </a:cxnLst>
                  <a:rect l="l" t="t" r="r" b="b"/>
                  <a:pathLst>
                    <a:path w="2743200" h="621696">
                      <a:moveTo>
                        <a:pt x="0" y="0"/>
                      </a:moveTo>
                      <a:cubicBezTo>
                        <a:pt x="243114" y="211667"/>
                        <a:pt x="486229" y="423334"/>
                        <a:pt x="943429" y="522515"/>
                      </a:cubicBezTo>
                      <a:cubicBezTo>
                        <a:pt x="1400629" y="621696"/>
                        <a:pt x="2071914" y="608391"/>
                        <a:pt x="2743200" y="595086"/>
                      </a:cubicBezTo>
                    </a:path>
                  </a:pathLst>
                </a:custGeom>
                <a:ln w="508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31" name="Rectangle 30"/>
            <p:cNvSpPr/>
            <p:nvPr/>
          </p:nvSpPr>
          <p:spPr>
            <a:xfrm>
              <a:off x="727288" y="1188007"/>
              <a:ext cx="304800" cy="2438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32" name="Group 32"/>
            <p:cNvGrpSpPr/>
            <p:nvPr/>
          </p:nvGrpSpPr>
          <p:grpSpPr>
            <a:xfrm flipV="1">
              <a:off x="749908" y="1238084"/>
              <a:ext cx="246605" cy="129986"/>
              <a:chOff x="1040728" y="5405712"/>
              <a:chExt cx="2777155" cy="1463845"/>
            </a:xfrm>
          </p:grpSpPr>
          <p:sp>
            <p:nvSpPr>
              <p:cNvPr id="34" name="Freeform 33"/>
              <p:cNvSpPr/>
              <p:nvPr/>
            </p:nvSpPr>
            <p:spPr>
              <a:xfrm>
                <a:off x="1040728" y="5405712"/>
                <a:ext cx="1384146" cy="818378"/>
              </a:xfrm>
              <a:custGeom>
                <a:avLst/>
                <a:gdLst>
                  <a:gd name="connsiteX0" fmla="*/ 0 w 1171320"/>
                  <a:gd name="connsiteY0" fmla="*/ 0 h 480831"/>
                  <a:gd name="connsiteX1" fmla="*/ 715121 w 1171320"/>
                  <a:gd name="connsiteY1" fmla="*/ 147948 h 480831"/>
                  <a:gd name="connsiteX2" fmla="*/ 1171320 w 1171320"/>
                  <a:gd name="connsiteY2" fmla="*/ 480831 h 480831"/>
                </a:gdLst>
                <a:ahLst/>
                <a:cxnLst>
                  <a:cxn ang="0">
                    <a:pos x="connsiteX0" y="connsiteY0"/>
                  </a:cxn>
                  <a:cxn ang="0">
                    <a:pos x="connsiteX1" y="connsiteY1"/>
                  </a:cxn>
                  <a:cxn ang="0">
                    <a:pos x="connsiteX2" y="connsiteY2"/>
                  </a:cxn>
                </a:cxnLst>
                <a:rect l="l" t="t" r="r" b="b"/>
                <a:pathLst>
                  <a:path w="1171320" h="480831">
                    <a:moveTo>
                      <a:pt x="0" y="0"/>
                    </a:moveTo>
                    <a:cubicBezTo>
                      <a:pt x="259950" y="33905"/>
                      <a:pt x="519901" y="67810"/>
                      <a:pt x="715121" y="147948"/>
                    </a:cubicBezTo>
                    <a:cubicBezTo>
                      <a:pt x="910341" y="228087"/>
                      <a:pt x="1040830" y="354459"/>
                      <a:pt x="1171320" y="480831"/>
                    </a:cubicBezTo>
                  </a:path>
                </a:pathLst>
              </a:custGeom>
              <a:ln w="381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5" name="Freeform 34"/>
              <p:cNvSpPr/>
              <p:nvPr/>
            </p:nvSpPr>
            <p:spPr>
              <a:xfrm flipH="1" flipV="1">
                <a:off x="2411552" y="6027867"/>
                <a:ext cx="1384146" cy="818379"/>
              </a:xfrm>
              <a:custGeom>
                <a:avLst/>
                <a:gdLst>
                  <a:gd name="connsiteX0" fmla="*/ 0 w 1171320"/>
                  <a:gd name="connsiteY0" fmla="*/ 0 h 480831"/>
                  <a:gd name="connsiteX1" fmla="*/ 715121 w 1171320"/>
                  <a:gd name="connsiteY1" fmla="*/ 147948 h 480831"/>
                  <a:gd name="connsiteX2" fmla="*/ 1171320 w 1171320"/>
                  <a:gd name="connsiteY2" fmla="*/ 480831 h 480831"/>
                </a:gdLst>
                <a:ahLst/>
                <a:cxnLst>
                  <a:cxn ang="0">
                    <a:pos x="connsiteX0" y="connsiteY0"/>
                  </a:cxn>
                  <a:cxn ang="0">
                    <a:pos x="connsiteX1" y="connsiteY1"/>
                  </a:cxn>
                  <a:cxn ang="0">
                    <a:pos x="connsiteX2" y="connsiteY2"/>
                  </a:cxn>
                </a:cxnLst>
                <a:rect l="l" t="t" r="r" b="b"/>
                <a:pathLst>
                  <a:path w="1171320" h="480831">
                    <a:moveTo>
                      <a:pt x="0" y="0"/>
                    </a:moveTo>
                    <a:cubicBezTo>
                      <a:pt x="259950" y="33905"/>
                      <a:pt x="519901" y="67810"/>
                      <a:pt x="715121" y="147948"/>
                    </a:cubicBezTo>
                    <a:cubicBezTo>
                      <a:pt x="910341" y="228087"/>
                      <a:pt x="1040830" y="354459"/>
                      <a:pt x="1171320" y="480831"/>
                    </a:cubicBezTo>
                  </a:path>
                </a:pathLst>
              </a:custGeom>
              <a:ln w="381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6" name="Freeform 35"/>
              <p:cNvSpPr/>
              <p:nvPr/>
            </p:nvSpPr>
            <p:spPr>
              <a:xfrm flipH="1">
                <a:off x="2433737" y="5405712"/>
                <a:ext cx="1384146" cy="818378"/>
              </a:xfrm>
              <a:custGeom>
                <a:avLst/>
                <a:gdLst>
                  <a:gd name="connsiteX0" fmla="*/ 0 w 1171320"/>
                  <a:gd name="connsiteY0" fmla="*/ 0 h 480831"/>
                  <a:gd name="connsiteX1" fmla="*/ 715121 w 1171320"/>
                  <a:gd name="connsiteY1" fmla="*/ 147948 h 480831"/>
                  <a:gd name="connsiteX2" fmla="*/ 1171320 w 1171320"/>
                  <a:gd name="connsiteY2" fmla="*/ 480831 h 480831"/>
                </a:gdLst>
                <a:ahLst/>
                <a:cxnLst>
                  <a:cxn ang="0">
                    <a:pos x="connsiteX0" y="connsiteY0"/>
                  </a:cxn>
                  <a:cxn ang="0">
                    <a:pos x="connsiteX1" y="connsiteY1"/>
                  </a:cxn>
                  <a:cxn ang="0">
                    <a:pos x="connsiteX2" y="connsiteY2"/>
                  </a:cxn>
                </a:cxnLst>
                <a:rect l="l" t="t" r="r" b="b"/>
                <a:pathLst>
                  <a:path w="1171320" h="480831">
                    <a:moveTo>
                      <a:pt x="0" y="0"/>
                    </a:moveTo>
                    <a:cubicBezTo>
                      <a:pt x="259950" y="33905"/>
                      <a:pt x="519901" y="67810"/>
                      <a:pt x="715121" y="147948"/>
                    </a:cubicBezTo>
                    <a:cubicBezTo>
                      <a:pt x="910341" y="228087"/>
                      <a:pt x="1040830" y="354459"/>
                      <a:pt x="1171320" y="480831"/>
                    </a:cubicBezTo>
                  </a:path>
                </a:pathLst>
              </a:custGeom>
              <a:ln w="381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37" name="Freeform 36"/>
              <p:cNvSpPr/>
              <p:nvPr/>
            </p:nvSpPr>
            <p:spPr>
              <a:xfrm flipV="1">
                <a:off x="1062913" y="6051178"/>
                <a:ext cx="1384146" cy="818379"/>
              </a:xfrm>
              <a:custGeom>
                <a:avLst/>
                <a:gdLst>
                  <a:gd name="connsiteX0" fmla="*/ 0 w 1171320"/>
                  <a:gd name="connsiteY0" fmla="*/ 0 h 480831"/>
                  <a:gd name="connsiteX1" fmla="*/ 715121 w 1171320"/>
                  <a:gd name="connsiteY1" fmla="*/ 147948 h 480831"/>
                  <a:gd name="connsiteX2" fmla="*/ 1171320 w 1171320"/>
                  <a:gd name="connsiteY2" fmla="*/ 480831 h 480831"/>
                </a:gdLst>
                <a:ahLst/>
                <a:cxnLst>
                  <a:cxn ang="0">
                    <a:pos x="connsiteX0" y="connsiteY0"/>
                  </a:cxn>
                  <a:cxn ang="0">
                    <a:pos x="connsiteX1" y="connsiteY1"/>
                  </a:cxn>
                  <a:cxn ang="0">
                    <a:pos x="connsiteX2" y="connsiteY2"/>
                  </a:cxn>
                </a:cxnLst>
                <a:rect l="l" t="t" r="r" b="b"/>
                <a:pathLst>
                  <a:path w="1171320" h="480831">
                    <a:moveTo>
                      <a:pt x="0" y="0"/>
                    </a:moveTo>
                    <a:cubicBezTo>
                      <a:pt x="259950" y="33905"/>
                      <a:pt x="519901" y="67810"/>
                      <a:pt x="715121" y="147948"/>
                    </a:cubicBezTo>
                    <a:cubicBezTo>
                      <a:pt x="910341" y="228087"/>
                      <a:pt x="1040830" y="354459"/>
                      <a:pt x="1171320" y="480831"/>
                    </a:cubicBezTo>
                  </a:path>
                </a:pathLst>
              </a:custGeom>
              <a:ln w="381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3" name="Snip Same Side Corner Rectangle 32"/>
            <p:cNvSpPr/>
            <p:nvPr/>
          </p:nvSpPr>
          <p:spPr>
            <a:xfrm rot="5400000">
              <a:off x="1190426" y="1179820"/>
              <a:ext cx="141793" cy="220554"/>
            </a:xfrm>
            <a:prstGeom prst="snip2SameRect">
              <a:avLst>
                <a:gd name="adj1" fmla="val 50000"/>
                <a:gd name="adj2" fmla="val 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116355288"/>
      </p:ext>
    </p:extLst>
  </p:cSld>
  <p:clrMapOvr>
    <a:masterClrMapping/>
  </p:clrMapOvr>
  <mc:AlternateContent xmlns:mc="http://schemas.openxmlformats.org/markup-compatibility/2006" xmlns:p14="http://schemas.microsoft.com/office/powerpoint/2010/main">
    <mc:Choice Requires="p14">
      <p:transition spd="slow" p14:dur="2000" advTm="23987"/>
    </mc:Choice>
    <mc:Fallback xmlns="">
      <p:transition xmlns:p14="http://schemas.microsoft.com/office/powerpoint/2010/main" spd="slow" advTm="23987"/>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itle 146"/>
          <p:cNvSpPr>
            <a:spLocks noGrp="1"/>
          </p:cNvSpPr>
          <p:nvPr>
            <p:ph type="title"/>
          </p:nvPr>
        </p:nvSpPr>
        <p:spPr/>
        <p:txBody>
          <a:bodyPr/>
          <a:lstStyle/>
          <a:p>
            <a:r>
              <a:rPr lang="en-US" dirty="0" smtClean="0"/>
              <a:t>The HULL Architecture</a:t>
            </a:r>
            <a:endParaRPr lang="en-US" dirty="0"/>
          </a:p>
        </p:txBody>
      </p:sp>
      <p:sp>
        <p:nvSpPr>
          <p:cNvPr id="145" name="Slide Number Placeholder 144"/>
          <p:cNvSpPr>
            <a:spLocks noGrp="1"/>
          </p:cNvSpPr>
          <p:nvPr>
            <p:ph type="sldNum" sz="quarter" idx="12"/>
          </p:nvPr>
        </p:nvSpPr>
        <p:spPr/>
        <p:txBody>
          <a:bodyPr/>
          <a:lstStyle/>
          <a:p>
            <a:fld id="{A303CD73-591A-42F9-B2E2-6A603CD60845}" type="slidenum">
              <a:rPr lang="en-US" smtClean="0"/>
              <a:pPr/>
              <a:t>18</a:t>
            </a:fld>
            <a:endParaRPr lang="en-US"/>
          </a:p>
        </p:txBody>
      </p:sp>
      <p:cxnSp>
        <p:nvCxnSpPr>
          <p:cNvPr id="153" name="Straight Connector 152"/>
          <p:cNvCxnSpPr/>
          <p:nvPr/>
        </p:nvCxnSpPr>
        <p:spPr>
          <a:xfrm flipH="1" flipV="1">
            <a:off x="4175873" y="1474978"/>
            <a:ext cx="3111500" cy="1646766"/>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flipH="1" flipV="1">
            <a:off x="6393144" y="1453564"/>
            <a:ext cx="971177" cy="1568823"/>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a:xfrm flipH="1">
            <a:off x="4249473" y="1555457"/>
            <a:ext cx="1844357" cy="149854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464" name="Oval 463"/>
          <p:cNvSpPr/>
          <p:nvPr/>
        </p:nvSpPr>
        <p:spPr>
          <a:xfrm>
            <a:off x="2598367" y="4496489"/>
            <a:ext cx="115272" cy="11527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6" name="Oval 465"/>
          <p:cNvSpPr/>
          <p:nvPr/>
        </p:nvSpPr>
        <p:spPr>
          <a:xfrm>
            <a:off x="4164565" y="4494934"/>
            <a:ext cx="115272" cy="11527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5" name="Oval 484"/>
          <p:cNvSpPr/>
          <p:nvPr/>
        </p:nvSpPr>
        <p:spPr>
          <a:xfrm>
            <a:off x="5787301" y="4494934"/>
            <a:ext cx="115272" cy="11527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6" name="Oval 485"/>
          <p:cNvSpPr/>
          <p:nvPr/>
        </p:nvSpPr>
        <p:spPr>
          <a:xfrm>
            <a:off x="7353499" y="4496489"/>
            <a:ext cx="115272" cy="11527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87" name="Straight Connector 286"/>
          <p:cNvCxnSpPr>
            <a:stCxn id="485" idx="0"/>
          </p:cNvCxnSpPr>
          <p:nvPr/>
        </p:nvCxnSpPr>
        <p:spPr>
          <a:xfrm flipV="1">
            <a:off x="5838665" y="3228494"/>
            <a:ext cx="0" cy="126644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p:cNvCxnSpPr>
            <a:stCxn id="486" idx="0"/>
          </p:cNvCxnSpPr>
          <p:nvPr/>
        </p:nvCxnSpPr>
        <p:spPr>
          <a:xfrm flipV="1">
            <a:off x="7404863" y="3228494"/>
            <a:ext cx="0" cy="1267995"/>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1" name="Straight Connector 320"/>
          <p:cNvCxnSpPr>
            <a:stCxn id="485" idx="7"/>
          </p:cNvCxnSpPr>
          <p:nvPr/>
        </p:nvCxnSpPr>
        <p:spPr>
          <a:xfrm flipV="1">
            <a:off x="5879420" y="3226940"/>
            <a:ext cx="1484688" cy="1284875"/>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2" name="Straight Connector 321"/>
          <p:cNvCxnSpPr>
            <a:stCxn id="486" idx="1"/>
          </p:cNvCxnSpPr>
          <p:nvPr/>
        </p:nvCxnSpPr>
        <p:spPr>
          <a:xfrm flipH="1" flipV="1">
            <a:off x="5879420" y="3211613"/>
            <a:ext cx="1484688" cy="1301757"/>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a:stCxn id="464" idx="3"/>
            <a:endCxn id="342" idx="0"/>
          </p:cNvCxnSpPr>
          <p:nvPr/>
        </p:nvCxnSpPr>
        <p:spPr>
          <a:xfrm flipH="1">
            <a:off x="2107295" y="4594881"/>
            <a:ext cx="501681" cy="1199644"/>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6" name="Straight Connector 305"/>
          <p:cNvCxnSpPr>
            <a:stCxn id="464" idx="5"/>
          </p:cNvCxnSpPr>
          <p:nvPr/>
        </p:nvCxnSpPr>
        <p:spPr>
          <a:xfrm>
            <a:off x="2690486" y="4594881"/>
            <a:ext cx="229805" cy="1199644"/>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2" name="Straight Connector 361"/>
          <p:cNvCxnSpPr>
            <a:stCxn id="466" idx="3"/>
            <a:endCxn id="344" idx="0"/>
          </p:cNvCxnSpPr>
          <p:nvPr/>
        </p:nvCxnSpPr>
        <p:spPr>
          <a:xfrm flipH="1">
            <a:off x="3717951" y="4593326"/>
            <a:ext cx="457223" cy="120120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5" name="Straight Connector 364"/>
          <p:cNvCxnSpPr>
            <a:stCxn id="466" idx="5"/>
          </p:cNvCxnSpPr>
          <p:nvPr/>
        </p:nvCxnSpPr>
        <p:spPr>
          <a:xfrm>
            <a:off x="4256684" y="4593326"/>
            <a:ext cx="249952" cy="120120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6" name="Straight Connector 365"/>
          <p:cNvCxnSpPr>
            <a:stCxn id="485" idx="3"/>
            <a:endCxn id="346" idx="0"/>
          </p:cNvCxnSpPr>
          <p:nvPr/>
        </p:nvCxnSpPr>
        <p:spPr>
          <a:xfrm flipH="1">
            <a:off x="5319610" y="4593326"/>
            <a:ext cx="478300" cy="120120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7" name="Straight Connector 366"/>
          <p:cNvCxnSpPr>
            <a:stCxn id="485" idx="5"/>
            <a:endCxn id="347" idx="0"/>
          </p:cNvCxnSpPr>
          <p:nvPr/>
        </p:nvCxnSpPr>
        <p:spPr>
          <a:xfrm>
            <a:off x="5879420" y="4593326"/>
            <a:ext cx="260391" cy="1201200"/>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8" name="Straight Connector 367"/>
          <p:cNvCxnSpPr>
            <a:stCxn id="486" idx="3"/>
            <a:endCxn id="348" idx="0"/>
          </p:cNvCxnSpPr>
          <p:nvPr/>
        </p:nvCxnSpPr>
        <p:spPr>
          <a:xfrm flipH="1">
            <a:off x="7066108" y="4594880"/>
            <a:ext cx="304272" cy="1199645"/>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9" name="Straight Connector 368"/>
          <p:cNvCxnSpPr>
            <a:stCxn id="486" idx="5"/>
            <a:endCxn id="349" idx="0"/>
          </p:cNvCxnSpPr>
          <p:nvPr/>
        </p:nvCxnSpPr>
        <p:spPr>
          <a:xfrm>
            <a:off x="7451890" y="4594880"/>
            <a:ext cx="452418" cy="1199645"/>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6" name="Straight Connector 455"/>
          <p:cNvCxnSpPr>
            <a:stCxn id="464" idx="0"/>
          </p:cNvCxnSpPr>
          <p:nvPr/>
        </p:nvCxnSpPr>
        <p:spPr>
          <a:xfrm flipV="1">
            <a:off x="2649731" y="3226939"/>
            <a:ext cx="0" cy="1269551"/>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7" name="Straight Connector 456"/>
          <p:cNvCxnSpPr>
            <a:stCxn id="466" idx="0"/>
          </p:cNvCxnSpPr>
          <p:nvPr/>
        </p:nvCxnSpPr>
        <p:spPr>
          <a:xfrm flipV="1">
            <a:off x="4215929" y="3226939"/>
            <a:ext cx="0" cy="1267995"/>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8" name="Straight Connector 457"/>
          <p:cNvCxnSpPr>
            <a:stCxn id="464" idx="7"/>
          </p:cNvCxnSpPr>
          <p:nvPr/>
        </p:nvCxnSpPr>
        <p:spPr>
          <a:xfrm flipV="1">
            <a:off x="2690486" y="3210058"/>
            <a:ext cx="1484688" cy="1303312"/>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9" name="Straight Connector 458"/>
          <p:cNvCxnSpPr>
            <a:stCxn id="466" idx="1"/>
          </p:cNvCxnSpPr>
          <p:nvPr/>
        </p:nvCxnSpPr>
        <p:spPr>
          <a:xfrm flipH="1" flipV="1">
            <a:off x="2690486" y="3210058"/>
            <a:ext cx="1484688" cy="1301757"/>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flipH="1" flipV="1">
            <a:off x="4047379" y="1528268"/>
            <a:ext cx="1834527" cy="1601943"/>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flipV="1">
            <a:off x="5911540" y="1558151"/>
            <a:ext cx="362074" cy="1567826"/>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flipH="1">
            <a:off x="2656003" y="1528268"/>
            <a:ext cx="1017845" cy="1583398"/>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 name="Straight Connector 151"/>
          <p:cNvCxnSpPr/>
          <p:nvPr/>
        </p:nvCxnSpPr>
        <p:spPr>
          <a:xfrm flipV="1">
            <a:off x="2696758" y="1483444"/>
            <a:ext cx="3235948" cy="1645103"/>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pic>
        <p:nvPicPr>
          <p:cNvPr id="342" name="Picture 341" descr="server-gray.png"/>
          <p:cNvPicPr>
            <a:picLocks noChangeAspect="1"/>
          </p:cNvPicPr>
          <p:nvPr/>
        </p:nvPicPr>
        <p:blipFill>
          <a:blip r:embed="rId4" cstate="print"/>
          <a:stretch>
            <a:fillRect/>
          </a:stretch>
        </p:blipFill>
        <p:spPr>
          <a:xfrm>
            <a:off x="1828800" y="5794525"/>
            <a:ext cx="569531" cy="606275"/>
          </a:xfrm>
          <a:prstGeom prst="rect">
            <a:avLst/>
          </a:prstGeom>
        </p:spPr>
      </p:pic>
      <p:pic>
        <p:nvPicPr>
          <p:cNvPr id="343" name="Picture 342" descr="server-gray.png"/>
          <p:cNvPicPr>
            <a:picLocks noChangeAspect="1"/>
          </p:cNvPicPr>
          <p:nvPr/>
        </p:nvPicPr>
        <p:blipFill>
          <a:blip r:embed="rId4" cstate="print"/>
          <a:stretch>
            <a:fillRect/>
          </a:stretch>
        </p:blipFill>
        <p:spPr>
          <a:xfrm>
            <a:off x="2649002" y="5794525"/>
            <a:ext cx="569531" cy="606275"/>
          </a:xfrm>
          <a:prstGeom prst="rect">
            <a:avLst/>
          </a:prstGeom>
        </p:spPr>
      </p:pic>
      <p:pic>
        <p:nvPicPr>
          <p:cNvPr id="344" name="Picture 343" descr="server-gray.png"/>
          <p:cNvPicPr>
            <a:picLocks noChangeAspect="1"/>
          </p:cNvPicPr>
          <p:nvPr/>
        </p:nvPicPr>
        <p:blipFill>
          <a:blip r:embed="rId4" cstate="print"/>
          <a:stretch>
            <a:fillRect/>
          </a:stretch>
        </p:blipFill>
        <p:spPr>
          <a:xfrm>
            <a:off x="3439457" y="5794525"/>
            <a:ext cx="569531" cy="606275"/>
          </a:xfrm>
          <a:prstGeom prst="rect">
            <a:avLst/>
          </a:prstGeom>
        </p:spPr>
      </p:pic>
      <p:pic>
        <p:nvPicPr>
          <p:cNvPr id="345" name="Picture 344" descr="server-gray.png"/>
          <p:cNvPicPr>
            <a:picLocks noChangeAspect="1"/>
          </p:cNvPicPr>
          <p:nvPr/>
        </p:nvPicPr>
        <p:blipFill>
          <a:blip r:embed="rId4" cstate="print"/>
          <a:stretch>
            <a:fillRect/>
          </a:stretch>
        </p:blipFill>
        <p:spPr>
          <a:xfrm>
            <a:off x="4237065" y="5794525"/>
            <a:ext cx="569531" cy="606275"/>
          </a:xfrm>
          <a:prstGeom prst="rect">
            <a:avLst/>
          </a:prstGeom>
        </p:spPr>
      </p:pic>
      <p:pic>
        <p:nvPicPr>
          <p:cNvPr id="346" name="Picture 345" descr="server-gray.png"/>
          <p:cNvPicPr>
            <a:picLocks noChangeAspect="1"/>
          </p:cNvPicPr>
          <p:nvPr/>
        </p:nvPicPr>
        <p:blipFill>
          <a:blip r:embed="rId4" cstate="print"/>
          <a:stretch>
            <a:fillRect/>
          </a:stretch>
        </p:blipFill>
        <p:spPr>
          <a:xfrm>
            <a:off x="5041115" y="5794525"/>
            <a:ext cx="569531" cy="606275"/>
          </a:xfrm>
          <a:prstGeom prst="rect">
            <a:avLst/>
          </a:prstGeom>
        </p:spPr>
      </p:pic>
      <p:pic>
        <p:nvPicPr>
          <p:cNvPr id="347" name="Picture 346" descr="server-gray.png"/>
          <p:cNvPicPr>
            <a:picLocks noChangeAspect="1"/>
          </p:cNvPicPr>
          <p:nvPr/>
        </p:nvPicPr>
        <p:blipFill>
          <a:blip r:embed="rId4" cstate="print"/>
          <a:stretch>
            <a:fillRect/>
          </a:stretch>
        </p:blipFill>
        <p:spPr>
          <a:xfrm>
            <a:off x="5861317" y="5794525"/>
            <a:ext cx="569531" cy="606275"/>
          </a:xfrm>
          <a:prstGeom prst="rect">
            <a:avLst/>
          </a:prstGeom>
        </p:spPr>
      </p:pic>
      <p:pic>
        <p:nvPicPr>
          <p:cNvPr id="348" name="Picture 347" descr="server-gray.png"/>
          <p:cNvPicPr>
            <a:picLocks noChangeAspect="1"/>
          </p:cNvPicPr>
          <p:nvPr/>
        </p:nvPicPr>
        <p:blipFill>
          <a:blip r:embed="rId4" cstate="print"/>
          <a:stretch>
            <a:fillRect/>
          </a:stretch>
        </p:blipFill>
        <p:spPr>
          <a:xfrm>
            <a:off x="6781342" y="5794525"/>
            <a:ext cx="569531" cy="606275"/>
          </a:xfrm>
          <a:prstGeom prst="rect">
            <a:avLst/>
          </a:prstGeom>
        </p:spPr>
      </p:pic>
      <p:pic>
        <p:nvPicPr>
          <p:cNvPr id="349" name="Picture 348" descr="server-gray.png"/>
          <p:cNvPicPr>
            <a:picLocks noChangeAspect="1"/>
          </p:cNvPicPr>
          <p:nvPr/>
        </p:nvPicPr>
        <p:blipFill>
          <a:blip r:embed="rId4" cstate="print"/>
          <a:stretch>
            <a:fillRect/>
          </a:stretch>
        </p:blipFill>
        <p:spPr>
          <a:xfrm>
            <a:off x="7619542" y="5794525"/>
            <a:ext cx="569531" cy="606275"/>
          </a:xfrm>
          <a:prstGeom prst="rect">
            <a:avLst/>
          </a:prstGeom>
        </p:spPr>
      </p:pic>
      <p:cxnSp>
        <p:nvCxnSpPr>
          <p:cNvPr id="143" name="Straight Connector 142"/>
          <p:cNvCxnSpPr/>
          <p:nvPr/>
        </p:nvCxnSpPr>
        <p:spPr>
          <a:xfrm>
            <a:off x="3912908" y="1513327"/>
            <a:ext cx="241635" cy="1701147"/>
          </a:xfrm>
          <a:prstGeom prst="line">
            <a:avLst/>
          </a:prstGeom>
          <a:ln w="25400" cmpd="sng">
            <a:solidFill>
              <a:schemeClr val="tx1"/>
            </a:solidFill>
          </a:ln>
        </p:spPr>
        <p:style>
          <a:lnRef idx="1">
            <a:schemeClr val="accent1"/>
          </a:lnRef>
          <a:fillRef idx="0">
            <a:schemeClr val="accent1"/>
          </a:fillRef>
          <a:effectRef idx="0">
            <a:schemeClr val="accent1"/>
          </a:effectRef>
          <a:fontRef idx="minor">
            <a:schemeClr val="tx1"/>
          </a:fontRef>
        </p:style>
      </p:cxnSp>
      <p:pic>
        <p:nvPicPr>
          <p:cNvPr id="131" name="Picture 1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98273" y="1254844"/>
            <a:ext cx="1075612" cy="516438"/>
          </a:xfrm>
          <a:prstGeom prst="rect">
            <a:avLst/>
          </a:prstGeom>
        </p:spPr>
      </p:pic>
      <p:pic>
        <p:nvPicPr>
          <p:cNvPr id="620" name="Picture 61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60461" y="4310995"/>
            <a:ext cx="1075612" cy="516438"/>
          </a:xfrm>
          <a:prstGeom prst="rect">
            <a:avLst/>
          </a:prstGeom>
        </p:spPr>
      </p:pic>
      <p:pic>
        <p:nvPicPr>
          <p:cNvPr id="621" name="Picture 6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08261" y="4302844"/>
            <a:ext cx="1075612" cy="516438"/>
          </a:xfrm>
          <a:prstGeom prst="rect">
            <a:avLst/>
          </a:prstGeom>
        </p:spPr>
      </p:pic>
      <p:pic>
        <p:nvPicPr>
          <p:cNvPr id="624" name="Picture 62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93473" y="4309526"/>
            <a:ext cx="1075612" cy="516438"/>
          </a:xfrm>
          <a:prstGeom prst="rect">
            <a:avLst/>
          </a:prstGeom>
        </p:spPr>
      </p:pic>
      <p:pic>
        <p:nvPicPr>
          <p:cNvPr id="625" name="Picture 62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17473" y="4310995"/>
            <a:ext cx="1075612" cy="516438"/>
          </a:xfrm>
          <a:prstGeom prst="rect">
            <a:avLst/>
          </a:prstGeom>
        </p:spPr>
      </p:pic>
      <p:pic>
        <p:nvPicPr>
          <p:cNvPr id="193" name="Picture 19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60461" y="3003920"/>
            <a:ext cx="1075612" cy="516438"/>
          </a:xfrm>
          <a:prstGeom prst="rect">
            <a:avLst/>
          </a:prstGeom>
        </p:spPr>
      </p:pic>
      <p:pic>
        <p:nvPicPr>
          <p:cNvPr id="195" name="Picture 19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93473" y="3003920"/>
            <a:ext cx="1075612" cy="516438"/>
          </a:xfrm>
          <a:prstGeom prst="rect">
            <a:avLst/>
          </a:prstGeom>
        </p:spPr>
      </p:pic>
      <p:pic>
        <p:nvPicPr>
          <p:cNvPr id="196" name="Picture 19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41273" y="3003920"/>
            <a:ext cx="1075612" cy="516438"/>
          </a:xfrm>
          <a:prstGeom prst="rect">
            <a:avLst/>
          </a:prstGeom>
        </p:spPr>
      </p:pic>
      <p:pic>
        <p:nvPicPr>
          <p:cNvPr id="194" name="Picture 19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608261" y="3003920"/>
            <a:ext cx="1075612" cy="516438"/>
          </a:xfrm>
          <a:prstGeom prst="rect">
            <a:avLst/>
          </a:prstGeom>
        </p:spPr>
      </p:pic>
      <p:pic>
        <p:nvPicPr>
          <p:cNvPr id="132" name="Picture 1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64673" y="1271806"/>
            <a:ext cx="1075612" cy="516438"/>
          </a:xfrm>
          <a:prstGeom prst="rect">
            <a:avLst/>
          </a:prstGeom>
        </p:spPr>
      </p:pic>
      <p:grpSp>
        <p:nvGrpSpPr>
          <p:cNvPr id="122" name="Group 121"/>
          <p:cNvGrpSpPr/>
          <p:nvPr/>
        </p:nvGrpSpPr>
        <p:grpSpPr>
          <a:xfrm>
            <a:off x="2377971" y="1584606"/>
            <a:ext cx="5257824" cy="3486447"/>
            <a:chOff x="1961298" y="1625162"/>
            <a:chExt cx="5257824" cy="3486447"/>
          </a:xfrm>
        </p:grpSpPr>
        <p:sp>
          <p:nvSpPr>
            <p:cNvPr id="179" name="Content Placeholder 57"/>
            <p:cNvSpPr txBox="1">
              <a:spLocks noChangeAspect="1"/>
            </p:cNvSpPr>
            <p:nvPr/>
          </p:nvSpPr>
          <p:spPr bwMode="auto">
            <a:xfrm rot="12979613">
              <a:off x="3022891" y="1696490"/>
              <a:ext cx="159954" cy="215170"/>
            </a:xfrm>
            <a:prstGeom prst="snip2SameRect">
              <a:avLst>
                <a:gd name="adj1" fmla="val 50000"/>
                <a:gd name="adj2" fmla="val 0"/>
              </a:avLst>
            </a:prstGeom>
            <a:ln>
              <a:headEnd/>
              <a:tailEnd/>
            </a:ln>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3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chemeClr val="tx1"/>
                  </a:solidFill>
                  <a:effectLst/>
                  <a:uLnTx/>
                  <a:uFillTx/>
                  <a:latin typeface="Corbel"/>
                  <a:ea typeface="+mn-ea"/>
                  <a:cs typeface="+mn-cs"/>
                </a:rPr>
                <a:t> </a:t>
              </a:r>
              <a:endParaRPr kumimoji="0" lang="en-US" sz="1800" b="0" i="0" u="none" strike="noStrike" kern="0" cap="none" spc="0" normalizeH="0" baseline="0" noProof="0" dirty="0" smtClean="0">
                <a:ln>
                  <a:noFill/>
                </a:ln>
                <a:solidFill>
                  <a:schemeClr val="tx1"/>
                </a:solidFill>
                <a:effectLst/>
                <a:uLnTx/>
                <a:uFillTx/>
                <a:latin typeface="Corbel"/>
                <a:ea typeface="+mn-ea"/>
                <a:cs typeface="+mn-cs"/>
              </a:endParaRPr>
            </a:p>
          </p:txBody>
        </p:sp>
        <p:sp>
          <p:nvSpPr>
            <p:cNvPr id="181" name="Content Placeholder 57"/>
            <p:cNvSpPr txBox="1">
              <a:spLocks noChangeAspect="1"/>
            </p:cNvSpPr>
            <p:nvPr/>
          </p:nvSpPr>
          <p:spPr bwMode="auto">
            <a:xfrm rot="10218049">
              <a:off x="3472849" y="1829775"/>
              <a:ext cx="159954" cy="215170"/>
            </a:xfrm>
            <a:prstGeom prst="snip2SameRect">
              <a:avLst>
                <a:gd name="adj1" fmla="val 50000"/>
                <a:gd name="adj2" fmla="val 0"/>
              </a:avLst>
            </a:prstGeom>
            <a:ln>
              <a:headEnd/>
              <a:tailEnd/>
            </a:ln>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3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chemeClr val="tx1"/>
                  </a:solidFill>
                  <a:effectLst/>
                  <a:uLnTx/>
                  <a:uFillTx/>
                  <a:latin typeface="Corbel"/>
                  <a:ea typeface="+mn-ea"/>
                  <a:cs typeface="+mn-cs"/>
                </a:rPr>
                <a:t> </a:t>
              </a:r>
              <a:endParaRPr kumimoji="0" lang="en-US" sz="1800" b="0" i="0" u="none" strike="noStrike" kern="0" cap="none" spc="0" normalizeH="0" baseline="0" noProof="0" dirty="0" smtClean="0">
                <a:ln>
                  <a:noFill/>
                </a:ln>
                <a:solidFill>
                  <a:schemeClr val="tx1"/>
                </a:solidFill>
                <a:effectLst/>
                <a:uLnTx/>
                <a:uFillTx/>
                <a:latin typeface="Corbel"/>
                <a:ea typeface="+mn-ea"/>
                <a:cs typeface="+mn-cs"/>
              </a:endParaRPr>
            </a:p>
          </p:txBody>
        </p:sp>
        <p:sp>
          <p:nvSpPr>
            <p:cNvPr id="182" name="Content Placeholder 57"/>
            <p:cNvSpPr txBox="1">
              <a:spLocks noChangeAspect="1"/>
            </p:cNvSpPr>
            <p:nvPr/>
          </p:nvSpPr>
          <p:spPr bwMode="auto">
            <a:xfrm rot="7983498">
              <a:off x="3873759" y="1730075"/>
              <a:ext cx="159954" cy="215170"/>
            </a:xfrm>
            <a:prstGeom prst="snip2SameRect">
              <a:avLst>
                <a:gd name="adj1" fmla="val 50000"/>
                <a:gd name="adj2" fmla="val 0"/>
              </a:avLst>
            </a:prstGeom>
            <a:ln>
              <a:headEnd/>
              <a:tailEnd/>
            </a:ln>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3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chemeClr val="tx1"/>
                  </a:solidFill>
                  <a:effectLst/>
                  <a:uLnTx/>
                  <a:uFillTx/>
                  <a:latin typeface="Corbel"/>
                  <a:ea typeface="+mn-ea"/>
                  <a:cs typeface="+mn-cs"/>
                </a:rPr>
                <a:t> </a:t>
              </a:r>
              <a:endParaRPr kumimoji="0" lang="en-US" sz="1800" b="0" i="0" u="none" strike="noStrike" kern="0" cap="none" spc="0" normalizeH="0" baseline="0" noProof="0" dirty="0" smtClean="0">
                <a:ln>
                  <a:noFill/>
                </a:ln>
                <a:solidFill>
                  <a:schemeClr val="tx1"/>
                </a:solidFill>
                <a:effectLst/>
                <a:uLnTx/>
                <a:uFillTx/>
                <a:latin typeface="Corbel"/>
                <a:ea typeface="+mn-ea"/>
                <a:cs typeface="+mn-cs"/>
              </a:endParaRPr>
            </a:p>
          </p:txBody>
        </p:sp>
        <p:sp>
          <p:nvSpPr>
            <p:cNvPr id="183" name="Content Placeholder 57"/>
            <p:cNvSpPr txBox="1">
              <a:spLocks noChangeAspect="1"/>
            </p:cNvSpPr>
            <p:nvPr/>
          </p:nvSpPr>
          <p:spPr bwMode="auto">
            <a:xfrm rot="7412552">
              <a:off x="4130509" y="1642332"/>
              <a:ext cx="159954" cy="215170"/>
            </a:xfrm>
            <a:prstGeom prst="snip2SameRect">
              <a:avLst>
                <a:gd name="adj1" fmla="val 50000"/>
                <a:gd name="adj2" fmla="val 0"/>
              </a:avLst>
            </a:prstGeom>
            <a:ln>
              <a:headEnd/>
              <a:tailEnd/>
            </a:ln>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3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chemeClr val="tx1"/>
                  </a:solidFill>
                  <a:effectLst/>
                  <a:uLnTx/>
                  <a:uFillTx/>
                  <a:latin typeface="Corbel"/>
                  <a:ea typeface="+mn-ea"/>
                  <a:cs typeface="+mn-cs"/>
                </a:rPr>
                <a:t> </a:t>
              </a:r>
              <a:endParaRPr kumimoji="0" lang="en-US" sz="1800" b="0" i="0" u="none" strike="noStrike" kern="0" cap="none" spc="0" normalizeH="0" baseline="0" noProof="0" dirty="0" smtClean="0">
                <a:ln>
                  <a:noFill/>
                </a:ln>
                <a:solidFill>
                  <a:schemeClr val="tx1"/>
                </a:solidFill>
                <a:effectLst/>
                <a:uLnTx/>
                <a:uFillTx/>
                <a:latin typeface="Corbel"/>
                <a:ea typeface="+mn-ea"/>
                <a:cs typeface="+mn-cs"/>
              </a:endParaRPr>
            </a:p>
          </p:txBody>
        </p:sp>
        <p:sp>
          <p:nvSpPr>
            <p:cNvPr id="184" name="Content Placeholder 57"/>
            <p:cNvSpPr txBox="1">
              <a:spLocks noChangeAspect="1"/>
            </p:cNvSpPr>
            <p:nvPr/>
          </p:nvSpPr>
          <p:spPr bwMode="auto">
            <a:xfrm rot="14497411">
              <a:off x="5078851" y="1597554"/>
              <a:ext cx="159954" cy="215170"/>
            </a:xfrm>
            <a:prstGeom prst="snip2SameRect">
              <a:avLst>
                <a:gd name="adj1" fmla="val 50000"/>
                <a:gd name="adj2" fmla="val 0"/>
              </a:avLst>
            </a:prstGeom>
            <a:ln>
              <a:headEnd/>
              <a:tailEnd/>
            </a:ln>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3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chemeClr val="tx1"/>
                  </a:solidFill>
                  <a:effectLst/>
                  <a:uLnTx/>
                  <a:uFillTx/>
                  <a:latin typeface="Corbel"/>
                  <a:ea typeface="+mn-ea"/>
                  <a:cs typeface="+mn-cs"/>
                </a:rPr>
                <a:t> </a:t>
              </a:r>
              <a:endParaRPr kumimoji="0" lang="en-US" sz="1800" b="0" i="0" u="none" strike="noStrike" kern="0" cap="none" spc="0" normalizeH="0" baseline="0" noProof="0" dirty="0" smtClean="0">
                <a:ln>
                  <a:noFill/>
                </a:ln>
                <a:solidFill>
                  <a:schemeClr val="tx1"/>
                </a:solidFill>
                <a:effectLst/>
                <a:uLnTx/>
                <a:uFillTx/>
                <a:latin typeface="Corbel"/>
                <a:ea typeface="+mn-ea"/>
                <a:cs typeface="+mn-cs"/>
              </a:endParaRPr>
            </a:p>
          </p:txBody>
        </p:sp>
        <p:sp>
          <p:nvSpPr>
            <p:cNvPr id="185" name="Content Placeholder 57"/>
            <p:cNvSpPr txBox="1">
              <a:spLocks noChangeAspect="1"/>
            </p:cNvSpPr>
            <p:nvPr/>
          </p:nvSpPr>
          <p:spPr bwMode="auto">
            <a:xfrm rot="13653716">
              <a:off x="5243950" y="1762655"/>
              <a:ext cx="159954" cy="215170"/>
            </a:xfrm>
            <a:prstGeom prst="snip2SameRect">
              <a:avLst>
                <a:gd name="adj1" fmla="val 50000"/>
                <a:gd name="adj2" fmla="val 0"/>
              </a:avLst>
            </a:prstGeom>
            <a:ln>
              <a:headEnd/>
              <a:tailEnd/>
            </a:ln>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3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chemeClr val="tx1"/>
                  </a:solidFill>
                  <a:effectLst/>
                  <a:uLnTx/>
                  <a:uFillTx/>
                  <a:latin typeface="Corbel"/>
                  <a:ea typeface="+mn-ea"/>
                  <a:cs typeface="+mn-cs"/>
                </a:rPr>
                <a:t> </a:t>
              </a:r>
              <a:endParaRPr kumimoji="0" lang="en-US" sz="1800" b="0" i="0" u="none" strike="noStrike" kern="0" cap="none" spc="0" normalizeH="0" baseline="0" noProof="0" dirty="0" smtClean="0">
                <a:ln>
                  <a:noFill/>
                </a:ln>
                <a:solidFill>
                  <a:schemeClr val="tx1"/>
                </a:solidFill>
                <a:effectLst/>
                <a:uLnTx/>
                <a:uFillTx/>
                <a:latin typeface="Corbel"/>
                <a:ea typeface="+mn-ea"/>
                <a:cs typeface="+mn-cs"/>
              </a:endParaRPr>
            </a:p>
          </p:txBody>
        </p:sp>
        <p:sp>
          <p:nvSpPr>
            <p:cNvPr id="187" name="Content Placeholder 57"/>
            <p:cNvSpPr txBox="1">
              <a:spLocks noChangeAspect="1"/>
            </p:cNvSpPr>
            <p:nvPr/>
          </p:nvSpPr>
          <p:spPr bwMode="auto">
            <a:xfrm rot="11581009">
              <a:off x="5709124" y="1793570"/>
              <a:ext cx="159954" cy="215170"/>
            </a:xfrm>
            <a:prstGeom prst="snip2SameRect">
              <a:avLst>
                <a:gd name="adj1" fmla="val 50000"/>
                <a:gd name="adj2" fmla="val 0"/>
              </a:avLst>
            </a:prstGeom>
            <a:ln>
              <a:headEnd/>
              <a:tailEnd/>
            </a:ln>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3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chemeClr val="tx1"/>
                  </a:solidFill>
                  <a:effectLst/>
                  <a:uLnTx/>
                  <a:uFillTx/>
                  <a:latin typeface="Corbel"/>
                  <a:ea typeface="+mn-ea"/>
                  <a:cs typeface="+mn-cs"/>
                </a:rPr>
                <a:t> </a:t>
              </a:r>
              <a:endParaRPr kumimoji="0" lang="en-US" sz="1800" b="0" i="0" u="none" strike="noStrike" kern="0" cap="none" spc="0" normalizeH="0" baseline="0" noProof="0" dirty="0" smtClean="0">
                <a:ln>
                  <a:noFill/>
                </a:ln>
                <a:solidFill>
                  <a:schemeClr val="tx1"/>
                </a:solidFill>
                <a:effectLst/>
                <a:uLnTx/>
                <a:uFillTx/>
                <a:latin typeface="Corbel"/>
                <a:ea typeface="+mn-ea"/>
                <a:cs typeface="+mn-cs"/>
              </a:endParaRPr>
            </a:p>
          </p:txBody>
        </p:sp>
        <p:sp>
          <p:nvSpPr>
            <p:cNvPr id="188" name="Content Placeholder 57"/>
            <p:cNvSpPr txBox="1">
              <a:spLocks noChangeAspect="1"/>
            </p:cNvSpPr>
            <p:nvPr/>
          </p:nvSpPr>
          <p:spPr bwMode="auto">
            <a:xfrm rot="8794780">
              <a:off x="6085890" y="1687738"/>
              <a:ext cx="159954" cy="215170"/>
            </a:xfrm>
            <a:prstGeom prst="snip2SameRect">
              <a:avLst>
                <a:gd name="adj1" fmla="val 50000"/>
                <a:gd name="adj2" fmla="val 0"/>
              </a:avLst>
            </a:prstGeom>
            <a:ln>
              <a:headEnd/>
              <a:tailEnd/>
            </a:ln>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3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chemeClr val="tx1"/>
                  </a:solidFill>
                  <a:effectLst/>
                  <a:uLnTx/>
                  <a:uFillTx/>
                  <a:latin typeface="Corbel"/>
                  <a:ea typeface="+mn-ea"/>
                  <a:cs typeface="+mn-cs"/>
                </a:rPr>
                <a:t> </a:t>
              </a:r>
              <a:endParaRPr kumimoji="0" lang="en-US" sz="1800" b="0" i="0" u="none" strike="noStrike" kern="0" cap="none" spc="0" normalizeH="0" baseline="0" noProof="0" dirty="0" smtClean="0">
                <a:ln>
                  <a:noFill/>
                </a:ln>
                <a:solidFill>
                  <a:schemeClr val="tx1"/>
                </a:solidFill>
                <a:effectLst/>
                <a:uLnTx/>
                <a:uFillTx/>
                <a:latin typeface="Corbel"/>
                <a:ea typeface="+mn-ea"/>
                <a:cs typeface="+mn-cs"/>
              </a:endParaRPr>
            </a:p>
          </p:txBody>
        </p:sp>
        <p:sp>
          <p:nvSpPr>
            <p:cNvPr id="189" name="Content Placeholder 57"/>
            <p:cNvSpPr txBox="1">
              <a:spLocks noChangeAspect="1"/>
            </p:cNvSpPr>
            <p:nvPr/>
          </p:nvSpPr>
          <p:spPr bwMode="auto">
            <a:xfrm rot="19701451">
              <a:off x="6776398" y="2808178"/>
              <a:ext cx="159954" cy="215170"/>
            </a:xfrm>
            <a:prstGeom prst="snip2SameRect">
              <a:avLst>
                <a:gd name="adj1" fmla="val 50000"/>
                <a:gd name="adj2" fmla="val 0"/>
              </a:avLst>
            </a:prstGeom>
            <a:ln>
              <a:headEnd/>
              <a:tailEnd/>
            </a:ln>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3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chemeClr val="tx1"/>
                  </a:solidFill>
                  <a:effectLst/>
                  <a:uLnTx/>
                  <a:uFillTx/>
                  <a:latin typeface="Corbel"/>
                  <a:ea typeface="+mn-ea"/>
                  <a:cs typeface="+mn-cs"/>
                </a:rPr>
                <a:t> </a:t>
              </a:r>
              <a:endParaRPr kumimoji="0" lang="en-US" sz="1800" b="0" i="0" u="none" strike="noStrike" kern="0" cap="none" spc="0" normalizeH="0" baseline="0" noProof="0" dirty="0" smtClean="0">
                <a:ln>
                  <a:noFill/>
                </a:ln>
                <a:solidFill>
                  <a:schemeClr val="tx1"/>
                </a:solidFill>
                <a:effectLst/>
                <a:uLnTx/>
                <a:uFillTx/>
                <a:latin typeface="Corbel"/>
                <a:ea typeface="+mn-ea"/>
                <a:cs typeface="+mn-cs"/>
              </a:endParaRPr>
            </a:p>
          </p:txBody>
        </p:sp>
        <p:sp>
          <p:nvSpPr>
            <p:cNvPr id="190" name="Content Placeholder 57"/>
            <p:cNvSpPr txBox="1">
              <a:spLocks noChangeAspect="1"/>
            </p:cNvSpPr>
            <p:nvPr/>
          </p:nvSpPr>
          <p:spPr bwMode="auto">
            <a:xfrm rot="17795148">
              <a:off x="6470752" y="2874999"/>
              <a:ext cx="159954" cy="215170"/>
            </a:xfrm>
            <a:prstGeom prst="snip2SameRect">
              <a:avLst>
                <a:gd name="adj1" fmla="val 50000"/>
                <a:gd name="adj2" fmla="val 0"/>
              </a:avLst>
            </a:prstGeom>
            <a:ln>
              <a:headEnd/>
              <a:tailEnd/>
            </a:ln>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3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chemeClr val="tx1"/>
                  </a:solidFill>
                  <a:effectLst/>
                  <a:uLnTx/>
                  <a:uFillTx/>
                  <a:latin typeface="Corbel"/>
                  <a:ea typeface="+mn-ea"/>
                  <a:cs typeface="+mn-cs"/>
                </a:rPr>
                <a:t> </a:t>
              </a:r>
              <a:endParaRPr kumimoji="0" lang="en-US" sz="1800" b="0" i="0" u="none" strike="noStrike" kern="0" cap="none" spc="0" normalizeH="0" baseline="0" noProof="0" dirty="0" smtClean="0">
                <a:ln>
                  <a:noFill/>
                </a:ln>
                <a:solidFill>
                  <a:schemeClr val="tx1"/>
                </a:solidFill>
                <a:effectLst/>
                <a:uLnTx/>
                <a:uFillTx/>
                <a:latin typeface="Corbel"/>
                <a:ea typeface="+mn-ea"/>
                <a:cs typeface="+mn-cs"/>
              </a:endParaRPr>
            </a:p>
          </p:txBody>
        </p:sp>
        <p:sp>
          <p:nvSpPr>
            <p:cNvPr id="191" name="Content Placeholder 57"/>
            <p:cNvSpPr txBox="1">
              <a:spLocks noChangeAspect="1"/>
            </p:cNvSpPr>
            <p:nvPr/>
          </p:nvSpPr>
          <p:spPr bwMode="auto">
            <a:xfrm rot="864368">
              <a:off x="5474924" y="2797617"/>
              <a:ext cx="159954" cy="215170"/>
            </a:xfrm>
            <a:prstGeom prst="snip2SameRect">
              <a:avLst>
                <a:gd name="adj1" fmla="val 50000"/>
                <a:gd name="adj2" fmla="val 0"/>
              </a:avLst>
            </a:prstGeom>
            <a:ln>
              <a:headEnd/>
              <a:tailEnd/>
            </a:ln>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3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chemeClr val="tx1"/>
                  </a:solidFill>
                  <a:effectLst/>
                  <a:uLnTx/>
                  <a:uFillTx/>
                  <a:latin typeface="Corbel"/>
                  <a:ea typeface="+mn-ea"/>
                  <a:cs typeface="+mn-cs"/>
                </a:rPr>
                <a:t> </a:t>
              </a:r>
              <a:endParaRPr kumimoji="0" lang="en-US" sz="1800" b="0" i="0" u="none" strike="noStrike" kern="0" cap="none" spc="0" normalizeH="0" baseline="0" noProof="0" dirty="0" smtClean="0">
                <a:ln>
                  <a:noFill/>
                </a:ln>
                <a:solidFill>
                  <a:schemeClr val="tx1"/>
                </a:solidFill>
                <a:effectLst/>
                <a:uLnTx/>
                <a:uFillTx/>
                <a:latin typeface="Corbel"/>
                <a:ea typeface="+mn-ea"/>
                <a:cs typeface="+mn-cs"/>
              </a:endParaRPr>
            </a:p>
          </p:txBody>
        </p:sp>
        <p:sp>
          <p:nvSpPr>
            <p:cNvPr id="192" name="Content Placeholder 57"/>
            <p:cNvSpPr txBox="1">
              <a:spLocks noChangeAspect="1"/>
            </p:cNvSpPr>
            <p:nvPr/>
          </p:nvSpPr>
          <p:spPr bwMode="auto">
            <a:xfrm rot="18687909">
              <a:off x="5146585" y="2848614"/>
              <a:ext cx="159954" cy="215170"/>
            </a:xfrm>
            <a:prstGeom prst="snip2SameRect">
              <a:avLst>
                <a:gd name="adj1" fmla="val 50000"/>
                <a:gd name="adj2" fmla="val 0"/>
              </a:avLst>
            </a:prstGeom>
            <a:ln>
              <a:headEnd/>
              <a:tailEnd/>
            </a:ln>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3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chemeClr val="tx1"/>
                  </a:solidFill>
                  <a:effectLst/>
                  <a:uLnTx/>
                  <a:uFillTx/>
                  <a:latin typeface="Corbel"/>
                  <a:ea typeface="+mn-ea"/>
                  <a:cs typeface="+mn-cs"/>
                </a:rPr>
                <a:t> </a:t>
              </a:r>
              <a:endParaRPr kumimoji="0" lang="en-US" sz="1800" b="0" i="0" u="none" strike="noStrike" kern="0" cap="none" spc="0" normalizeH="0" baseline="0" noProof="0" dirty="0" smtClean="0">
                <a:ln>
                  <a:noFill/>
                </a:ln>
                <a:solidFill>
                  <a:schemeClr val="tx1"/>
                </a:solidFill>
                <a:effectLst/>
                <a:uLnTx/>
                <a:uFillTx/>
                <a:latin typeface="Corbel"/>
                <a:ea typeface="+mn-ea"/>
                <a:cs typeface="+mn-cs"/>
              </a:endParaRPr>
            </a:p>
          </p:txBody>
        </p:sp>
        <p:sp>
          <p:nvSpPr>
            <p:cNvPr id="201" name="Content Placeholder 57"/>
            <p:cNvSpPr txBox="1">
              <a:spLocks noChangeAspect="1"/>
            </p:cNvSpPr>
            <p:nvPr/>
          </p:nvSpPr>
          <p:spPr bwMode="auto">
            <a:xfrm rot="3053048">
              <a:off x="3931332" y="2838753"/>
              <a:ext cx="159954" cy="215170"/>
            </a:xfrm>
            <a:prstGeom prst="snip2SameRect">
              <a:avLst>
                <a:gd name="adj1" fmla="val 50000"/>
                <a:gd name="adj2" fmla="val 0"/>
              </a:avLst>
            </a:prstGeom>
            <a:ln>
              <a:headEnd/>
              <a:tailEnd/>
            </a:ln>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3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chemeClr val="tx1"/>
                  </a:solidFill>
                  <a:effectLst/>
                  <a:uLnTx/>
                  <a:uFillTx/>
                  <a:latin typeface="Corbel"/>
                  <a:ea typeface="+mn-ea"/>
                  <a:cs typeface="+mn-cs"/>
                </a:rPr>
                <a:t> </a:t>
              </a:r>
              <a:endParaRPr kumimoji="0" lang="en-US" sz="1800" b="0" i="0" u="none" strike="noStrike" kern="0" cap="none" spc="0" normalizeH="0" baseline="0" noProof="0" dirty="0" smtClean="0">
                <a:ln>
                  <a:noFill/>
                </a:ln>
                <a:solidFill>
                  <a:schemeClr val="tx1"/>
                </a:solidFill>
                <a:effectLst/>
                <a:uLnTx/>
                <a:uFillTx/>
                <a:latin typeface="Corbel"/>
                <a:ea typeface="+mn-ea"/>
                <a:cs typeface="+mn-cs"/>
              </a:endParaRPr>
            </a:p>
          </p:txBody>
        </p:sp>
        <p:sp>
          <p:nvSpPr>
            <p:cNvPr id="202" name="Content Placeholder 57"/>
            <p:cNvSpPr txBox="1">
              <a:spLocks noChangeAspect="1"/>
            </p:cNvSpPr>
            <p:nvPr/>
          </p:nvSpPr>
          <p:spPr bwMode="auto">
            <a:xfrm rot="20975522">
              <a:off x="3618418" y="2824807"/>
              <a:ext cx="159954" cy="215170"/>
            </a:xfrm>
            <a:prstGeom prst="snip2SameRect">
              <a:avLst>
                <a:gd name="adj1" fmla="val 50000"/>
                <a:gd name="adj2" fmla="val 0"/>
              </a:avLst>
            </a:prstGeom>
            <a:ln>
              <a:headEnd/>
              <a:tailEnd/>
            </a:ln>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3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chemeClr val="tx1"/>
                  </a:solidFill>
                  <a:effectLst/>
                  <a:uLnTx/>
                  <a:uFillTx/>
                  <a:latin typeface="Corbel"/>
                  <a:ea typeface="+mn-ea"/>
                  <a:cs typeface="+mn-cs"/>
                </a:rPr>
                <a:t> </a:t>
              </a:r>
              <a:endParaRPr kumimoji="0" lang="en-US" sz="1800" b="0" i="0" u="none" strike="noStrike" kern="0" cap="none" spc="0" normalizeH="0" baseline="0" noProof="0" dirty="0" smtClean="0">
                <a:ln>
                  <a:noFill/>
                </a:ln>
                <a:solidFill>
                  <a:schemeClr val="tx1"/>
                </a:solidFill>
                <a:effectLst/>
                <a:uLnTx/>
                <a:uFillTx/>
                <a:latin typeface="Corbel"/>
                <a:ea typeface="+mn-ea"/>
                <a:cs typeface="+mn-cs"/>
              </a:endParaRPr>
            </a:p>
          </p:txBody>
        </p:sp>
        <p:sp>
          <p:nvSpPr>
            <p:cNvPr id="203" name="Content Placeholder 57"/>
            <p:cNvSpPr txBox="1">
              <a:spLocks noChangeAspect="1"/>
            </p:cNvSpPr>
            <p:nvPr/>
          </p:nvSpPr>
          <p:spPr bwMode="auto">
            <a:xfrm rot="2010511">
              <a:off x="2321052" y="2789746"/>
              <a:ext cx="159954" cy="215170"/>
            </a:xfrm>
            <a:prstGeom prst="snip2SameRect">
              <a:avLst>
                <a:gd name="adj1" fmla="val 50000"/>
                <a:gd name="adj2" fmla="val 0"/>
              </a:avLst>
            </a:prstGeom>
            <a:ln>
              <a:headEnd/>
              <a:tailEnd/>
            </a:ln>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3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chemeClr val="tx1"/>
                  </a:solidFill>
                  <a:effectLst/>
                  <a:uLnTx/>
                  <a:uFillTx/>
                  <a:latin typeface="Corbel"/>
                  <a:ea typeface="+mn-ea"/>
                  <a:cs typeface="+mn-cs"/>
                </a:rPr>
                <a:t> </a:t>
              </a:r>
              <a:endParaRPr kumimoji="0" lang="en-US" sz="1800" b="0" i="0" u="none" strike="noStrike" kern="0" cap="none" spc="0" normalizeH="0" baseline="0" noProof="0" dirty="0" smtClean="0">
                <a:ln>
                  <a:noFill/>
                </a:ln>
                <a:solidFill>
                  <a:schemeClr val="tx1"/>
                </a:solidFill>
                <a:effectLst/>
                <a:uLnTx/>
                <a:uFillTx/>
                <a:latin typeface="Corbel"/>
                <a:ea typeface="+mn-ea"/>
                <a:cs typeface="+mn-cs"/>
              </a:endParaRPr>
            </a:p>
          </p:txBody>
        </p:sp>
        <p:sp>
          <p:nvSpPr>
            <p:cNvPr id="204" name="Content Placeholder 57"/>
            <p:cNvSpPr txBox="1">
              <a:spLocks noChangeAspect="1"/>
            </p:cNvSpPr>
            <p:nvPr/>
          </p:nvSpPr>
          <p:spPr bwMode="auto">
            <a:xfrm rot="3623135">
              <a:off x="2564935" y="2875304"/>
              <a:ext cx="159954" cy="215170"/>
            </a:xfrm>
            <a:prstGeom prst="snip2SameRect">
              <a:avLst>
                <a:gd name="adj1" fmla="val 50000"/>
                <a:gd name="adj2" fmla="val 0"/>
              </a:avLst>
            </a:prstGeom>
            <a:ln>
              <a:headEnd/>
              <a:tailEnd/>
            </a:ln>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3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chemeClr val="tx1"/>
                  </a:solidFill>
                  <a:effectLst/>
                  <a:uLnTx/>
                  <a:uFillTx/>
                  <a:latin typeface="Corbel"/>
                  <a:ea typeface="+mn-ea"/>
                  <a:cs typeface="+mn-cs"/>
                </a:rPr>
                <a:t> </a:t>
              </a:r>
              <a:endParaRPr kumimoji="0" lang="en-US" sz="1800" b="0" i="0" u="none" strike="noStrike" kern="0" cap="none" spc="0" normalizeH="0" baseline="0" noProof="0" dirty="0" smtClean="0">
                <a:ln>
                  <a:noFill/>
                </a:ln>
                <a:solidFill>
                  <a:schemeClr val="tx1"/>
                </a:solidFill>
                <a:effectLst/>
                <a:uLnTx/>
                <a:uFillTx/>
                <a:latin typeface="Corbel"/>
                <a:ea typeface="+mn-ea"/>
                <a:cs typeface="+mn-cs"/>
              </a:endParaRPr>
            </a:p>
          </p:txBody>
        </p:sp>
        <p:sp>
          <p:nvSpPr>
            <p:cNvPr id="205" name="Content Placeholder 57"/>
            <p:cNvSpPr txBox="1">
              <a:spLocks noChangeAspect="1"/>
            </p:cNvSpPr>
            <p:nvPr/>
          </p:nvSpPr>
          <p:spPr bwMode="auto">
            <a:xfrm rot="10800000">
              <a:off x="2158534" y="3561104"/>
              <a:ext cx="159954" cy="215170"/>
            </a:xfrm>
            <a:prstGeom prst="snip2SameRect">
              <a:avLst>
                <a:gd name="adj1" fmla="val 50000"/>
                <a:gd name="adj2" fmla="val 0"/>
              </a:avLst>
            </a:prstGeom>
            <a:ln>
              <a:headEnd/>
              <a:tailEnd/>
            </a:ln>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3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chemeClr val="tx1"/>
                  </a:solidFill>
                  <a:effectLst/>
                  <a:uLnTx/>
                  <a:uFillTx/>
                  <a:latin typeface="Corbel"/>
                  <a:ea typeface="+mn-ea"/>
                  <a:cs typeface="+mn-cs"/>
                </a:rPr>
                <a:t> </a:t>
              </a:r>
              <a:endParaRPr kumimoji="0" lang="en-US" sz="1800" b="0" i="0" u="none" strike="noStrike" kern="0" cap="none" spc="0" normalizeH="0" baseline="0" noProof="0" dirty="0" smtClean="0">
                <a:ln>
                  <a:noFill/>
                </a:ln>
                <a:solidFill>
                  <a:schemeClr val="tx1"/>
                </a:solidFill>
                <a:effectLst/>
                <a:uLnTx/>
                <a:uFillTx/>
                <a:latin typeface="Corbel"/>
                <a:ea typeface="+mn-ea"/>
                <a:cs typeface="+mn-cs"/>
              </a:endParaRPr>
            </a:p>
          </p:txBody>
        </p:sp>
        <p:sp>
          <p:nvSpPr>
            <p:cNvPr id="206" name="Content Placeholder 57"/>
            <p:cNvSpPr txBox="1">
              <a:spLocks noChangeAspect="1"/>
            </p:cNvSpPr>
            <p:nvPr/>
          </p:nvSpPr>
          <p:spPr bwMode="auto">
            <a:xfrm rot="8029728">
              <a:off x="2569632" y="3462867"/>
              <a:ext cx="159954" cy="215170"/>
            </a:xfrm>
            <a:prstGeom prst="snip2SameRect">
              <a:avLst>
                <a:gd name="adj1" fmla="val 50000"/>
                <a:gd name="adj2" fmla="val 0"/>
              </a:avLst>
            </a:prstGeom>
            <a:ln>
              <a:headEnd/>
              <a:tailEnd/>
            </a:ln>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3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chemeClr val="tx1"/>
                  </a:solidFill>
                  <a:effectLst/>
                  <a:uLnTx/>
                  <a:uFillTx/>
                  <a:latin typeface="Corbel"/>
                  <a:ea typeface="+mn-ea"/>
                  <a:cs typeface="+mn-cs"/>
                </a:rPr>
                <a:t> </a:t>
              </a:r>
              <a:endParaRPr kumimoji="0" lang="en-US" sz="1800" b="0" i="0" u="none" strike="noStrike" kern="0" cap="none" spc="0" normalizeH="0" baseline="0" noProof="0" dirty="0" smtClean="0">
                <a:ln>
                  <a:noFill/>
                </a:ln>
                <a:solidFill>
                  <a:schemeClr val="tx1"/>
                </a:solidFill>
                <a:effectLst/>
                <a:uLnTx/>
                <a:uFillTx/>
                <a:latin typeface="Corbel"/>
                <a:ea typeface="+mn-ea"/>
                <a:cs typeface="+mn-cs"/>
              </a:endParaRPr>
            </a:p>
          </p:txBody>
        </p:sp>
        <p:sp>
          <p:nvSpPr>
            <p:cNvPr id="207" name="Content Placeholder 57"/>
            <p:cNvSpPr txBox="1">
              <a:spLocks noChangeAspect="1"/>
            </p:cNvSpPr>
            <p:nvPr/>
          </p:nvSpPr>
          <p:spPr bwMode="auto">
            <a:xfrm rot="10800000">
              <a:off x="3716401" y="3535704"/>
              <a:ext cx="159954" cy="215170"/>
            </a:xfrm>
            <a:prstGeom prst="snip2SameRect">
              <a:avLst>
                <a:gd name="adj1" fmla="val 50000"/>
                <a:gd name="adj2" fmla="val 0"/>
              </a:avLst>
            </a:prstGeom>
            <a:ln>
              <a:headEnd/>
              <a:tailEnd/>
            </a:ln>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3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chemeClr val="tx1"/>
                  </a:solidFill>
                  <a:effectLst/>
                  <a:uLnTx/>
                  <a:uFillTx/>
                  <a:latin typeface="Corbel"/>
                  <a:ea typeface="+mn-ea"/>
                  <a:cs typeface="+mn-cs"/>
                </a:rPr>
                <a:t> </a:t>
              </a:r>
              <a:endParaRPr kumimoji="0" lang="en-US" sz="1800" b="0" i="0" u="none" strike="noStrike" kern="0" cap="none" spc="0" normalizeH="0" baseline="0" noProof="0" dirty="0" smtClean="0">
                <a:ln>
                  <a:noFill/>
                </a:ln>
                <a:solidFill>
                  <a:schemeClr val="tx1"/>
                </a:solidFill>
                <a:effectLst/>
                <a:uLnTx/>
                <a:uFillTx/>
                <a:latin typeface="Corbel"/>
                <a:ea typeface="+mn-ea"/>
                <a:cs typeface="+mn-cs"/>
              </a:endParaRPr>
            </a:p>
          </p:txBody>
        </p:sp>
        <p:sp>
          <p:nvSpPr>
            <p:cNvPr id="208" name="Content Placeholder 57"/>
            <p:cNvSpPr txBox="1">
              <a:spLocks noChangeAspect="1"/>
            </p:cNvSpPr>
            <p:nvPr/>
          </p:nvSpPr>
          <p:spPr bwMode="auto">
            <a:xfrm rot="13619488">
              <a:off x="3249187" y="3517113"/>
              <a:ext cx="159954" cy="215170"/>
            </a:xfrm>
            <a:prstGeom prst="snip2SameRect">
              <a:avLst>
                <a:gd name="adj1" fmla="val 50000"/>
                <a:gd name="adj2" fmla="val 0"/>
              </a:avLst>
            </a:prstGeom>
            <a:ln>
              <a:headEnd/>
              <a:tailEnd/>
            </a:ln>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3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chemeClr val="tx1"/>
                  </a:solidFill>
                  <a:effectLst/>
                  <a:uLnTx/>
                  <a:uFillTx/>
                  <a:latin typeface="Corbel"/>
                  <a:ea typeface="+mn-ea"/>
                  <a:cs typeface="+mn-cs"/>
                </a:rPr>
                <a:t> </a:t>
              </a:r>
              <a:endParaRPr kumimoji="0" lang="en-US" sz="1800" b="0" i="0" u="none" strike="noStrike" kern="0" cap="none" spc="0" normalizeH="0" baseline="0" noProof="0" dirty="0" smtClean="0">
                <a:ln>
                  <a:noFill/>
                </a:ln>
                <a:solidFill>
                  <a:schemeClr val="tx1"/>
                </a:solidFill>
                <a:effectLst/>
                <a:uLnTx/>
                <a:uFillTx/>
                <a:latin typeface="Corbel"/>
                <a:ea typeface="+mn-ea"/>
                <a:cs typeface="+mn-cs"/>
              </a:endParaRPr>
            </a:p>
          </p:txBody>
        </p:sp>
        <p:sp>
          <p:nvSpPr>
            <p:cNvPr id="209" name="Content Placeholder 57"/>
            <p:cNvSpPr txBox="1">
              <a:spLocks noChangeAspect="1"/>
            </p:cNvSpPr>
            <p:nvPr/>
          </p:nvSpPr>
          <p:spPr bwMode="auto">
            <a:xfrm rot="8029728">
              <a:off x="5746855" y="3457848"/>
              <a:ext cx="159954" cy="215170"/>
            </a:xfrm>
            <a:prstGeom prst="snip2SameRect">
              <a:avLst>
                <a:gd name="adj1" fmla="val 50000"/>
                <a:gd name="adj2" fmla="val 0"/>
              </a:avLst>
            </a:prstGeom>
            <a:ln>
              <a:headEnd/>
              <a:tailEnd/>
            </a:ln>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3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chemeClr val="tx1"/>
                  </a:solidFill>
                  <a:effectLst/>
                  <a:uLnTx/>
                  <a:uFillTx/>
                  <a:latin typeface="Corbel"/>
                  <a:ea typeface="+mn-ea"/>
                  <a:cs typeface="+mn-cs"/>
                </a:rPr>
                <a:t> </a:t>
              </a:r>
              <a:endParaRPr kumimoji="0" lang="en-US" sz="1800" b="0" i="0" u="none" strike="noStrike" kern="0" cap="none" spc="0" normalizeH="0" baseline="0" noProof="0" dirty="0" smtClean="0">
                <a:ln>
                  <a:noFill/>
                </a:ln>
                <a:solidFill>
                  <a:schemeClr val="tx1"/>
                </a:solidFill>
                <a:effectLst/>
                <a:uLnTx/>
                <a:uFillTx/>
                <a:latin typeface="Corbel"/>
                <a:ea typeface="+mn-ea"/>
                <a:cs typeface="+mn-cs"/>
              </a:endParaRPr>
            </a:p>
          </p:txBody>
        </p:sp>
        <p:sp>
          <p:nvSpPr>
            <p:cNvPr id="210" name="Content Placeholder 57"/>
            <p:cNvSpPr txBox="1">
              <a:spLocks noChangeAspect="1"/>
            </p:cNvSpPr>
            <p:nvPr/>
          </p:nvSpPr>
          <p:spPr bwMode="auto">
            <a:xfrm rot="10800000">
              <a:off x="5344686" y="3559447"/>
              <a:ext cx="159954" cy="215170"/>
            </a:xfrm>
            <a:prstGeom prst="snip2SameRect">
              <a:avLst>
                <a:gd name="adj1" fmla="val 50000"/>
                <a:gd name="adj2" fmla="val 0"/>
              </a:avLst>
            </a:prstGeom>
            <a:ln>
              <a:headEnd/>
              <a:tailEnd/>
            </a:ln>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3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chemeClr val="tx1"/>
                  </a:solidFill>
                  <a:effectLst/>
                  <a:uLnTx/>
                  <a:uFillTx/>
                  <a:latin typeface="Corbel"/>
                  <a:ea typeface="+mn-ea"/>
                  <a:cs typeface="+mn-cs"/>
                </a:rPr>
                <a:t> </a:t>
              </a:r>
              <a:endParaRPr kumimoji="0" lang="en-US" sz="1800" b="0" i="0" u="none" strike="noStrike" kern="0" cap="none" spc="0" normalizeH="0" baseline="0" noProof="0" dirty="0" smtClean="0">
                <a:ln>
                  <a:noFill/>
                </a:ln>
                <a:solidFill>
                  <a:schemeClr val="tx1"/>
                </a:solidFill>
                <a:effectLst/>
                <a:uLnTx/>
                <a:uFillTx/>
                <a:latin typeface="Corbel"/>
                <a:ea typeface="+mn-ea"/>
                <a:cs typeface="+mn-cs"/>
              </a:endParaRPr>
            </a:p>
          </p:txBody>
        </p:sp>
        <p:sp>
          <p:nvSpPr>
            <p:cNvPr id="211" name="Content Placeholder 57"/>
            <p:cNvSpPr txBox="1">
              <a:spLocks noChangeAspect="1"/>
            </p:cNvSpPr>
            <p:nvPr/>
          </p:nvSpPr>
          <p:spPr bwMode="auto">
            <a:xfrm rot="13685530">
              <a:off x="6419954" y="3542512"/>
              <a:ext cx="159954" cy="215170"/>
            </a:xfrm>
            <a:prstGeom prst="snip2SameRect">
              <a:avLst>
                <a:gd name="adj1" fmla="val 50000"/>
                <a:gd name="adj2" fmla="val 0"/>
              </a:avLst>
            </a:prstGeom>
            <a:ln>
              <a:headEnd/>
              <a:tailEnd/>
            </a:ln>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3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chemeClr val="tx1"/>
                  </a:solidFill>
                  <a:effectLst/>
                  <a:uLnTx/>
                  <a:uFillTx/>
                  <a:latin typeface="Corbel"/>
                  <a:ea typeface="+mn-ea"/>
                  <a:cs typeface="+mn-cs"/>
                </a:rPr>
                <a:t> </a:t>
              </a:r>
              <a:endParaRPr kumimoji="0" lang="en-US" sz="1800" b="0" i="0" u="none" strike="noStrike" kern="0" cap="none" spc="0" normalizeH="0" baseline="0" noProof="0" dirty="0" smtClean="0">
                <a:ln>
                  <a:noFill/>
                </a:ln>
                <a:solidFill>
                  <a:schemeClr val="tx1"/>
                </a:solidFill>
                <a:effectLst/>
                <a:uLnTx/>
                <a:uFillTx/>
                <a:latin typeface="Corbel"/>
                <a:ea typeface="+mn-ea"/>
                <a:cs typeface="+mn-cs"/>
              </a:endParaRPr>
            </a:p>
          </p:txBody>
        </p:sp>
        <p:sp>
          <p:nvSpPr>
            <p:cNvPr id="212" name="Content Placeholder 57"/>
            <p:cNvSpPr txBox="1">
              <a:spLocks noChangeAspect="1"/>
            </p:cNvSpPr>
            <p:nvPr/>
          </p:nvSpPr>
          <p:spPr bwMode="auto">
            <a:xfrm rot="10800000">
              <a:off x="6915742" y="3520527"/>
              <a:ext cx="159954" cy="215170"/>
            </a:xfrm>
            <a:prstGeom prst="snip2SameRect">
              <a:avLst>
                <a:gd name="adj1" fmla="val 50000"/>
                <a:gd name="adj2" fmla="val 0"/>
              </a:avLst>
            </a:prstGeom>
            <a:ln>
              <a:headEnd/>
              <a:tailEnd/>
            </a:ln>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3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chemeClr val="tx1"/>
                  </a:solidFill>
                  <a:effectLst/>
                  <a:uLnTx/>
                  <a:uFillTx/>
                  <a:latin typeface="Corbel"/>
                  <a:ea typeface="+mn-ea"/>
                  <a:cs typeface="+mn-cs"/>
                </a:rPr>
                <a:t> </a:t>
              </a:r>
              <a:endParaRPr kumimoji="0" lang="en-US" sz="1800" b="0" i="0" u="none" strike="noStrike" kern="0" cap="none" spc="0" normalizeH="0" baseline="0" noProof="0" dirty="0" smtClean="0">
                <a:ln>
                  <a:noFill/>
                </a:ln>
                <a:solidFill>
                  <a:schemeClr val="tx1"/>
                </a:solidFill>
                <a:effectLst/>
                <a:uLnTx/>
                <a:uFillTx/>
                <a:latin typeface="Corbel"/>
                <a:ea typeface="+mn-ea"/>
                <a:cs typeface="+mn-cs"/>
              </a:endParaRPr>
            </a:p>
          </p:txBody>
        </p:sp>
        <p:sp>
          <p:nvSpPr>
            <p:cNvPr id="213" name="Content Placeholder 57"/>
            <p:cNvSpPr txBox="1">
              <a:spLocks noChangeAspect="1"/>
            </p:cNvSpPr>
            <p:nvPr/>
          </p:nvSpPr>
          <p:spPr bwMode="auto">
            <a:xfrm>
              <a:off x="2154767" y="4131733"/>
              <a:ext cx="159954" cy="215170"/>
            </a:xfrm>
            <a:prstGeom prst="snip2SameRect">
              <a:avLst>
                <a:gd name="adj1" fmla="val 50000"/>
                <a:gd name="adj2" fmla="val 0"/>
              </a:avLst>
            </a:prstGeom>
            <a:ln>
              <a:headEnd/>
              <a:tailEnd/>
            </a:ln>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3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chemeClr val="tx1"/>
                  </a:solidFill>
                  <a:effectLst/>
                  <a:uLnTx/>
                  <a:uFillTx/>
                  <a:latin typeface="Corbel"/>
                  <a:ea typeface="+mn-ea"/>
                  <a:cs typeface="+mn-cs"/>
                </a:rPr>
                <a:t> </a:t>
              </a:r>
              <a:endParaRPr kumimoji="0" lang="en-US" sz="1800" b="0" i="0" u="none" strike="noStrike" kern="0" cap="none" spc="0" normalizeH="0" baseline="0" noProof="0" dirty="0" smtClean="0">
                <a:ln>
                  <a:noFill/>
                </a:ln>
                <a:solidFill>
                  <a:schemeClr val="tx1"/>
                </a:solidFill>
                <a:effectLst/>
                <a:uLnTx/>
                <a:uFillTx/>
                <a:latin typeface="Corbel"/>
                <a:ea typeface="+mn-ea"/>
                <a:cs typeface="+mn-cs"/>
              </a:endParaRPr>
            </a:p>
          </p:txBody>
        </p:sp>
        <p:sp>
          <p:nvSpPr>
            <p:cNvPr id="214" name="Content Placeholder 57"/>
            <p:cNvSpPr txBox="1">
              <a:spLocks noChangeAspect="1"/>
            </p:cNvSpPr>
            <p:nvPr/>
          </p:nvSpPr>
          <p:spPr bwMode="auto">
            <a:xfrm rot="2765533">
              <a:off x="2512565" y="4156377"/>
              <a:ext cx="159954" cy="215170"/>
            </a:xfrm>
            <a:prstGeom prst="snip2SameRect">
              <a:avLst>
                <a:gd name="adj1" fmla="val 50000"/>
                <a:gd name="adj2" fmla="val 0"/>
              </a:avLst>
            </a:prstGeom>
            <a:ln>
              <a:headEnd/>
              <a:tailEnd/>
            </a:ln>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3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chemeClr val="tx1"/>
                  </a:solidFill>
                  <a:effectLst/>
                  <a:uLnTx/>
                  <a:uFillTx/>
                  <a:latin typeface="Corbel"/>
                  <a:ea typeface="+mn-ea"/>
                  <a:cs typeface="+mn-cs"/>
                </a:rPr>
                <a:t> </a:t>
              </a:r>
              <a:endParaRPr kumimoji="0" lang="en-US" sz="1800" b="0" i="0" u="none" strike="noStrike" kern="0" cap="none" spc="0" normalizeH="0" baseline="0" noProof="0" dirty="0" smtClean="0">
                <a:ln>
                  <a:noFill/>
                </a:ln>
                <a:solidFill>
                  <a:schemeClr val="tx1"/>
                </a:solidFill>
                <a:effectLst/>
                <a:uLnTx/>
                <a:uFillTx/>
                <a:latin typeface="Corbel"/>
                <a:ea typeface="+mn-ea"/>
                <a:cs typeface="+mn-cs"/>
              </a:endParaRPr>
            </a:p>
          </p:txBody>
        </p:sp>
        <p:sp>
          <p:nvSpPr>
            <p:cNvPr id="215" name="Content Placeholder 57"/>
            <p:cNvSpPr txBox="1">
              <a:spLocks noChangeAspect="1"/>
            </p:cNvSpPr>
            <p:nvPr/>
          </p:nvSpPr>
          <p:spPr bwMode="auto">
            <a:xfrm rot="18766948">
              <a:off x="3346532" y="4156378"/>
              <a:ext cx="159954" cy="215170"/>
            </a:xfrm>
            <a:prstGeom prst="snip2SameRect">
              <a:avLst>
                <a:gd name="adj1" fmla="val 50000"/>
                <a:gd name="adj2" fmla="val 0"/>
              </a:avLst>
            </a:prstGeom>
            <a:ln>
              <a:headEnd/>
              <a:tailEnd/>
            </a:ln>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3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chemeClr val="tx1"/>
                  </a:solidFill>
                  <a:effectLst/>
                  <a:uLnTx/>
                  <a:uFillTx/>
                  <a:latin typeface="Corbel"/>
                  <a:ea typeface="+mn-ea"/>
                  <a:cs typeface="+mn-cs"/>
                </a:rPr>
                <a:t> </a:t>
              </a:r>
              <a:endParaRPr kumimoji="0" lang="en-US" sz="1800" b="0" i="0" u="none" strike="noStrike" kern="0" cap="none" spc="0" normalizeH="0" baseline="0" noProof="0" dirty="0" smtClean="0">
                <a:ln>
                  <a:noFill/>
                </a:ln>
                <a:solidFill>
                  <a:schemeClr val="tx1"/>
                </a:solidFill>
                <a:effectLst/>
                <a:uLnTx/>
                <a:uFillTx/>
                <a:latin typeface="Corbel"/>
                <a:ea typeface="+mn-ea"/>
                <a:cs typeface="+mn-cs"/>
              </a:endParaRPr>
            </a:p>
          </p:txBody>
        </p:sp>
        <p:sp>
          <p:nvSpPr>
            <p:cNvPr id="216" name="Content Placeholder 57"/>
            <p:cNvSpPr txBox="1">
              <a:spLocks noChangeAspect="1"/>
            </p:cNvSpPr>
            <p:nvPr/>
          </p:nvSpPr>
          <p:spPr bwMode="auto">
            <a:xfrm>
              <a:off x="3719067" y="4094363"/>
              <a:ext cx="159954" cy="215170"/>
            </a:xfrm>
            <a:prstGeom prst="snip2SameRect">
              <a:avLst>
                <a:gd name="adj1" fmla="val 50000"/>
                <a:gd name="adj2" fmla="val 0"/>
              </a:avLst>
            </a:prstGeom>
            <a:ln>
              <a:headEnd/>
              <a:tailEnd/>
            </a:ln>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3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chemeClr val="tx1"/>
                  </a:solidFill>
                  <a:effectLst/>
                  <a:uLnTx/>
                  <a:uFillTx/>
                  <a:latin typeface="Corbel"/>
                  <a:ea typeface="+mn-ea"/>
                  <a:cs typeface="+mn-cs"/>
                </a:rPr>
                <a:t> </a:t>
              </a:r>
              <a:endParaRPr kumimoji="0" lang="en-US" sz="1800" b="0" i="0" u="none" strike="noStrike" kern="0" cap="none" spc="0" normalizeH="0" baseline="0" noProof="0" dirty="0" smtClean="0">
                <a:ln>
                  <a:noFill/>
                </a:ln>
                <a:solidFill>
                  <a:schemeClr val="tx1"/>
                </a:solidFill>
                <a:effectLst/>
                <a:uLnTx/>
                <a:uFillTx/>
                <a:latin typeface="Corbel"/>
                <a:ea typeface="+mn-ea"/>
                <a:cs typeface="+mn-cs"/>
              </a:endParaRPr>
            </a:p>
          </p:txBody>
        </p:sp>
        <p:sp>
          <p:nvSpPr>
            <p:cNvPr id="217" name="Content Placeholder 57"/>
            <p:cNvSpPr txBox="1">
              <a:spLocks noChangeAspect="1"/>
            </p:cNvSpPr>
            <p:nvPr/>
          </p:nvSpPr>
          <p:spPr bwMode="auto">
            <a:xfrm>
              <a:off x="5344667" y="4119763"/>
              <a:ext cx="159954" cy="215170"/>
            </a:xfrm>
            <a:prstGeom prst="snip2SameRect">
              <a:avLst>
                <a:gd name="adj1" fmla="val 50000"/>
                <a:gd name="adj2" fmla="val 0"/>
              </a:avLst>
            </a:prstGeom>
            <a:ln>
              <a:headEnd/>
              <a:tailEnd/>
            </a:ln>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3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chemeClr val="tx1"/>
                  </a:solidFill>
                  <a:effectLst/>
                  <a:uLnTx/>
                  <a:uFillTx/>
                  <a:latin typeface="Corbel"/>
                  <a:ea typeface="+mn-ea"/>
                  <a:cs typeface="+mn-cs"/>
                </a:rPr>
                <a:t> </a:t>
              </a:r>
              <a:endParaRPr kumimoji="0" lang="en-US" sz="1800" b="0" i="0" u="none" strike="noStrike" kern="0" cap="none" spc="0" normalizeH="0" baseline="0" noProof="0" dirty="0" smtClean="0">
                <a:ln>
                  <a:noFill/>
                </a:ln>
                <a:solidFill>
                  <a:schemeClr val="tx1"/>
                </a:solidFill>
                <a:effectLst/>
                <a:uLnTx/>
                <a:uFillTx/>
                <a:latin typeface="Corbel"/>
                <a:ea typeface="+mn-ea"/>
                <a:cs typeface="+mn-cs"/>
              </a:endParaRPr>
            </a:p>
          </p:txBody>
        </p:sp>
        <p:sp>
          <p:nvSpPr>
            <p:cNvPr id="218" name="Content Placeholder 57"/>
            <p:cNvSpPr txBox="1">
              <a:spLocks noChangeAspect="1"/>
            </p:cNvSpPr>
            <p:nvPr/>
          </p:nvSpPr>
          <p:spPr bwMode="auto">
            <a:xfrm rot="2884982">
              <a:off x="5687567" y="4179030"/>
              <a:ext cx="159954" cy="215170"/>
            </a:xfrm>
            <a:prstGeom prst="snip2SameRect">
              <a:avLst>
                <a:gd name="adj1" fmla="val 50000"/>
                <a:gd name="adj2" fmla="val 0"/>
              </a:avLst>
            </a:prstGeom>
            <a:ln>
              <a:headEnd/>
              <a:tailEnd/>
            </a:ln>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3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chemeClr val="tx1"/>
                  </a:solidFill>
                  <a:effectLst/>
                  <a:uLnTx/>
                  <a:uFillTx/>
                  <a:latin typeface="Corbel"/>
                  <a:ea typeface="+mn-ea"/>
                  <a:cs typeface="+mn-cs"/>
                </a:rPr>
                <a:t> </a:t>
              </a:r>
              <a:endParaRPr kumimoji="0" lang="en-US" sz="1800" b="0" i="0" u="none" strike="noStrike" kern="0" cap="none" spc="0" normalizeH="0" baseline="0" noProof="0" dirty="0" smtClean="0">
                <a:ln>
                  <a:noFill/>
                </a:ln>
                <a:solidFill>
                  <a:schemeClr val="tx1"/>
                </a:solidFill>
                <a:effectLst/>
                <a:uLnTx/>
                <a:uFillTx/>
                <a:latin typeface="Corbel"/>
                <a:ea typeface="+mn-ea"/>
                <a:cs typeface="+mn-cs"/>
              </a:endParaRPr>
            </a:p>
          </p:txBody>
        </p:sp>
        <p:sp>
          <p:nvSpPr>
            <p:cNvPr id="219" name="Content Placeholder 57"/>
            <p:cNvSpPr txBox="1">
              <a:spLocks noChangeAspect="1"/>
            </p:cNvSpPr>
            <p:nvPr/>
          </p:nvSpPr>
          <p:spPr bwMode="auto">
            <a:xfrm>
              <a:off x="6911001" y="4115530"/>
              <a:ext cx="159954" cy="215170"/>
            </a:xfrm>
            <a:prstGeom prst="snip2SameRect">
              <a:avLst>
                <a:gd name="adj1" fmla="val 50000"/>
                <a:gd name="adj2" fmla="val 0"/>
              </a:avLst>
            </a:prstGeom>
            <a:ln>
              <a:headEnd/>
              <a:tailEnd/>
            </a:ln>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3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chemeClr val="tx1"/>
                  </a:solidFill>
                  <a:effectLst/>
                  <a:uLnTx/>
                  <a:uFillTx/>
                  <a:latin typeface="Corbel"/>
                  <a:ea typeface="+mn-ea"/>
                  <a:cs typeface="+mn-cs"/>
                </a:rPr>
                <a:t> </a:t>
              </a:r>
              <a:endParaRPr kumimoji="0" lang="en-US" sz="1800" b="0" i="0" u="none" strike="noStrike" kern="0" cap="none" spc="0" normalizeH="0" baseline="0" noProof="0" dirty="0" smtClean="0">
                <a:ln>
                  <a:noFill/>
                </a:ln>
                <a:solidFill>
                  <a:schemeClr val="tx1"/>
                </a:solidFill>
                <a:effectLst/>
                <a:uLnTx/>
                <a:uFillTx/>
                <a:latin typeface="Corbel"/>
                <a:ea typeface="+mn-ea"/>
                <a:cs typeface="+mn-cs"/>
              </a:endParaRPr>
            </a:p>
          </p:txBody>
        </p:sp>
        <p:sp>
          <p:nvSpPr>
            <p:cNvPr id="220" name="Content Placeholder 57"/>
            <p:cNvSpPr txBox="1">
              <a:spLocks noChangeAspect="1"/>
            </p:cNvSpPr>
            <p:nvPr/>
          </p:nvSpPr>
          <p:spPr bwMode="auto">
            <a:xfrm rot="18532065">
              <a:off x="6563867" y="4170563"/>
              <a:ext cx="159954" cy="215170"/>
            </a:xfrm>
            <a:prstGeom prst="snip2SameRect">
              <a:avLst>
                <a:gd name="adj1" fmla="val 50000"/>
                <a:gd name="adj2" fmla="val 0"/>
              </a:avLst>
            </a:prstGeom>
            <a:ln>
              <a:headEnd/>
              <a:tailEnd/>
            </a:ln>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3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chemeClr val="tx1"/>
                  </a:solidFill>
                  <a:effectLst/>
                  <a:uLnTx/>
                  <a:uFillTx/>
                  <a:latin typeface="Corbel"/>
                  <a:ea typeface="+mn-ea"/>
                  <a:cs typeface="+mn-cs"/>
                </a:rPr>
                <a:t> </a:t>
              </a:r>
              <a:endParaRPr kumimoji="0" lang="en-US" sz="1800" b="0" i="0" u="none" strike="noStrike" kern="0" cap="none" spc="0" normalizeH="0" baseline="0" noProof="0" dirty="0" smtClean="0">
                <a:ln>
                  <a:noFill/>
                </a:ln>
                <a:solidFill>
                  <a:schemeClr val="tx1"/>
                </a:solidFill>
                <a:effectLst/>
                <a:uLnTx/>
                <a:uFillTx/>
                <a:latin typeface="Corbel"/>
                <a:ea typeface="+mn-ea"/>
                <a:cs typeface="+mn-cs"/>
              </a:endParaRPr>
            </a:p>
          </p:txBody>
        </p:sp>
        <p:sp>
          <p:nvSpPr>
            <p:cNvPr id="221" name="Content Placeholder 57"/>
            <p:cNvSpPr txBox="1">
              <a:spLocks noChangeAspect="1"/>
            </p:cNvSpPr>
            <p:nvPr/>
          </p:nvSpPr>
          <p:spPr bwMode="auto">
            <a:xfrm rot="9756421">
              <a:off x="7059168" y="4805563"/>
              <a:ext cx="159954" cy="215170"/>
            </a:xfrm>
            <a:prstGeom prst="snip2SameRect">
              <a:avLst>
                <a:gd name="adj1" fmla="val 50000"/>
                <a:gd name="adj2" fmla="val 0"/>
              </a:avLst>
            </a:prstGeom>
            <a:ln>
              <a:headEnd/>
              <a:tailEnd/>
            </a:ln>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3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chemeClr val="tx1"/>
                  </a:solidFill>
                  <a:effectLst/>
                  <a:uLnTx/>
                  <a:uFillTx/>
                  <a:latin typeface="Corbel"/>
                  <a:ea typeface="+mn-ea"/>
                  <a:cs typeface="+mn-cs"/>
                </a:rPr>
                <a:t> </a:t>
              </a:r>
              <a:endParaRPr kumimoji="0" lang="en-US" sz="1800" b="0" i="0" u="none" strike="noStrike" kern="0" cap="none" spc="0" normalizeH="0" baseline="0" noProof="0" dirty="0" smtClean="0">
                <a:ln>
                  <a:noFill/>
                </a:ln>
                <a:solidFill>
                  <a:schemeClr val="tx1"/>
                </a:solidFill>
                <a:effectLst/>
                <a:uLnTx/>
                <a:uFillTx/>
                <a:latin typeface="Corbel"/>
                <a:ea typeface="+mn-ea"/>
                <a:cs typeface="+mn-cs"/>
              </a:endParaRPr>
            </a:p>
          </p:txBody>
        </p:sp>
        <p:sp>
          <p:nvSpPr>
            <p:cNvPr id="222" name="Content Placeholder 57"/>
            <p:cNvSpPr txBox="1">
              <a:spLocks noChangeAspect="1"/>
            </p:cNvSpPr>
            <p:nvPr/>
          </p:nvSpPr>
          <p:spPr bwMode="auto">
            <a:xfrm rot="11967883">
              <a:off x="6763405" y="4883002"/>
              <a:ext cx="159954" cy="215170"/>
            </a:xfrm>
            <a:prstGeom prst="snip2SameRect">
              <a:avLst>
                <a:gd name="adj1" fmla="val 50000"/>
                <a:gd name="adj2" fmla="val 0"/>
              </a:avLst>
            </a:prstGeom>
            <a:ln>
              <a:headEnd/>
              <a:tailEnd/>
            </a:ln>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3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chemeClr val="tx1"/>
                  </a:solidFill>
                  <a:effectLst/>
                  <a:uLnTx/>
                  <a:uFillTx/>
                  <a:latin typeface="Corbel"/>
                  <a:ea typeface="+mn-ea"/>
                  <a:cs typeface="+mn-cs"/>
                </a:rPr>
                <a:t> </a:t>
              </a:r>
              <a:endParaRPr kumimoji="0" lang="en-US" sz="1800" b="0" i="0" u="none" strike="noStrike" kern="0" cap="none" spc="0" normalizeH="0" baseline="0" noProof="0" dirty="0" smtClean="0">
                <a:ln>
                  <a:noFill/>
                </a:ln>
                <a:solidFill>
                  <a:schemeClr val="tx1"/>
                </a:solidFill>
                <a:effectLst/>
                <a:uLnTx/>
                <a:uFillTx/>
                <a:latin typeface="Corbel"/>
                <a:ea typeface="+mn-ea"/>
                <a:cs typeface="+mn-cs"/>
              </a:endParaRPr>
            </a:p>
          </p:txBody>
        </p:sp>
        <p:sp>
          <p:nvSpPr>
            <p:cNvPr id="223" name="Content Placeholder 57"/>
            <p:cNvSpPr txBox="1">
              <a:spLocks noChangeAspect="1"/>
            </p:cNvSpPr>
            <p:nvPr/>
          </p:nvSpPr>
          <p:spPr bwMode="auto">
            <a:xfrm rot="9983103">
              <a:off x="5445712" y="4825334"/>
              <a:ext cx="159954" cy="215170"/>
            </a:xfrm>
            <a:prstGeom prst="snip2SameRect">
              <a:avLst>
                <a:gd name="adj1" fmla="val 50000"/>
                <a:gd name="adj2" fmla="val 0"/>
              </a:avLst>
            </a:prstGeom>
            <a:ln>
              <a:headEnd/>
              <a:tailEnd/>
            </a:ln>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3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chemeClr val="tx1"/>
                  </a:solidFill>
                  <a:effectLst/>
                  <a:uLnTx/>
                  <a:uFillTx/>
                  <a:latin typeface="Corbel"/>
                  <a:ea typeface="+mn-ea"/>
                  <a:cs typeface="+mn-cs"/>
                </a:rPr>
                <a:t> </a:t>
              </a:r>
              <a:endParaRPr kumimoji="0" lang="en-US" sz="1800" b="0" i="0" u="none" strike="noStrike" kern="0" cap="none" spc="0" normalizeH="0" baseline="0" noProof="0" dirty="0" smtClean="0">
                <a:ln>
                  <a:noFill/>
                </a:ln>
                <a:solidFill>
                  <a:schemeClr val="tx1"/>
                </a:solidFill>
                <a:effectLst/>
                <a:uLnTx/>
                <a:uFillTx/>
                <a:latin typeface="Corbel"/>
                <a:ea typeface="+mn-ea"/>
                <a:cs typeface="+mn-cs"/>
              </a:endParaRPr>
            </a:p>
          </p:txBody>
        </p:sp>
        <p:sp>
          <p:nvSpPr>
            <p:cNvPr id="224" name="Content Placeholder 57"/>
            <p:cNvSpPr txBox="1">
              <a:spLocks noChangeAspect="1"/>
            </p:cNvSpPr>
            <p:nvPr/>
          </p:nvSpPr>
          <p:spPr bwMode="auto">
            <a:xfrm rot="12214012">
              <a:off x="5153878" y="4888370"/>
              <a:ext cx="159954" cy="215170"/>
            </a:xfrm>
            <a:prstGeom prst="snip2SameRect">
              <a:avLst>
                <a:gd name="adj1" fmla="val 50000"/>
                <a:gd name="adj2" fmla="val 0"/>
              </a:avLst>
            </a:prstGeom>
            <a:ln>
              <a:headEnd/>
              <a:tailEnd/>
            </a:ln>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3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chemeClr val="tx1"/>
                  </a:solidFill>
                  <a:effectLst/>
                  <a:uLnTx/>
                  <a:uFillTx/>
                  <a:latin typeface="Corbel"/>
                  <a:ea typeface="+mn-ea"/>
                  <a:cs typeface="+mn-cs"/>
                </a:rPr>
                <a:t> </a:t>
              </a:r>
              <a:endParaRPr kumimoji="0" lang="en-US" sz="1800" b="0" i="0" u="none" strike="noStrike" kern="0" cap="none" spc="0" normalizeH="0" baseline="0" noProof="0" dirty="0" smtClean="0">
                <a:ln>
                  <a:noFill/>
                </a:ln>
                <a:solidFill>
                  <a:schemeClr val="tx1"/>
                </a:solidFill>
                <a:effectLst/>
                <a:uLnTx/>
                <a:uFillTx/>
                <a:latin typeface="Corbel"/>
                <a:ea typeface="+mn-ea"/>
                <a:cs typeface="+mn-cs"/>
              </a:endParaRPr>
            </a:p>
          </p:txBody>
        </p:sp>
        <p:sp>
          <p:nvSpPr>
            <p:cNvPr id="225" name="Content Placeholder 57"/>
            <p:cNvSpPr txBox="1">
              <a:spLocks noChangeAspect="1"/>
            </p:cNvSpPr>
            <p:nvPr/>
          </p:nvSpPr>
          <p:spPr bwMode="auto">
            <a:xfrm rot="9878067">
              <a:off x="3816711" y="4798203"/>
              <a:ext cx="159954" cy="215170"/>
            </a:xfrm>
            <a:prstGeom prst="snip2SameRect">
              <a:avLst>
                <a:gd name="adj1" fmla="val 50000"/>
                <a:gd name="adj2" fmla="val 0"/>
              </a:avLst>
            </a:prstGeom>
            <a:ln>
              <a:headEnd/>
              <a:tailEnd/>
            </a:ln>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3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chemeClr val="tx1"/>
                  </a:solidFill>
                  <a:effectLst/>
                  <a:uLnTx/>
                  <a:uFillTx/>
                  <a:latin typeface="Corbel"/>
                  <a:ea typeface="+mn-ea"/>
                  <a:cs typeface="+mn-cs"/>
                </a:rPr>
                <a:t> </a:t>
              </a:r>
              <a:endParaRPr kumimoji="0" lang="en-US" sz="1800" b="0" i="0" u="none" strike="noStrike" kern="0" cap="none" spc="0" normalizeH="0" baseline="0" noProof="0" dirty="0" smtClean="0">
                <a:ln>
                  <a:noFill/>
                </a:ln>
                <a:solidFill>
                  <a:schemeClr val="tx1"/>
                </a:solidFill>
                <a:effectLst/>
                <a:uLnTx/>
                <a:uFillTx/>
                <a:latin typeface="Corbel"/>
                <a:ea typeface="+mn-ea"/>
                <a:cs typeface="+mn-cs"/>
              </a:endParaRPr>
            </a:p>
          </p:txBody>
        </p:sp>
        <p:sp>
          <p:nvSpPr>
            <p:cNvPr id="226" name="Content Placeholder 57"/>
            <p:cNvSpPr txBox="1">
              <a:spLocks noChangeAspect="1"/>
            </p:cNvSpPr>
            <p:nvPr/>
          </p:nvSpPr>
          <p:spPr bwMode="auto">
            <a:xfrm rot="12385260">
              <a:off x="3543549" y="4877213"/>
              <a:ext cx="159954" cy="215170"/>
            </a:xfrm>
            <a:prstGeom prst="snip2SameRect">
              <a:avLst>
                <a:gd name="adj1" fmla="val 50000"/>
                <a:gd name="adj2" fmla="val 0"/>
              </a:avLst>
            </a:prstGeom>
            <a:ln>
              <a:headEnd/>
              <a:tailEnd/>
            </a:ln>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3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chemeClr val="tx1"/>
                  </a:solidFill>
                  <a:effectLst/>
                  <a:uLnTx/>
                  <a:uFillTx/>
                  <a:latin typeface="Corbel"/>
                  <a:ea typeface="+mn-ea"/>
                  <a:cs typeface="+mn-cs"/>
                </a:rPr>
                <a:t> </a:t>
              </a:r>
              <a:endParaRPr kumimoji="0" lang="en-US" sz="1800" b="0" i="0" u="none" strike="noStrike" kern="0" cap="none" spc="0" normalizeH="0" baseline="0" noProof="0" dirty="0" smtClean="0">
                <a:ln>
                  <a:noFill/>
                </a:ln>
                <a:solidFill>
                  <a:schemeClr val="tx1"/>
                </a:solidFill>
                <a:effectLst/>
                <a:uLnTx/>
                <a:uFillTx/>
                <a:latin typeface="Corbel"/>
                <a:ea typeface="+mn-ea"/>
                <a:cs typeface="+mn-cs"/>
              </a:endParaRPr>
            </a:p>
          </p:txBody>
        </p:sp>
        <p:sp>
          <p:nvSpPr>
            <p:cNvPr id="227" name="Content Placeholder 57"/>
            <p:cNvSpPr txBox="1">
              <a:spLocks noChangeAspect="1"/>
            </p:cNvSpPr>
            <p:nvPr/>
          </p:nvSpPr>
          <p:spPr bwMode="auto">
            <a:xfrm rot="10008931">
              <a:off x="2253553" y="4837650"/>
              <a:ext cx="159954" cy="215170"/>
            </a:xfrm>
            <a:prstGeom prst="snip2SameRect">
              <a:avLst>
                <a:gd name="adj1" fmla="val 50000"/>
                <a:gd name="adj2" fmla="val 0"/>
              </a:avLst>
            </a:prstGeom>
            <a:ln>
              <a:headEnd/>
              <a:tailEnd/>
            </a:ln>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3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chemeClr val="tx1"/>
                  </a:solidFill>
                  <a:effectLst/>
                  <a:uLnTx/>
                  <a:uFillTx/>
                  <a:latin typeface="Corbel"/>
                  <a:ea typeface="+mn-ea"/>
                  <a:cs typeface="+mn-cs"/>
                </a:rPr>
                <a:t> </a:t>
              </a:r>
              <a:endParaRPr kumimoji="0" lang="en-US" sz="1800" b="0" i="0" u="none" strike="noStrike" kern="0" cap="none" spc="0" normalizeH="0" baseline="0" noProof="0" dirty="0" smtClean="0">
                <a:ln>
                  <a:noFill/>
                </a:ln>
                <a:solidFill>
                  <a:schemeClr val="tx1"/>
                </a:solidFill>
                <a:effectLst/>
                <a:uLnTx/>
                <a:uFillTx/>
                <a:latin typeface="Corbel"/>
                <a:ea typeface="+mn-ea"/>
                <a:cs typeface="+mn-cs"/>
              </a:endParaRPr>
            </a:p>
          </p:txBody>
        </p:sp>
        <p:sp>
          <p:nvSpPr>
            <p:cNvPr id="228" name="Content Placeholder 57"/>
            <p:cNvSpPr txBox="1">
              <a:spLocks noChangeAspect="1"/>
            </p:cNvSpPr>
            <p:nvPr/>
          </p:nvSpPr>
          <p:spPr bwMode="auto">
            <a:xfrm rot="12097102">
              <a:off x="1961298" y="4896439"/>
              <a:ext cx="159954" cy="215170"/>
            </a:xfrm>
            <a:prstGeom prst="snip2SameRect">
              <a:avLst>
                <a:gd name="adj1" fmla="val 50000"/>
                <a:gd name="adj2" fmla="val 0"/>
              </a:avLst>
            </a:prstGeom>
            <a:ln>
              <a:headEnd/>
              <a:tailEnd/>
            </a:ln>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fontScale="325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smtClean="0">
                  <a:ln>
                    <a:noFill/>
                  </a:ln>
                  <a:solidFill>
                    <a:schemeClr val="tx1"/>
                  </a:solidFill>
                  <a:effectLst/>
                  <a:uLnTx/>
                  <a:uFillTx/>
                  <a:latin typeface="Corbel"/>
                  <a:ea typeface="+mn-ea"/>
                  <a:cs typeface="+mn-cs"/>
                </a:rPr>
                <a:t> </a:t>
              </a:r>
              <a:endParaRPr kumimoji="0" lang="en-US" sz="1800" b="0" i="0" u="none" strike="noStrike" kern="0" cap="none" spc="0" normalizeH="0" baseline="0" noProof="0" dirty="0" smtClean="0">
                <a:ln>
                  <a:noFill/>
                </a:ln>
                <a:solidFill>
                  <a:schemeClr val="tx1"/>
                </a:solidFill>
                <a:effectLst/>
                <a:uLnTx/>
                <a:uFillTx/>
                <a:latin typeface="Corbel"/>
                <a:ea typeface="+mn-ea"/>
                <a:cs typeface="+mn-cs"/>
              </a:endParaRPr>
            </a:p>
          </p:txBody>
        </p:sp>
      </p:grpSp>
      <p:grpSp>
        <p:nvGrpSpPr>
          <p:cNvPr id="125" name="Group 124"/>
          <p:cNvGrpSpPr/>
          <p:nvPr/>
        </p:nvGrpSpPr>
        <p:grpSpPr>
          <a:xfrm>
            <a:off x="2038037" y="5551716"/>
            <a:ext cx="5935204" cy="241260"/>
            <a:chOff x="1621364" y="5592272"/>
            <a:chExt cx="5935204" cy="241260"/>
          </a:xfrm>
        </p:grpSpPr>
        <p:sp>
          <p:nvSpPr>
            <p:cNvPr id="119" name="Regular Pentagon 118"/>
            <p:cNvSpPr/>
            <p:nvPr/>
          </p:nvSpPr>
          <p:spPr>
            <a:xfrm rot="1288080">
              <a:off x="1621364" y="5604932"/>
              <a:ext cx="228600" cy="228600"/>
            </a:xfrm>
            <a:prstGeom prst="pentag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30" name="Regular Pentagon 229"/>
            <p:cNvSpPr/>
            <p:nvPr/>
          </p:nvSpPr>
          <p:spPr>
            <a:xfrm rot="21039851">
              <a:off x="2366466" y="5600736"/>
              <a:ext cx="228600" cy="228600"/>
            </a:xfrm>
            <a:prstGeom prst="pentag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32" name="Regular Pentagon 231"/>
            <p:cNvSpPr/>
            <p:nvPr/>
          </p:nvSpPr>
          <p:spPr>
            <a:xfrm rot="1288080">
              <a:off x="3230034" y="5600701"/>
              <a:ext cx="228600" cy="228600"/>
            </a:xfrm>
            <a:prstGeom prst="pentag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33" name="Regular Pentagon 232"/>
            <p:cNvSpPr/>
            <p:nvPr/>
          </p:nvSpPr>
          <p:spPr>
            <a:xfrm rot="21039851">
              <a:off x="3945501" y="5592272"/>
              <a:ext cx="228600" cy="228600"/>
            </a:xfrm>
            <a:prstGeom prst="pentag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34" name="Regular Pentagon 233"/>
            <p:cNvSpPr/>
            <p:nvPr/>
          </p:nvSpPr>
          <p:spPr>
            <a:xfrm rot="1288080">
              <a:off x="4834501" y="5596502"/>
              <a:ext cx="228600" cy="228600"/>
            </a:xfrm>
            <a:prstGeom prst="pentag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35" name="Regular Pentagon 234"/>
            <p:cNvSpPr/>
            <p:nvPr/>
          </p:nvSpPr>
          <p:spPr>
            <a:xfrm rot="21039851">
              <a:off x="5579600" y="5592306"/>
              <a:ext cx="228600" cy="228600"/>
            </a:xfrm>
            <a:prstGeom prst="pentag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36" name="Regular Pentagon 235"/>
            <p:cNvSpPr/>
            <p:nvPr/>
          </p:nvSpPr>
          <p:spPr>
            <a:xfrm rot="1288080">
              <a:off x="6553236" y="5600734"/>
              <a:ext cx="228600" cy="228600"/>
            </a:xfrm>
            <a:prstGeom prst="pentag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sp>
          <p:nvSpPr>
            <p:cNvPr id="237" name="Regular Pentagon 236"/>
            <p:cNvSpPr/>
            <p:nvPr/>
          </p:nvSpPr>
          <p:spPr>
            <a:xfrm rot="20654597">
              <a:off x="7327968" y="5600776"/>
              <a:ext cx="228600" cy="228600"/>
            </a:xfrm>
            <a:prstGeom prst="pentag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a:p>
          </p:txBody>
        </p:sp>
      </p:grpSp>
      <p:grpSp>
        <p:nvGrpSpPr>
          <p:cNvPr id="158" name="Group 157"/>
          <p:cNvGrpSpPr/>
          <p:nvPr/>
        </p:nvGrpSpPr>
        <p:grpSpPr>
          <a:xfrm>
            <a:off x="457200" y="1295400"/>
            <a:ext cx="1776845" cy="1447800"/>
            <a:chOff x="381000" y="1219200"/>
            <a:chExt cx="2057400" cy="1676400"/>
          </a:xfrm>
        </p:grpSpPr>
        <p:sp>
          <p:nvSpPr>
            <p:cNvPr id="157" name="Rounded Rectangle 156"/>
            <p:cNvSpPr/>
            <p:nvPr/>
          </p:nvSpPr>
          <p:spPr>
            <a:xfrm>
              <a:off x="381000" y="1219200"/>
              <a:ext cx="2057400" cy="1676400"/>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sz="1600"/>
            </a:p>
          </p:txBody>
        </p:sp>
        <p:grpSp>
          <p:nvGrpSpPr>
            <p:cNvPr id="155" name="Group 154"/>
            <p:cNvGrpSpPr/>
            <p:nvPr/>
          </p:nvGrpSpPr>
          <p:grpSpPr>
            <a:xfrm>
              <a:off x="685800" y="1334869"/>
              <a:ext cx="1636296" cy="677109"/>
              <a:chOff x="609600" y="1752600"/>
              <a:chExt cx="1636296" cy="677109"/>
            </a:xfrm>
          </p:grpSpPr>
          <p:sp>
            <p:nvSpPr>
              <p:cNvPr id="240" name="Content Placeholder 57"/>
              <p:cNvSpPr txBox="1">
                <a:spLocks noChangeAspect="1"/>
              </p:cNvSpPr>
              <p:nvPr/>
            </p:nvSpPr>
            <p:spPr bwMode="auto">
              <a:xfrm>
                <a:off x="609600" y="1868269"/>
                <a:ext cx="309574" cy="416439"/>
              </a:xfrm>
              <a:prstGeom prst="snip2SameRect">
                <a:avLst>
                  <a:gd name="adj1" fmla="val 50000"/>
                  <a:gd name="adj2" fmla="val 0"/>
                </a:avLst>
              </a:prstGeom>
              <a:ln>
                <a:headEnd/>
                <a:tailEnd/>
              </a:ln>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smtClean="0">
                    <a:ln>
                      <a:noFill/>
                    </a:ln>
                    <a:solidFill>
                      <a:schemeClr val="tx1"/>
                    </a:solidFill>
                    <a:effectLst/>
                    <a:uLnTx/>
                    <a:uFillTx/>
                    <a:latin typeface="Corbel"/>
                    <a:ea typeface="+mn-ea"/>
                    <a:cs typeface="+mn-cs"/>
                  </a:rPr>
                  <a:t> </a:t>
                </a:r>
                <a:endParaRPr kumimoji="0" lang="en-US" sz="1400" b="0" i="0" u="none" strike="noStrike" kern="0" cap="none" spc="0" normalizeH="0" baseline="0" noProof="0" dirty="0" smtClean="0">
                  <a:ln>
                    <a:noFill/>
                  </a:ln>
                  <a:solidFill>
                    <a:schemeClr val="tx1"/>
                  </a:solidFill>
                  <a:effectLst/>
                  <a:uLnTx/>
                  <a:uFillTx/>
                  <a:latin typeface="Corbel"/>
                  <a:ea typeface="+mn-ea"/>
                  <a:cs typeface="+mn-cs"/>
                </a:endParaRPr>
              </a:p>
            </p:txBody>
          </p:sp>
          <p:sp>
            <p:nvSpPr>
              <p:cNvPr id="154" name="TextBox 153"/>
              <p:cNvSpPr txBox="1"/>
              <p:nvPr/>
            </p:nvSpPr>
            <p:spPr>
              <a:xfrm>
                <a:off x="990600" y="1752600"/>
                <a:ext cx="1255296" cy="677109"/>
              </a:xfrm>
              <a:prstGeom prst="rect">
                <a:avLst/>
              </a:prstGeom>
              <a:noFill/>
            </p:spPr>
            <p:txBody>
              <a:bodyPr wrap="square" rtlCol="0">
                <a:spAutoFit/>
              </a:bodyPr>
              <a:lstStyle/>
              <a:p>
                <a:r>
                  <a:rPr lang="en-US" sz="1600" b="1" dirty="0" smtClean="0"/>
                  <a:t>Phantom Queue</a:t>
                </a:r>
                <a:endParaRPr lang="en-US" sz="1600" b="1" dirty="0"/>
              </a:p>
            </p:txBody>
          </p:sp>
        </p:grpSp>
      </p:grpSp>
      <p:grpSp>
        <p:nvGrpSpPr>
          <p:cNvPr id="156" name="Group 155"/>
          <p:cNvGrpSpPr/>
          <p:nvPr/>
        </p:nvGrpSpPr>
        <p:grpSpPr>
          <a:xfrm>
            <a:off x="685800" y="2032605"/>
            <a:ext cx="1600199" cy="584776"/>
            <a:chOff x="529391" y="2514600"/>
            <a:chExt cx="1852861" cy="677109"/>
          </a:xfrm>
        </p:grpSpPr>
        <p:sp>
          <p:nvSpPr>
            <p:cNvPr id="243" name="Regular Pentagon 242"/>
            <p:cNvSpPr/>
            <p:nvPr/>
          </p:nvSpPr>
          <p:spPr>
            <a:xfrm>
              <a:off x="529391" y="2607733"/>
              <a:ext cx="423300" cy="423298"/>
            </a:xfrm>
            <a:prstGeom prst="pentagon">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1600"/>
            </a:p>
          </p:txBody>
        </p:sp>
        <p:sp>
          <p:nvSpPr>
            <p:cNvPr id="244" name="TextBox 243"/>
            <p:cNvSpPr txBox="1"/>
            <p:nvPr/>
          </p:nvSpPr>
          <p:spPr>
            <a:xfrm>
              <a:off x="990600" y="2514600"/>
              <a:ext cx="1391652" cy="677109"/>
            </a:xfrm>
            <a:prstGeom prst="rect">
              <a:avLst/>
            </a:prstGeom>
            <a:noFill/>
          </p:spPr>
          <p:txBody>
            <a:bodyPr wrap="square" rtlCol="0">
              <a:spAutoFit/>
            </a:bodyPr>
            <a:lstStyle/>
            <a:p>
              <a:r>
                <a:rPr lang="en-US" sz="1600" b="1" dirty="0" smtClean="0"/>
                <a:t>Hardware</a:t>
              </a:r>
            </a:p>
            <a:p>
              <a:r>
                <a:rPr lang="en-US" sz="1600" b="1" dirty="0" smtClean="0"/>
                <a:t>Pacer</a:t>
              </a:r>
              <a:endParaRPr lang="en-US" sz="1600" b="1" dirty="0"/>
            </a:p>
          </p:txBody>
        </p:sp>
      </p:grpSp>
      <p:sp>
        <p:nvSpPr>
          <p:cNvPr id="256" name="Rounded Rectangular Callout 255"/>
          <p:cNvSpPr/>
          <p:nvPr/>
        </p:nvSpPr>
        <p:spPr>
          <a:xfrm flipH="1">
            <a:off x="381000" y="4419600"/>
            <a:ext cx="1383388" cy="1118015"/>
          </a:xfrm>
          <a:prstGeom prst="wedgeRoundRectCallout">
            <a:avLst>
              <a:gd name="adj1" fmla="val -63286"/>
              <a:gd name="adj2" fmla="val 96139"/>
              <a:gd name="adj3" fmla="val 16667"/>
            </a:avLst>
          </a:prstGeom>
          <a:solidFill>
            <a:schemeClr val="bg1">
              <a:lumMod val="85000"/>
            </a:schemeClr>
          </a:solidFill>
          <a:ln w="254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b="1" dirty="0" smtClean="0">
                <a:solidFill>
                  <a:schemeClr val="tx1"/>
                </a:solidFill>
              </a:rPr>
              <a:t>DCTCP Congestion Control</a:t>
            </a:r>
            <a:endParaRPr lang="en-US" sz="1600" b="1" dirty="0">
              <a:solidFill>
                <a:schemeClr val="tx1"/>
              </a:solidFill>
            </a:endParaRPr>
          </a:p>
        </p:txBody>
      </p:sp>
    </p:spTree>
    <p:custDataLst>
      <p:tags r:id="rId1"/>
    </p:custDataLst>
    <p:extLst>
      <p:ext uri="{BB962C8B-B14F-4D97-AF65-F5344CB8AC3E}">
        <p14:creationId xmlns:p14="http://schemas.microsoft.com/office/powerpoint/2010/main" val="765814793"/>
      </p:ext>
    </p:extLst>
  </p:cSld>
  <p:clrMapOvr>
    <a:masterClrMapping/>
  </p:clrMapOvr>
  <mc:AlternateContent xmlns:mc="http://schemas.openxmlformats.org/markup-compatibility/2006" xmlns:p14="http://schemas.microsoft.com/office/powerpoint/2010/main">
    <mc:Choice Requires="p14">
      <p:transition spd="slow" p14:dur="2000" advTm="59121"/>
    </mc:Choice>
    <mc:Fallback xmlns="">
      <p:transition xmlns:p14="http://schemas.microsoft.com/office/powerpoint/2010/main" spd="slow" advTm="59121"/>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fade">
                                      <p:cBhvr>
                                        <p:cTn id="7" dur="500"/>
                                        <p:tgtEl>
                                          <p:spTgt spid="122"/>
                                        </p:tgtEl>
                                      </p:cBhvr>
                                    </p:animEffect>
                                  </p:childTnLst>
                                </p:cTn>
                              </p:par>
                              <p:par>
                                <p:cTn id="8" presetID="10" presetClass="entr" presetSubtype="0" fill="hold" nodeType="withEffect">
                                  <p:stCondLst>
                                    <p:cond delay="0"/>
                                  </p:stCondLst>
                                  <p:childTnLst>
                                    <p:set>
                                      <p:cBhvr>
                                        <p:cTn id="9" dur="1" fill="hold">
                                          <p:stCondLst>
                                            <p:cond delay="0"/>
                                          </p:stCondLst>
                                        </p:cTn>
                                        <p:tgtEl>
                                          <p:spTgt spid="158"/>
                                        </p:tgtEl>
                                        <p:attrNameLst>
                                          <p:attrName>style.visibility</p:attrName>
                                        </p:attrNameLst>
                                      </p:cBhvr>
                                      <p:to>
                                        <p:strVal val="visible"/>
                                      </p:to>
                                    </p:set>
                                    <p:animEffect transition="in" filter="fade">
                                      <p:cBhvr>
                                        <p:cTn id="10" dur="500"/>
                                        <p:tgtEl>
                                          <p:spTgt spid="15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6"/>
                                        </p:tgtEl>
                                        <p:attrNameLst>
                                          <p:attrName>style.visibility</p:attrName>
                                        </p:attrNameLst>
                                      </p:cBhvr>
                                      <p:to>
                                        <p:strVal val="visible"/>
                                      </p:to>
                                    </p:set>
                                    <p:animEffect transition="in" filter="fade">
                                      <p:cBhvr>
                                        <p:cTn id="15" dur="500"/>
                                        <p:tgtEl>
                                          <p:spTgt spid="156"/>
                                        </p:tgtEl>
                                      </p:cBhvr>
                                    </p:animEffect>
                                  </p:childTnLst>
                                </p:cTn>
                              </p:par>
                              <p:par>
                                <p:cTn id="16" presetID="10" presetClass="entr" presetSubtype="0" fill="hold" nodeType="withEffect">
                                  <p:stCondLst>
                                    <p:cond delay="0"/>
                                  </p:stCondLst>
                                  <p:childTnLst>
                                    <p:set>
                                      <p:cBhvr>
                                        <p:cTn id="17" dur="1" fill="hold">
                                          <p:stCondLst>
                                            <p:cond delay="0"/>
                                          </p:stCondLst>
                                        </p:cTn>
                                        <p:tgtEl>
                                          <p:spTgt spid="125"/>
                                        </p:tgtEl>
                                        <p:attrNameLst>
                                          <p:attrName>style.visibility</p:attrName>
                                        </p:attrNameLst>
                                      </p:cBhvr>
                                      <p:to>
                                        <p:strVal val="visible"/>
                                      </p:to>
                                    </p:set>
                                    <p:animEffect transition="in" filter="fade">
                                      <p:cBhvr>
                                        <p:cTn id="18" dur="500"/>
                                        <p:tgtEl>
                                          <p:spTgt spid="12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56"/>
                                        </p:tgtEl>
                                        <p:attrNameLst>
                                          <p:attrName>style.visibility</p:attrName>
                                        </p:attrNameLst>
                                      </p:cBhvr>
                                      <p:to>
                                        <p:strVal val="visible"/>
                                      </p:to>
                                    </p:set>
                                    <p:animEffect transition="in" filter="fade">
                                      <p:cBhvr>
                                        <p:cTn id="23" dur="500"/>
                                        <p:tgtEl>
                                          <p:spTgt spid="2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p:nvPr/>
        </p:nvSpPr>
        <p:spPr>
          <a:xfrm>
            <a:off x="1053914" y="1295400"/>
            <a:ext cx="6794686" cy="3669743"/>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609600" y="-76200"/>
            <a:ext cx="8229600" cy="1143000"/>
          </a:xfrm>
        </p:spPr>
        <p:txBody>
          <a:bodyPr>
            <a:normAutofit/>
          </a:bodyPr>
          <a:lstStyle/>
          <a:p>
            <a:r>
              <a:rPr lang="en-US" dirty="0" smtClean="0"/>
              <a:t>More Details…</a:t>
            </a:r>
            <a:endParaRPr lang="en-US" dirty="0"/>
          </a:p>
        </p:txBody>
      </p:sp>
      <p:grpSp>
        <p:nvGrpSpPr>
          <p:cNvPr id="21" name="Group 130"/>
          <p:cNvGrpSpPr/>
          <p:nvPr/>
        </p:nvGrpSpPr>
        <p:grpSpPr>
          <a:xfrm>
            <a:off x="1531829" y="1603827"/>
            <a:ext cx="6621580" cy="3086707"/>
            <a:chOff x="228600" y="152400"/>
            <a:chExt cx="9372600" cy="4369125"/>
          </a:xfrm>
        </p:grpSpPr>
        <p:sp>
          <p:nvSpPr>
            <p:cNvPr id="229" name="Rectangle 228"/>
            <p:cNvSpPr/>
            <p:nvPr/>
          </p:nvSpPr>
          <p:spPr>
            <a:xfrm rot="16200000">
              <a:off x="-123855" y="2319010"/>
              <a:ext cx="2286000" cy="400110"/>
            </a:xfrm>
            <a:prstGeom prst="rect">
              <a:avLst/>
            </a:prstGeom>
            <a:solidFill>
              <a:sysClr val="window" lastClr="FFFFFF">
                <a:lumMod val="75000"/>
              </a:sys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30" name="Rounded Rectangle 229"/>
            <p:cNvSpPr/>
            <p:nvPr/>
          </p:nvSpPr>
          <p:spPr>
            <a:xfrm rot="16200000">
              <a:off x="114300" y="1337965"/>
              <a:ext cx="2667000" cy="2438400"/>
            </a:xfrm>
            <a:prstGeom prst="roundRect">
              <a:avLst/>
            </a:prstGeom>
            <a:noFill/>
            <a:ln w="381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 lastClr="FFFFFF"/>
                </a:solidFill>
                <a:effectLst/>
                <a:uLnTx/>
                <a:uFillTx/>
                <a:latin typeface="Calibri"/>
                <a:ea typeface="+mn-ea"/>
                <a:cs typeface="+mn-cs"/>
              </a:endParaRPr>
            </a:p>
          </p:txBody>
        </p:sp>
        <p:cxnSp>
          <p:nvCxnSpPr>
            <p:cNvPr id="231" name="Straight Connector 230"/>
            <p:cNvCxnSpPr/>
            <p:nvPr/>
          </p:nvCxnSpPr>
          <p:spPr>
            <a:xfrm rot="5400000">
              <a:off x="-494506" y="2556371"/>
              <a:ext cx="2514600" cy="1588"/>
            </a:xfrm>
            <a:prstGeom prst="line">
              <a:avLst/>
            </a:prstGeom>
            <a:noFill/>
            <a:ln w="25400" cap="flat" cmpd="sng" algn="ctr">
              <a:solidFill>
                <a:sysClr val="windowText" lastClr="000000"/>
              </a:solidFill>
              <a:prstDash val="dash"/>
            </a:ln>
            <a:effectLst/>
          </p:spPr>
        </p:cxnSp>
        <p:sp>
          <p:nvSpPr>
            <p:cNvPr id="232" name="TextBox 231"/>
            <p:cNvSpPr txBox="1"/>
            <p:nvPr/>
          </p:nvSpPr>
          <p:spPr>
            <a:xfrm rot="16200000">
              <a:off x="-428655" y="2111184"/>
              <a:ext cx="1828800" cy="502031"/>
            </a:xfrm>
            <a:prstGeom prst="rect">
              <a:avLst/>
            </a:prstGeom>
            <a:noFill/>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ysClr val="windowText" lastClr="000000"/>
                  </a:solidFill>
                  <a:effectLst/>
                  <a:uLnTx/>
                  <a:uFillTx/>
                </a:rPr>
                <a:t>Application</a:t>
              </a:r>
              <a:endParaRPr kumimoji="0" lang="en-US" sz="1600" b="1" i="0" u="none" strike="noStrike" kern="0" cap="none" spc="0" normalizeH="0" baseline="0" noProof="0" dirty="0">
                <a:ln>
                  <a:noFill/>
                </a:ln>
                <a:solidFill>
                  <a:sysClr val="windowText" lastClr="000000"/>
                </a:solidFill>
                <a:effectLst/>
                <a:uLnTx/>
                <a:uFillTx/>
              </a:endParaRPr>
            </a:p>
          </p:txBody>
        </p:sp>
        <p:sp>
          <p:nvSpPr>
            <p:cNvPr id="233" name="TextBox 232"/>
            <p:cNvSpPr txBox="1"/>
            <p:nvPr/>
          </p:nvSpPr>
          <p:spPr>
            <a:xfrm rot="16200000">
              <a:off x="104745" y="2034984"/>
              <a:ext cx="1828800" cy="502031"/>
            </a:xfrm>
            <a:prstGeom prst="rect">
              <a:avLst/>
            </a:prstGeom>
            <a:noFill/>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ysClr val="windowText" lastClr="000000"/>
                  </a:solidFill>
                  <a:effectLst/>
                  <a:uLnTx/>
                  <a:uFillTx/>
                </a:rPr>
                <a:t>DCTCP CC</a:t>
              </a:r>
              <a:endParaRPr kumimoji="0" lang="en-US" sz="1600" b="1" i="0" u="none" strike="noStrike" kern="0" cap="none" spc="0" normalizeH="0" baseline="0" noProof="0" dirty="0">
                <a:ln>
                  <a:noFill/>
                </a:ln>
                <a:solidFill>
                  <a:sysClr val="windowText" lastClr="000000"/>
                </a:solidFill>
                <a:effectLst/>
                <a:uLnTx/>
                <a:uFillTx/>
              </a:endParaRPr>
            </a:p>
          </p:txBody>
        </p:sp>
        <p:cxnSp>
          <p:nvCxnSpPr>
            <p:cNvPr id="234" name="Straight Connector 233"/>
            <p:cNvCxnSpPr/>
            <p:nvPr/>
          </p:nvCxnSpPr>
          <p:spPr>
            <a:xfrm rot="5400000">
              <a:off x="38894" y="2556371"/>
              <a:ext cx="2514600" cy="1588"/>
            </a:xfrm>
            <a:prstGeom prst="line">
              <a:avLst/>
            </a:prstGeom>
            <a:noFill/>
            <a:ln w="25400" cap="flat" cmpd="sng" algn="ctr">
              <a:solidFill>
                <a:sysClr val="windowText" lastClr="000000"/>
              </a:solidFill>
              <a:prstDash val="dash"/>
            </a:ln>
            <a:effectLst/>
          </p:spPr>
        </p:cxnSp>
        <p:sp>
          <p:nvSpPr>
            <p:cNvPr id="235" name="Rounded Rectangle 234"/>
            <p:cNvSpPr/>
            <p:nvPr/>
          </p:nvSpPr>
          <p:spPr>
            <a:xfrm rot="16200000">
              <a:off x="2057399" y="1752599"/>
              <a:ext cx="1752601" cy="1600200"/>
            </a:xfrm>
            <a:prstGeom prst="roundRect">
              <a:avLst/>
            </a:prstGeom>
            <a:solidFill>
              <a:sysClr val="window" lastClr="FFFFFF"/>
            </a:solidFill>
            <a:ln w="38100" cap="flat" cmpd="sng" algn="ctr">
              <a:solidFill>
                <a:srgbClr val="0000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36" name="TextBox 235"/>
            <p:cNvSpPr txBox="1"/>
            <p:nvPr/>
          </p:nvSpPr>
          <p:spPr>
            <a:xfrm>
              <a:off x="2666999" y="1219200"/>
              <a:ext cx="954176" cy="502031"/>
            </a:xfrm>
            <a:prstGeom prst="rect">
              <a:avLst/>
            </a:prstGeom>
            <a:noFill/>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ysClr val="windowText" lastClr="000000"/>
                  </a:solidFill>
                  <a:effectLst/>
                  <a:uLnTx/>
                  <a:uFillTx/>
                </a:rPr>
                <a:t>NIC</a:t>
              </a:r>
              <a:endParaRPr kumimoji="0" lang="en-US" sz="1600" b="1" i="0" u="none" strike="noStrike" kern="0" cap="none" spc="0" normalizeH="0" baseline="0" noProof="0" dirty="0">
                <a:ln>
                  <a:noFill/>
                </a:ln>
                <a:solidFill>
                  <a:sysClr val="windowText" lastClr="000000"/>
                </a:solidFill>
                <a:effectLst/>
                <a:uLnTx/>
                <a:uFillTx/>
              </a:endParaRPr>
            </a:p>
          </p:txBody>
        </p:sp>
        <p:sp>
          <p:nvSpPr>
            <p:cNvPr id="237" name="Rectangle 236"/>
            <p:cNvSpPr/>
            <p:nvPr/>
          </p:nvSpPr>
          <p:spPr>
            <a:xfrm rot="16200000">
              <a:off x="2707964" y="1795922"/>
              <a:ext cx="381000" cy="980155"/>
            </a:xfrm>
            <a:prstGeom prst="rect">
              <a:avLst/>
            </a:prstGeom>
            <a:noFill/>
            <a:ln w="317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38" name="Rectangle 237"/>
            <p:cNvSpPr/>
            <p:nvPr/>
          </p:nvSpPr>
          <p:spPr>
            <a:xfrm rot="16200000">
              <a:off x="3121841" y="2209800"/>
              <a:ext cx="381000" cy="152400"/>
            </a:xfrm>
            <a:prstGeom prst="rect">
              <a:avLst/>
            </a:prstGeom>
            <a:solidFill>
              <a:srgbClr val="FF000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39" name="Rectangle 238"/>
            <p:cNvSpPr/>
            <p:nvPr/>
          </p:nvSpPr>
          <p:spPr>
            <a:xfrm rot="16200000">
              <a:off x="2941786" y="2209800"/>
              <a:ext cx="381000" cy="152400"/>
            </a:xfrm>
            <a:prstGeom prst="rect">
              <a:avLst/>
            </a:prstGeom>
            <a:solidFill>
              <a:srgbClr val="FF000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40" name="Rectangle 239"/>
            <p:cNvSpPr/>
            <p:nvPr/>
          </p:nvSpPr>
          <p:spPr>
            <a:xfrm rot="16200000">
              <a:off x="2763066" y="2209800"/>
              <a:ext cx="381000" cy="152400"/>
            </a:xfrm>
            <a:prstGeom prst="rect">
              <a:avLst/>
            </a:prstGeom>
            <a:solidFill>
              <a:srgbClr val="FF000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41" name="Rectangle 240"/>
            <p:cNvSpPr/>
            <p:nvPr/>
          </p:nvSpPr>
          <p:spPr>
            <a:xfrm rot="16200000">
              <a:off x="2583011" y="2209800"/>
              <a:ext cx="381000" cy="152400"/>
            </a:xfrm>
            <a:prstGeom prst="rect">
              <a:avLst/>
            </a:prstGeom>
            <a:solidFill>
              <a:srgbClr val="FF000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42" name="Rectangle 241"/>
            <p:cNvSpPr/>
            <p:nvPr/>
          </p:nvSpPr>
          <p:spPr>
            <a:xfrm rot="16200000">
              <a:off x="2229688" y="2189912"/>
              <a:ext cx="457200" cy="192176"/>
            </a:xfrm>
            <a:prstGeom prst="rect">
              <a:avLst/>
            </a:prstGeom>
            <a:solidFill>
              <a:sysClr val="window" lastClr="FFFFFF"/>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43" name="TextBox 242"/>
            <p:cNvSpPr txBox="1"/>
            <p:nvPr/>
          </p:nvSpPr>
          <p:spPr>
            <a:xfrm>
              <a:off x="2590799" y="1676400"/>
              <a:ext cx="1143000" cy="502031"/>
            </a:xfrm>
            <a:prstGeom prst="rect">
              <a:avLst/>
            </a:prstGeom>
            <a:noFill/>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ysClr val="windowText" lastClr="000000"/>
                  </a:solidFill>
                  <a:effectLst/>
                  <a:uLnTx/>
                  <a:uFillTx/>
                </a:rPr>
                <a:t>Pacer</a:t>
              </a:r>
              <a:endParaRPr kumimoji="0" lang="en-US" sz="1600" b="1" i="0" u="none" strike="noStrike" kern="0" cap="none" spc="0" normalizeH="0" baseline="0" noProof="0" dirty="0">
                <a:ln>
                  <a:noFill/>
                </a:ln>
                <a:solidFill>
                  <a:sysClr val="windowText" lastClr="000000"/>
                </a:solidFill>
                <a:effectLst/>
                <a:uLnTx/>
                <a:uFillTx/>
              </a:endParaRPr>
            </a:p>
          </p:txBody>
        </p:sp>
        <p:sp>
          <p:nvSpPr>
            <p:cNvPr id="244" name="Rectangle 243"/>
            <p:cNvSpPr/>
            <p:nvPr/>
          </p:nvSpPr>
          <p:spPr>
            <a:xfrm rot="16200000">
              <a:off x="1562469" y="1992785"/>
              <a:ext cx="381000" cy="584205"/>
            </a:xfrm>
            <a:prstGeom prst="rect">
              <a:avLst/>
            </a:prstGeom>
            <a:solidFill>
              <a:srgbClr val="FF000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45" name="TextBox 244"/>
            <p:cNvSpPr txBox="1"/>
            <p:nvPr/>
          </p:nvSpPr>
          <p:spPr>
            <a:xfrm>
              <a:off x="1981200" y="2419290"/>
              <a:ext cx="876419" cy="502031"/>
            </a:xfrm>
            <a:prstGeom prst="rect">
              <a:avLst/>
            </a:prstGeom>
            <a:noFill/>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ysClr val="windowText" lastClr="000000"/>
                  </a:solidFill>
                  <a:effectLst/>
                  <a:uLnTx/>
                  <a:uFillTx/>
                </a:rPr>
                <a:t>LSO</a:t>
              </a:r>
              <a:endParaRPr kumimoji="0" lang="en-US" sz="1600" b="1" i="0" u="none" strike="noStrike" kern="0" cap="none" spc="0" normalizeH="0" baseline="0" noProof="0" dirty="0">
                <a:ln>
                  <a:noFill/>
                </a:ln>
                <a:solidFill>
                  <a:sysClr val="windowText" lastClr="000000"/>
                </a:solidFill>
                <a:effectLst/>
                <a:uLnTx/>
                <a:uFillTx/>
              </a:endParaRPr>
            </a:p>
          </p:txBody>
        </p:sp>
        <p:cxnSp>
          <p:nvCxnSpPr>
            <p:cNvPr id="246" name="Straight Connector 245"/>
            <p:cNvCxnSpPr>
              <a:stCxn id="235" idx="2"/>
              <a:endCxn id="247" idx="1"/>
            </p:cNvCxnSpPr>
            <p:nvPr/>
          </p:nvCxnSpPr>
          <p:spPr>
            <a:xfrm flipV="1">
              <a:off x="3733800" y="2550217"/>
              <a:ext cx="1066800" cy="2482"/>
            </a:xfrm>
            <a:prstGeom prst="line">
              <a:avLst/>
            </a:prstGeom>
            <a:noFill/>
            <a:ln w="63500" cap="flat" cmpd="sng" algn="ctr">
              <a:solidFill>
                <a:sysClr val="windowText" lastClr="000000"/>
              </a:solidFill>
              <a:prstDash val="solid"/>
            </a:ln>
            <a:effectLst/>
          </p:spPr>
        </p:cxnSp>
        <p:sp>
          <p:nvSpPr>
            <p:cNvPr id="247" name="Rectangle 246"/>
            <p:cNvSpPr/>
            <p:nvPr/>
          </p:nvSpPr>
          <p:spPr>
            <a:xfrm>
              <a:off x="4800600" y="1676400"/>
              <a:ext cx="1862743" cy="1747634"/>
            </a:xfrm>
            <a:prstGeom prst="rect">
              <a:avLst/>
            </a:prstGeom>
            <a:noFill/>
            <a:ln w="381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48" name="Rectangle 247"/>
            <p:cNvSpPr/>
            <p:nvPr/>
          </p:nvSpPr>
          <p:spPr>
            <a:xfrm rot="16200000">
              <a:off x="6048042" y="2231285"/>
              <a:ext cx="381000" cy="632900"/>
            </a:xfrm>
            <a:prstGeom prst="rect">
              <a:avLst/>
            </a:prstGeom>
            <a:noFill/>
            <a:ln w="317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49" name="Rectangle 248"/>
            <p:cNvSpPr/>
            <p:nvPr/>
          </p:nvSpPr>
          <p:spPr>
            <a:xfrm rot="16200000">
              <a:off x="5720345" y="2425733"/>
              <a:ext cx="456172" cy="226019"/>
            </a:xfrm>
            <a:prstGeom prst="rect">
              <a:avLst/>
            </a:prstGeom>
            <a:solidFill>
              <a:sysClr val="window" lastClr="FFFFFF"/>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50" name="TextBox 249"/>
            <p:cNvSpPr txBox="1"/>
            <p:nvPr/>
          </p:nvSpPr>
          <p:spPr>
            <a:xfrm>
              <a:off x="1127156" y="685799"/>
              <a:ext cx="1006445" cy="502031"/>
            </a:xfrm>
            <a:prstGeom prst="rect">
              <a:avLst/>
            </a:prstGeom>
            <a:noFill/>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ysClr val="windowText" lastClr="000000"/>
                  </a:solidFill>
                  <a:effectLst/>
                  <a:uLnTx/>
                  <a:uFillTx/>
                </a:rPr>
                <a:t>Host</a:t>
              </a:r>
              <a:endParaRPr kumimoji="0" lang="en-US" sz="1600" b="1" i="0" u="none" strike="noStrike" kern="0" cap="none" spc="0" normalizeH="0" baseline="0" noProof="0" dirty="0">
                <a:ln>
                  <a:noFill/>
                </a:ln>
                <a:solidFill>
                  <a:sysClr val="windowText" lastClr="000000"/>
                </a:solidFill>
                <a:effectLst/>
                <a:uLnTx/>
                <a:uFillTx/>
              </a:endParaRPr>
            </a:p>
          </p:txBody>
        </p:sp>
        <p:sp>
          <p:nvSpPr>
            <p:cNvPr id="251" name="TextBox 250"/>
            <p:cNvSpPr txBox="1"/>
            <p:nvPr/>
          </p:nvSpPr>
          <p:spPr>
            <a:xfrm>
              <a:off x="5138857" y="1143000"/>
              <a:ext cx="1371601" cy="502031"/>
            </a:xfrm>
            <a:prstGeom prst="rect">
              <a:avLst/>
            </a:prstGeom>
            <a:noFill/>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ysClr val="windowText" lastClr="000000"/>
                  </a:solidFill>
                  <a:effectLst/>
                  <a:uLnTx/>
                  <a:uFillTx/>
                </a:rPr>
                <a:t>Switch</a:t>
              </a:r>
              <a:endParaRPr kumimoji="0" lang="en-US" sz="1600" b="1" i="0" u="none" strike="noStrike" kern="0" cap="none" spc="0" normalizeH="0" baseline="0" noProof="0" dirty="0">
                <a:ln>
                  <a:noFill/>
                </a:ln>
                <a:solidFill>
                  <a:sysClr val="windowText" lastClr="000000"/>
                </a:solidFill>
                <a:effectLst/>
                <a:uLnTx/>
                <a:uFillTx/>
              </a:endParaRPr>
            </a:p>
          </p:txBody>
        </p:sp>
        <p:sp>
          <p:nvSpPr>
            <p:cNvPr id="252" name="TextBox 251"/>
            <p:cNvSpPr txBox="1"/>
            <p:nvPr/>
          </p:nvSpPr>
          <p:spPr>
            <a:xfrm>
              <a:off x="4742581" y="2998113"/>
              <a:ext cx="2304943" cy="502031"/>
            </a:xfrm>
            <a:prstGeom prst="rect">
              <a:avLst/>
            </a:prstGeom>
            <a:noFill/>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ysClr val="windowText" lastClr="000000"/>
                  </a:solidFill>
                  <a:effectLst/>
                  <a:uLnTx/>
                  <a:uFillTx/>
                </a:rPr>
                <a:t>Empty Queue </a:t>
              </a:r>
              <a:endParaRPr kumimoji="0" lang="en-US" sz="1600" b="1" i="0" u="none" strike="noStrike" kern="0" cap="none" spc="0" normalizeH="0" baseline="0" noProof="0" dirty="0">
                <a:ln>
                  <a:noFill/>
                </a:ln>
                <a:solidFill>
                  <a:sysClr val="windowText" lastClr="000000"/>
                </a:solidFill>
                <a:effectLst/>
                <a:uLnTx/>
                <a:uFillTx/>
              </a:endParaRPr>
            </a:p>
          </p:txBody>
        </p:sp>
        <p:cxnSp>
          <p:nvCxnSpPr>
            <p:cNvPr id="253" name="Straight Arrow Connector 252"/>
            <p:cNvCxnSpPr/>
            <p:nvPr/>
          </p:nvCxnSpPr>
          <p:spPr>
            <a:xfrm flipV="1">
              <a:off x="5835422" y="2811009"/>
              <a:ext cx="469402" cy="236991"/>
            </a:xfrm>
            <a:prstGeom prst="straightConnector1">
              <a:avLst/>
            </a:prstGeom>
            <a:noFill/>
            <a:ln w="25400" cap="flat" cmpd="sng" algn="ctr">
              <a:solidFill>
                <a:sysClr val="windowText" lastClr="000000"/>
              </a:solidFill>
              <a:prstDash val="solid"/>
              <a:tailEnd type="arrow"/>
            </a:ln>
            <a:effectLst/>
          </p:spPr>
        </p:cxnSp>
        <p:cxnSp>
          <p:nvCxnSpPr>
            <p:cNvPr id="254" name="Straight Connector 253"/>
            <p:cNvCxnSpPr/>
            <p:nvPr/>
          </p:nvCxnSpPr>
          <p:spPr>
            <a:xfrm flipV="1">
              <a:off x="6582622" y="2555183"/>
              <a:ext cx="1680435" cy="1"/>
            </a:xfrm>
            <a:prstGeom prst="line">
              <a:avLst/>
            </a:prstGeom>
            <a:noFill/>
            <a:ln w="63500" cap="flat" cmpd="sng" algn="ctr">
              <a:solidFill>
                <a:sysClr val="windowText" lastClr="000000"/>
              </a:solidFill>
              <a:prstDash val="solid"/>
            </a:ln>
            <a:effectLst/>
          </p:spPr>
        </p:cxnSp>
        <p:grpSp>
          <p:nvGrpSpPr>
            <p:cNvPr id="22" name="Group 88"/>
            <p:cNvGrpSpPr/>
            <p:nvPr/>
          </p:nvGrpSpPr>
          <p:grpSpPr>
            <a:xfrm rot="5400000">
              <a:off x="6749938" y="2140677"/>
              <a:ext cx="609895" cy="829014"/>
              <a:chOff x="456905" y="1498408"/>
              <a:chExt cx="609895" cy="829014"/>
            </a:xfrm>
            <a:effectLst/>
          </p:grpSpPr>
          <p:sp>
            <p:nvSpPr>
              <p:cNvPr id="289" name="Trapezoid 288"/>
              <p:cNvSpPr/>
              <p:nvPr/>
            </p:nvSpPr>
            <p:spPr>
              <a:xfrm>
                <a:off x="456905" y="1752600"/>
                <a:ext cx="609895" cy="523220"/>
              </a:xfrm>
              <a:prstGeom prst="trapezoid">
                <a:avLst>
                  <a:gd name="adj" fmla="val 46209"/>
                </a:avLst>
              </a:prstGeom>
              <a:solidFill>
                <a:sysClr val="window" lastClr="FFFFFF"/>
              </a:solidFill>
              <a:ln w="38100" cap="flat" cmpd="sng" algn="ctr">
                <a:solidFill>
                  <a:srgbClr val="FF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1" i="0" u="none" strike="noStrike" kern="0" cap="none" spc="0" normalizeH="0" baseline="0" noProof="0" dirty="0">
                  <a:ln>
                    <a:noFill/>
                  </a:ln>
                  <a:solidFill>
                    <a:srgbClr val="000000"/>
                  </a:solidFill>
                  <a:effectLst/>
                  <a:uLnTx/>
                  <a:uFillTx/>
                  <a:latin typeface="Calibri"/>
                  <a:ea typeface="+mn-ea"/>
                  <a:cs typeface="+mn-cs"/>
                </a:endParaRPr>
              </a:p>
            </p:txBody>
          </p:sp>
          <p:sp>
            <p:nvSpPr>
              <p:cNvPr id="290" name="TextBox 289"/>
              <p:cNvSpPr txBox="1"/>
              <p:nvPr/>
            </p:nvSpPr>
            <p:spPr>
              <a:xfrm rot="16200000">
                <a:off x="360247" y="1661899"/>
                <a:ext cx="829014" cy="5020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ysClr val="windowText" lastClr="000000"/>
                    </a:solidFill>
                    <a:effectLst/>
                    <a:uLnTx/>
                    <a:uFillTx/>
                  </a:rPr>
                  <a:t>PQ</a:t>
                </a:r>
                <a:endParaRPr kumimoji="0" lang="en-US" sz="1600" b="1" i="0" u="none" strike="noStrike" kern="0" cap="none" spc="0" normalizeH="0" baseline="0" noProof="0" dirty="0">
                  <a:ln>
                    <a:noFill/>
                  </a:ln>
                  <a:solidFill>
                    <a:sysClr val="windowText" lastClr="000000"/>
                  </a:solidFill>
                  <a:effectLst/>
                  <a:uLnTx/>
                  <a:uFillTx/>
                </a:endParaRPr>
              </a:p>
            </p:txBody>
          </p:sp>
        </p:grpSp>
        <p:sp>
          <p:nvSpPr>
            <p:cNvPr id="256" name="Rectangle 255"/>
            <p:cNvSpPr/>
            <p:nvPr/>
          </p:nvSpPr>
          <p:spPr>
            <a:xfrm rot="16200000">
              <a:off x="4381500" y="2171700"/>
              <a:ext cx="381000" cy="152400"/>
            </a:xfrm>
            <a:prstGeom prst="rect">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FF"/>
                </a:solidFill>
                <a:effectLst/>
                <a:uLnTx/>
                <a:uFillTx/>
                <a:latin typeface="Calibri"/>
                <a:ea typeface="+mn-ea"/>
                <a:cs typeface="+mn-cs"/>
              </a:endParaRPr>
            </a:p>
          </p:txBody>
        </p:sp>
        <p:sp>
          <p:nvSpPr>
            <p:cNvPr id="257" name="Rectangle 256"/>
            <p:cNvSpPr/>
            <p:nvPr/>
          </p:nvSpPr>
          <p:spPr>
            <a:xfrm rot="16200000">
              <a:off x="3771899" y="2171700"/>
              <a:ext cx="381000" cy="152400"/>
            </a:xfrm>
            <a:prstGeom prst="rect">
              <a:avLst/>
            </a:prstGeom>
            <a:solidFill>
              <a:srgbClr val="FF000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58" name="Rectangle 257"/>
            <p:cNvSpPr/>
            <p:nvPr/>
          </p:nvSpPr>
          <p:spPr>
            <a:xfrm rot="16200000">
              <a:off x="4076700" y="2169771"/>
              <a:ext cx="381000" cy="152400"/>
            </a:xfrm>
            <a:prstGeom prst="rect">
              <a:avLst/>
            </a:prstGeom>
            <a:solidFill>
              <a:srgbClr val="FF000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59" name="Rectangle 258"/>
            <p:cNvSpPr/>
            <p:nvPr/>
          </p:nvSpPr>
          <p:spPr>
            <a:xfrm rot="16200000">
              <a:off x="7810500" y="2167235"/>
              <a:ext cx="381000" cy="152400"/>
            </a:xfrm>
            <a:prstGeom prst="rect">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FF"/>
                </a:solidFill>
                <a:effectLst/>
                <a:uLnTx/>
                <a:uFillTx/>
                <a:latin typeface="Calibri"/>
                <a:ea typeface="+mn-ea"/>
                <a:cs typeface="+mn-cs"/>
              </a:endParaRPr>
            </a:p>
          </p:txBody>
        </p:sp>
        <p:sp>
          <p:nvSpPr>
            <p:cNvPr id="260" name="Rectangle 259"/>
            <p:cNvSpPr/>
            <p:nvPr/>
          </p:nvSpPr>
          <p:spPr>
            <a:xfrm rot="16200000">
              <a:off x="7219978" y="2167235"/>
              <a:ext cx="381000" cy="152400"/>
            </a:xfrm>
            <a:prstGeom prst="rect">
              <a:avLst/>
            </a:prstGeom>
            <a:solidFill>
              <a:srgbClr val="FF000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 lastClr="FFFFFF"/>
                </a:solidFill>
                <a:effectLst/>
                <a:uLnTx/>
                <a:uFillTx/>
                <a:latin typeface="Calibri"/>
                <a:ea typeface="+mn-ea"/>
                <a:cs typeface="+mn-cs"/>
              </a:endParaRPr>
            </a:p>
          </p:txBody>
        </p:sp>
        <p:grpSp>
          <p:nvGrpSpPr>
            <p:cNvPr id="23" name="Group 198"/>
            <p:cNvGrpSpPr/>
            <p:nvPr/>
          </p:nvGrpSpPr>
          <p:grpSpPr>
            <a:xfrm>
              <a:off x="674634" y="156985"/>
              <a:ext cx="4745768" cy="502030"/>
              <a:chOff x="4216148" y="0"/>
              <a:chExt cx="4745768" cy="502030"/>
            </a:xfrm>
            <a:effectLst/>
          </p:grpSpPr>
          <p:grpSp>
            <p:nvGrpSpPr>
              <p:cNvPr id="24" name="Group 197"/>
              <p:cNvGrpSpPr/>
              <p:nvPr/>
            </p:nvGrpSpPr>
            <p:grpSpPr>
              <a:xfrm>
                <a:off x="4216148" y="0"/>
                <a:ext cx="2703314" cy="502030"/>
                <a:chOff x="4187026" y="0"/>
                <a:chExt cx="2703314" cy="502030"/>
              </a:xfrm>
            </p:grpSpPr>
            <p:sp>
              <p:nvSpPr>
                <p:cNvPr id="286" name="Rectangle 285"/>
                <p:cNvSpPr/>
                <p:nvPr/>
              </p:nvSpPr>
              <p:spPr>
                <a:xfrm rot="16200000">
                  <a:off x="4072726" y="190500"/>
                  <a:ext cx="381000" cy="152400"/>
                </a:xfrm>
                <a:prstGeom prst="rect">
                  <a:avLst/>
                </a:prstGeom>
                <a:solidFill>
                  <a:srgbClr val="FF000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87" name="TextBox 286"/>
                <p:cNvSpPr txBox="1"/>
                <p:nvPr/>
              </p:nvSpPr>
              <p:spPr>
                <a:xfrm>
                  <a:off x="4404862" y="0"/>
                  <a:ext cx="2485478" cy="50203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ysClr val="windowText" lastClr="000000"/>
                      </a:solidFill>
                      <a:effectLst/>
                      <a:uLnTx/>
                      <a:uFillTx/>
                    </a:rPr>
                    <a:t>Large Flows </a:t>
                  </a:r>
                  <a:endParaRPr kumimoji="0" lang="en-US" sz="1600" b="1" i="0" u="none" strike="noStrike" kern="0" cap="none" spc="0" normalizeH="0" baseline="0" noProof="0" dirty="0">
                    <a:ln>
                      <a:noFill/>
                    </a:ln>
                    <a:solidFill>
                      <a:sysClr val="windowText" lastClr="000000"/>
                    </a:solidFill>
                    <a:effectLst/>
                    <a:uLnTx/>
                    <a:uFillTx/>
                  </a:endParaRPr>
                </a:p>
              </p:txBody>
            </p:sp>
            <p:sp>
              <p:nvSpPr>
                <p:cNvPr id="288" name="Rectangle 287"/>
                <p:cNvSpPr/>
                <p:nvPr/>
              </p:nvSpPr>
              <p:spPr>
                <a:xfrm rot="16200000">
                  <a:off x="6215921" y="205025"/>
                  <a:ext cx="381000" cy="152400"/>
                </a:xfrm>
                <a:prstGeom prst="rect">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b="0" i="0" u="none" strike="noStrike" kern="0" cap="none" spc="0" normalizeH="0" baseline="0" noProof="0" dirty="0">
                    <a:ln>
                      <a:noFill/>
                    </a:ln>
                    <a:solidFill>
                      <a:srgbClr val="0000FF"/>
                    </a:solidFill>
                    <a:effectLst/>
                    <a:uLnTx/>
                    <a:uFillTx/>
                    <a:latin typeface="Calibri"/>
                    <a:ea typeface="+mn-ea"/>
                    <a:cs typeface="+mn-cs"/>
                  </a:endParaRPr>
                </a:p>
              </p:txBody>
            </p:sp>
          </p:grpSp>
          <p:sp>
            <p:nvSpPr>
              <p:cNvPr id="285" name="TextBox 284"/>
              <p:cNvSpPr txBox="1"/>
              <p:nvPr/>
            </p:nvSpPr>
            <p:spPr>
              <a:xfrm>
                <a:off x="6476437" y="0"/>
                <a:ext cx="2485479" cy="50203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ysClr val="windowText" lastClr="000000"/>
                    </a:solidFill>
                    <a:effectLst/>
                    <a:uLnTx/>
                    <a:uFillTx/>
                  </a:rPr>
                  <a:t>Small Flows </a:t>
                </a:r>
                <a:endParaRPr kumimoji="0" lang="en-US" sz="1600" b="1" i="0" u="none" strike="noStrike" kern="0" cap="none" spc="0" normalizeH="0" baseline="0" noProof="0" dirty="0">
                  <a:ln>
                    <a:noFill/>
                  </a:ln>
                  <a:solidFill>
                    <a:sysClr val="windowText" lastClr="000000"/>
                  </a:solidFill>
                  <a:effectLst/>
                  <a:uLnTx/>
                  <a:uFillTx/>
                </a:endParaRPr>
              </a:p>
            </p:txBody>
          </p:sp>
        </p:grpSp>
        <p:sp>
          <p:nvSpPr>
            <p:cNvPr id="262" name="Rectangle 261"/>
            <p:cNvSpPr/>
            <p:nvPr/>
          </p:nvSpPr>
          <p:spPr>
            <a:xfrm rot="16200000">
              <a:off x="1638300" y="2933701"/>
              <a:ext cx="381000" cy="152400"/>
            </a:xfrm>
            <a:prstGeom prst="rect">
              <a:avLst/>
            </a:prstGeom>
            <a:solidFill>
              <a:sysClr val="window" lastClr="FFFFFF"/>
            </a:solidFill>
            <a:ln w="254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FF"/>
                </a:solidFill>
                <a:effectLst/>
                <a:uLnTx/>
                <a:uFillTx/>
                <a:latin typeface="Calibri"/>
                <a:ea typeface="+mn-ea"/>
                <a:cs typeface="+mn-cs"/>
              </a:endParaRPr>
            </a:p>
          </p:txBody>
        </p:sp>
        <p:cxnSp>
          <p:nvCxnSpPr>
            <p:cNvPr id="263" name="Straight Arrow Connector 262"/>
            <p:cNvCxnSpPr>
              <a:stCxn id="238" idx="2"/>
            </p:cNvCxnSpPr>
            <p:nvPr/>
          </p:nvCxnSpPr>
          <p:spPr>
            <a:xfrm>
              <a:off x="3388541" y="2286000"/>
              <a:ext cx="232635" cy="264217"/>
            </a:xfrm>
            <a:prstGeom prst="straightConnector1">
              <a:avLst/>
            </a:prstGeom>
            <a:noFill/>
            <a:ln w="25400" cap="flat" cmpd="sng" algn="ctr">
              <a:solidFill>
                <a:sysClr val="windowText" lastClr="000000"/>
              </a:solidFill>
              <a:prstDash val="solid"/>
              <a:tailEnd type="arrow"/>
            </a:ln>
            <a:effectLst/>
          </p:spPr>
        </p:cxnSp>
        <p:cxnSp>
          <p:nvCxnSpPr>
            <p:cNvPr id="264" name="Straight Arrow Connector 263"/>
            <p:cNvCxnSpPr/>
            <p:nvPr/>
          </p:nvCxnSpPr>
          <p:spPr>
            <a:xfrm flipV="1">
              <a:off x="1631089" y="2663062"/>
              <a:ext cx="1993837" cy="384939"/>
            </a:xfrm>
            <a:prstGeom prst="straightConnector1">
              <a:avLst/>
            </a:prstGeom>
            <a:noFill/>
            <a:ln w="25400" cap="flat" cmpd="sng" algn="ctr">
              <a:solidFill>
                <a:sysClr val="windowText" lastClr="000000"/>
              </a:solidFill>
              <a:prstDash val="solid"/>
              <a:tailEnd type="arrow"/>
            </a:ln>
            <a:effectLst/>
          </p:spPr>
        </p:cxnSp>
        <p:cxnSp>
          <p:nvCxnSpPr>
            <p:cNvPr id="265" name="Straight Connector 264"/>
            <p:cNvCxnSpPr/>
            <p:nvPr/>
          </p:nvCxnSpPr>
          <p:spPr>
            <a:xfrm>
              <a:off x="5032772" y="406989"/>
              <a:ext cx="588856" cy="1"/>
            </a:xfrm>
            <a:prstGeom prst="line">
              <a:avLst/>
            </a:prstGeom>
            <a:noFill/>
            <a:ln w="63500" cap="flat" cmpd="sng" algn="ctr">
              <a:solidFill>
                <a:sysClr val="windowText" lastClr="000000"/>
              </a:solidFill>
              <a:prstDash val="solid"/>
            </a:ln>
            <a:effectLst/>
          </p:spPr>
        </p:cxnSp>
        <p:grpSp>
          <p:nvGrpSpPr>
            <p:cNvPr id="25" name="Group 67"/>
            <p:cNvGrpSpPr/>
            <p:nvPr/>
          </p:nvGrpSpPr>
          <p:grpSpPr>
            <a:xfrm>
              <a:off x="4953000" y="2133590"/>
              <a:ext cx="1019722" cy="726905"/>
              <a:chOff x="6656692" y="4771650"/>
              <a:chExt cx="1130403" cy="482939"/>
            </a:xfrm>
            <a:effectLst/>
          </p:grpSpPr>
          <p:sp>
            <p:nvSpPr>
              <p:cNvPr id="280" name="Freeform 279"/>
              <p:cNvSpPr/>
              <p:nvPr/>
            </p:nvSpPr>
            <p:spPr>
              <a:xfrm>
                <a:off x="6656692" y="4771650"/>
                <a:ext cx="563398" cy="240663"/>
              </a:xfrm>
              <a:custGeom>
                <a:avLst/>
                <a:gdLst>
                  <a:gd name="connsiteX0" fmla="*/ 0 w 1171320"/>
                  <a:gd name="connsiteY0" fmla="*/ 0 h 480831"/>
                  <a:gd name="connsiteX1" fmla="*/ 715121 w 1171320"/>
                  <a:gd name="connsiteY1" fmla="*/ 147948 h 480831"/>
                  <a:gd name="connsiteX2" fmla="*/ 1171320 w 1171320"/>
                  <a:gd name="connsiteY2" fmla="*/ 480831 h 480831"/>
                </a:gdLst>
                <a:ahLst/>
                <a:cxnLst>
                  <a:cxn ang="0">
                    <a:pos x="connsiteX0" y="connsiteY0"/>
                  </a:cxn>
                  <a:cxn ang="0">
                    <a:pos x="connsiteX1" y="connsiteY1"/>
                  </a:cxn>
                  <a:cxn ang="0">
                    <a:pos x="connsiteX2" y="connsiteY2"/>
                  </a:cxn>
                </a:cxnLst>
                <a:rect l="l" t="t" r="r" b="b"/>
                <a:pathLst>
                  <a:path w="1171320" h="480831">
                    <a:moveTo>
                      <a:pt x="0" y="0"/>
                    </a:moveTo>
                    <a:cubicBezTo>
                      <a:pt x="259950" y="33905"/>
                      <a:pt x="519901" y="67810"/>
                      <a:pt x="715121" y="147948"/>
                    </a:cubicBezTo>
                    <a:cubicBezTo>
                      <a:pt x="910341" y="228087"/>
                      <a:pt x="1040830" y="354459"/>
                      <a:pt x="1171320" y="480831"/>
                    </a:cubicBezTo>
                  </a:path>
                </a:pathLst>
              </a:custGeom>
              <a:noFill/>
              <a:ln w="381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81" name="Freeform 280"/>
              <p:cNvSpPr/>
              <p:nvPr/>
            </p:nvSpPr>
            <p:spPr>
              <a:xfrm flipH="1" flipV="1">
                <a:off x="7214665" y="5007070"/>
                <a:ext cx="563398" cy="240663"/>
              </a:xfrm>
              <a:custGeom>
                <a:avLst/>
                <a:gdLst>
                  <a:gd name="connsiteX0" fmla="*/ 0 w 1171320"/>
                  <a:gd name="connsiteY0" fmla="*/ 0 h 480831"/>
                  <a:gd name="connsiteX1" fmla="*/ 715121 w 1171320"/>
                  <a:gd name="connsiteY1" fmla="*/ 147948 h 480831"/>
                  <a:gd name="connsiteX2" fmla="*/ 1171320 w 1171320"/>
                  <a:gd name="connsiteY2" fmla="*/ 480831 h 480831"/>
                </a:gdLst>
                <a:ahLst/>
                <a:cxnLst>
                  <a:cxn ang="0">
                    <a:pos x="connsiteX0" y="connsiteY0"/>
                  </a:cxn>
                  <a:cxn ang="0">
                    <a:pos x="connsiteX1" y="connsiteY1"/>
                  </a:cxn>
                  <a:cxn ang="0">
                    <a:pos x="connsiteX2" y="connsiteY2"/>
                  </a:cxn>
                </a:cxnLst>
                <a:rect l="l" t="t" r="r" b="b"/>
                <a:pathLst>
                  <a:path w="1171320" h="480831">
                    <a:moveTo>
                      <a:pt x="0" y="0"/>
                    </a:moveTo>
                    <a:cubicBezTo>
                      <a:pt x="259950" y="33905"/>
                      <a:pt x="519901" y="67810"/>
                      <a:pt x="715121" y="147948"/>
                    </a:cubicBezTo>
                    <a:cubicBezTo>
                      <a:pt x="910341" y="228087"/>
                      <a:pt x="1040830" y="354459"/>
                      <a:pt x="1171320" y="480831"/>
                    </a:cubicBezTo>
                  </a:path>
                </a:pathLst>
              </a:custGeom>
              <a:noFill/>
              <a:ln w="381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82" name="Freeform 281"/>
              <p:cNvSpPr/>
              <p:nvPr/>
            </p:nvSpPr>
            <p:spPr>
              <a:xfrm flipH="1">
                <a:off x="7223697" y="4778506"/>
                <a:ext cx="563398" cy="240663"/>
              </a:xfrm>
              <a:custGeom>
                <a:avLst/>
                <a:gdLst>
                  <a:gd name="connsiteX0" fmla="*/ 0 w 1171320"/>
                  <a:gd name="connsiteY0" fmla="*/ 0 h 480831"/>
                  <a:gd name="connsiteX1" fmla="*/ 715121 w 1171320"/>
                  <a:gd name="connsiteY1" fmla="*/ 147948 h 480831"/>
                  <a:gd name="connsiteX2" fmla="*/ 1171320 w 1171320"/>
                  <a:gd name="connsiteY2" fmla="*/ 480831 h 480831"/>
                </a:gdLst>
                <a:ahLst/>
                <a:cxnLst>
                  <a:cxn ang="0">
                    <a:pos x="connsiteX0" y="connsiteY0"/>
                  </a:cxn>
                  <a:cxn ang="0">
                    <a:pos x="connsiteX1" y="connsiteY1"/>
                  </a:cxn>
                  <a:cxn ang="0">
                    <a:pos x="connsiteX2" y="connsiteY2"/>
                  </a:cxn>
                </a:cxnLst>
                <a:rect l="l" t="t" r="r" b="b"/>
                <a:pathLst>
                  <a:path w="1171320" h="480831">
                    <a:moveTo>
                      <a:pt x="0" y="0"/>
                    </a:moveTo>
                    <a:cubicBezTo>
                      <a:pt x="259950" y="33905"/>
                      <a:pt x="519901" y="67810"/>
                      <a:pt x="715121" y="147948"/>
                    </a:cubicBezTo>
                    <a:cubicBezTo>
                      <a:pt x="910341" y="228087"/>
                      <a:pt x="1040830" y="354459"/>
                      <a:pt x="1171320" y="480831"/>
                    </a:cubicBezTo>
                  </a:path>
                </a:pathLst>
              </a:custGeom>
              <a:noFill/>
              <a:ln w="381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Text" lastClr="000000"/>
                  </a:solidFill>
                  <a:effectLst/>
                  <a:uLnTx/>
                  <a:uFillTx/>
                  <a:latin typeface="Calibri"/>
                  <a:ea typeface="+mn-ea"/>
                  <a:cs typeface="+mn-cs"/>
                </a:endParaRPr>
              </a:p>
            </p:txBody>
          </p:sp>
          <p:sp>
            <p:nvSpPr>
              <p:cNvPr id="283" name="Freeform 282"/>
              <p:cNvSpPr/>
              <p:nvPr/>
            </p:nvSpPr>
            <p:spPr>
              <a:xfrm flipV="1">
                <a:off x="6665723" y="5013926"/>
                <a:ext cx="563398" cy="240663"/>
              </a:xfrm>
              <a:custGeom>
                <a:avLst/>
                <a:gdLst>
                  <a:gd name="connsiteX0" fmla="*/ 0 w 1171320"/>
                  <a:gd name="connsiteY0" fmla="*/ 0 h 480831"/>
                  <a:gd name="connsiteX1" fmla="*/ 715121 w 1171320"/>
                  <a:gd name="connsiteY1" fmla="*/ 147948 h 480831"/>
                  <a:gd name="connsiteX2" fmla="*/ 1171320 w 1171320"/>
                  <a:gd name="connsiteY2" fmla="*/ 480831 h 480831"/>
                </a:gdLst>
                <a:ahLst/>
                <a:cxnLst>
                  <a:cxn ang="0">
                    <a:pos x="connsiteX0" y="connsiteY0"/>
                  </a:cxn>
                  <a:cxn ang="0">
                    <a:pos x="connsiteX1" y="connsiteY1"/>
                  </a:cxn>
                  <a:cxn ang="0">
                    <a:pos x="connsiteX2" y="connsiteY2"/>
                  </a:cxn>
                </a:cxnLst>
                <a:rect l="l" t="t" r="r" b="b"/>
                <a:pathLst>
                  <a:path w="1171320" h="480831">
                    <a:moveTo>
                      <a:pt x="0" y="0"/>
                    </a:moveTo>
                    <a:cubicBezTo>
                      <a:pt x="259950" y="33905"/>
                      <a:pt x="519901" y="67810"/>
                      <a:pt x="715121" y="147948"/>
                    </a:cubicBezTo>
                    <a:cubicBezTo>
                      <a:pt x="910341" y="228087"/>
                      <a:pt x="1040830" y="354459"/>
                      <a:pt x="1171320" y="480831"/>
                    </a:cubicBezTo>
                  </a:path>
                </a:pathLst>
              </a:custGeom>
              <a:noFill/>
              <a:ln w="381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Text" lastClr="000000"/>
                  </a:solidFill>
                  <a:effectLst/>
                  <a:uLnTx/>
                  <a:uFillTx/>
                  <a:latin typeface="Calibri"/>
                  <a:ea typeface="+mn-ea"/>
                  <a:cs typeface="+mn-cs"/>
                </a:endParaRPr>
              </a:p>
            </p:txBody>
          </p:sp>
        </p:grpSp>
        <p:sp>
          <p:nvSpPr>
            <p:cNvPr id="267" name="TextBox 266"/>
            <p:cNvSpPr txBox="1"/>
            <p:nvPr/>
          </p:nvSpPr>
          <p:spPr>
            <a:xfrm>
              <a:off x="5667922" y="152400"/>
              <a:ext cx="2916328" cy="50203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ysClr val="windowText" lastClr="000000"/>
                  </a:solidFill>
                  <a:effectLst/>
                  <a:uLnTx/>
                  <a:uFillTx/>
                </a:rPr>
                <a:t>Link (with speed C) </a:t>
              </a:r>
              <a:endParaRPr kumimoji="0" lang="en-US" sz="1600" b="1" i="0" u="none" strike="noStrike" kern="0" cap="none" spc="0" normalizeH="0" baseline="0" noProof="0" dirty="0">
                <a:ln>
                  <a:noFill/>
                </a:ln>
                <a:solidFill>
                  <a:sysClr val="windowText" lastClr="000000"/>
                </a:solidFill>
                <a:effectLst/>
                <a:uLnTx/>
                <a:uFillTx/>
              </a:endParaRPr>
            </a:p>
          </p:txBody>
        </p:sp>
        <p:sp>
          <p:nvSpPr>
            <p:cNvPr id="268" name="Rectangle 267"/>
            <p:cNvSpPr/>
            <p:nvPr/>
          </p:nvSpPr>
          <p:spPr>
            <a:xfrm rot="16200000">
              <a:off x="7505700" y="2171700"/>
              <a:ext cx="381000" cy="152400"/>
            </a:xfrm>
            <a:prstGeom prst="rect">
              <a:avLst/>
            </a:prstGeom>
            <a:solidFill>
              <a:srgbClr val="FF000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69" name="Oval 268"/>
            <p:cNvSpPr/>
            <p:nvPr/>
          </p:nvSpPr>
          <p:spPr>
            <a:xfrm>
              <a:off x="2236262" y="2159561"/>
              <a:ext cx="251875" cy="251875"/>
            </a:xfrm>
            <a:prstGeom prst="ellipse">
              <a:avLst/>
            </a:prstGeom>
            <a:solidFill>
              <a:srgbClr val="0000FF"/>
            </a:solidFill>
            <a:ln w="9525" cap="flat" cmpd="sng" algn="ctr">
              <a:solidFill>
                <a:srgbClr val="0000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 lastClr="FFFFFF"/>
                </a:solidFill>
                <a:effectLst/>
                <a:uLnTx/>
                <a:uFillTx/>
                <a:latin typeface="Calibri"/>
                <a:ea typeface="+mn-ea"/>
                <a:cs typeface="+mn-cs"/>
              </a:endParaRPr>
            </a:p>
          </p:txBody>
        </p:sp>
        <p:cxnSp>
          <p:nvCxnSpPr>
            <p:cNvPr id="270" name="Straight Arrow Connector 269"/>
            <p:cNvCxnSpPr/>
            <p:nvPr/>
          </p:nvCxnSpPr>
          <p:spPr>
            <a:xfrm>
              <a:off x="1398588" y="2286001"/>
              <a:ext cx="1227634" cy="7191"/>
            </a:xfrm>
            <a:prstGeom prst="straightConnector1">
              <a:avLst/>
            </a:prstGeom>
            <a:noFill/>
            <a:ln w="25400" cap="flat" cmpd="sng" algn="ctr">
              <a:solidFill>
                <a:sysClr val="windowText" lastClr="000000"/>
              </a:solidFill>
              <a:prstDash val="solid"/>
              <a:tailEnd type="arrow"/>
            </a:ln>
            <a:effectLst/>
          </p:spPr>
        </p:cxnSp>
        <p:sp>
          <p:nvSpPr>
            <p:cNvPr id="271" name="Rounded Rectangular Callout 270"/>
            <p:cNvSpPr/>
            <p:nvPr/>
          </p:nvSpPr>
          <p:spPr>
            <a:xfrm rot="10800000" flipH="1">
              <a:off x="6705601" y="3124199"/>
              <a:ext cx="1765653" cy="1371602"/>
            </a:xfrm>
            <a:prstGeom prst="wedgeRoundRectCallout">
              <a:avLst>
                <a:gd name="adj1" fmla="val -42556"/>
                <a:gd name="adj2" fmla="val 76103"/>
                <a:gd name="adj3" fmla="val 16667"/>
              </a:avLst>
            </a:prstGeom>
            <a:solidFill>
              <a:sysClr val="window" lastClr="FFFFFF">
                <a:lumMod val="85000"/>
              </a:sysClr>
            </a:solidFill>
            <a:ln w="25400" cap="flat" cmpd="sng" algn="ctr">
              <a:solidFill>
                <a:sysClr val="windowText" lastClr="000000"/>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72" name="Rectangle 271"/>
            <p:cNvSpPr/>
            <p:nvPr/>
          </p:nvSpPr>
          <p:spPr>
            <a:xfrm rot="16200000">
              <a:off x="7024390" y="3167315"/>
              <a:ext cx="381000" cy="751978"/>
            </a:xfrm>
            <a:prstGeom prst="rect">
              <a:avLst/>
            </a:prstGeom>
            <a:noFill/>
            <a:ln w="3175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73" name="Rectangle 272"/>
            <p:cNvSpPr/>
            <p:nvPr/>
          </p:nvSpPr>
          <p:spPr>
            <a:xfrm rot="16200000">
              <a:off x="6547461" y="3470627"/>
              <a:ext cx="614064" cy="226020"/>
            </a:xfrm>
            <a:prstGeom prst="rect">
              <a:avLst/>
            </a:prstGeom>
            <a:solidFill>
              <a:sysClr val="window" lastClr="FFFFFF">
                <a:lumMod val="85000"/>
              </a:sysClr>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 lastClr="FFFFFF"/>
                </a:solidFill>
                <a:effectLst/>
                <a:uLnTx/>
                <a:uFillTx/>
                <a:latin typeface="Calibri"/>
                <a:ea typeface="+mn-ea"/>
                <a:cs typeface="+mn-cs"/>
              </a:endParaRPr>
            </a:p>
          </p:txBody>
        </p:sp>
        <p:sp>
          <p:nvSpPr>
            <p:cNvPr id="274" name="Rectangle 273"/>
            <p:cNvSpPr/>
            <p:nvPr/>
          </p:nvSpPr>
          <p:spPr>
            <a:xfrm rot="16200000">
              <a:off x="7247979" y="3390903"/>
              <a:ext cx="381000" cy="304800"/>
            </a:xfrm>
            <a:prstGeom prst="rect">
              <a:avLst/>
            </a:prstGeom>
            <a:solidFill>
              <a:sysClr val="windowText" lastClr="000000"/>
            </a:solidFill>
            <a:ln w="95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a:ln>
                  <a:noFill/>
                </a:ln>
                <a:solidFill>
                  <a:sysClr val="window" lastClr="FFFFFF"/>
                </a:solidFill>
                <a:effectLst/>
                <a:uLnTx/>
                <a:uFillTx/>
                <a:latin typeface="Calibri"/>
                <a:ea typeface="+mn-ea"/>
                <a:cs typeface="+mn-cs"/>
              </a:endParaRPr>
            </a:p>
          </p:txBody>
        </p:sp>
        <p:cxnSp>
          <p:nvCxnSpPr>
            <p:cNvPr id="275" name="Straight Connector 274"/>
            <p:cNvCxnSpPr/>
            <p:nvPr/>
          </p:nvCxnSpPr>
          <p:spPr>
            <a:xfrm rot="5400000">
              <a:off x="6752804" y="3532555"/>
              <a:ext cx="818299" cy="1589"/>
            </a:xfrm>
            <a:prstGeom prst="line">
              <a:avLst/>
            </a:prstGeom>
            <a:noFill/>
            <a:ln w="25400" cap="flat" cmpd="sng" algn="ctr">
              <a:solidFill>
                <a:sysClr val="windowText" lastClr="000000"/>
              </a:solidFill>
              <a:prstDash val="dash"/>
            </a:ln>
            <a:effectLst/>
          </p:spPr>
        </p:cxnSp>
        <p:sp>
          <p:nvSpPr>
            <p:cNvPr id="276" name="TextBox 275"/>
            <p:cNvSpPr txBox="1"/>
            <p:nvPr/>
          </p:nvSpPr>
          <p:spPr>
            <a:xfrm>
              <a:off x="6752679" y="4019494"/>
              <a:ext cx="1981200" cy="502031"/>
            </a:xfrm>
            <a:prstGeom prst="rect">
              <a:avLst/>
            </a:prstGeom>
            <a:noFill/>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ysClr val="windowText" lastClr="000000"/>
                  </a:solidFill>
                  <a:effectLst/>
                  <a:uLnTx/>
                  <a:uFillTx/>
                </a:rPr>
                <a:t>ECN Thresh.</a:t>
              </a:r>
              <a:endParaRPr kumimoji="0" lang="en-US" sz="1600" b="1" i="0" u="none" strike="noStrike" kern="0" cap="none" spc="0" normalizeH="0" baseline="0" noProof="0" dirty="0">
                <a:ln>
                  <a:noFill/>
                </a:ln>
                <a:solidFill>
                  <a:sysClr val="windowText" lastClr="000000"/>
                </a:solidFill>
                <a:effectLst/>
                <a:uLnTx/>
                <a:uFillTx/>
              </a:endParaRPr>
            </a:p>
          </p:txBody>
        </p:sp>
        <p:cxnSp>
          <p:nvCxnSpPr>
            <p:cNvPr id="277" name="Straight Arrow Connector 276"/>
            <p:cNvCxnSpPr/>
            <p:nvPr/>
          </p:nvCxnSpPr>
          <p:spPr>
            <a:xfrm>
              <a:off x="7620119" y="3528321"/>
              <a:ext cx="427960" cy="7191"/>
            </a:xfrm>
            <a:prstGeom prst="straightConnector1">
              <a:avLst/>
            </a:prstGeom>
            <a:noFill/>
            <a:ln w="25400" cap="flat" cmpd="sng" algn="ctr">
              <a:solidFill>
                <a:sysClr val="windowText" lastClr="000000"/>
              </a:solidFill>
              <a:prstDash val="solid"/>
              <a:tailEnd type="arrow"/>
            </a:ln>
            <a:effectLst/>
          </p:spPr>
        </p:cxnSp>
        <p:sp>
          <p:nvSpPr>
            <p:cNvPr id="278" name="TextBox 277"/>
            <p:cNvSpPr txBox="1"/>
            <p:nvPr/>
          </p:nvSpPr>
          <p:spPr>
            <a:xfrm>
              <a:off x="7620000" y="3455313"/>
              <a:ext cx="1981200" cy="502031"/>
            </a:xfrm>
            <a:prstGeom prst="rect">
              <a:avLst/>
            </a:prstGeom>
            <a:noFill/>
            <a:effectLst/>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err="1" smtClean="0">
                  <a:ln>
                    <a:noFill/>
                  </a:ln>
                  <a:solidFill>
                    <a:sysClr val="windowText" lastClr="000000"/>
                  </a:solidFill>
                  <a:effectLst/>
                  <a:uLnTx/>
                  <a:uFillTx/>
                </a:rPr>
                <a:t>γ</a:t>
              </a:r>
              <a:r>
                <a:rPr kumimoji="0" lang="en-US" sz="1600" b="1" i="0" u="none" strike="noStrike" kern="0" cap="none" spc="0" normalizeH="0" baseline="0" noProof="0" dirty="0" smtClean="0">
                  <a:ln>
                    <a:noFill/>
                  </a:ln>
                  <a:solidFill>
                    <a:sysClr val="windowText" lastClr="000000"/>
                  </a:solidFill>
                  <a:effectLst/>
                  <a:uLnTx/>
                  <a:uFillTx/>
                </a:rPr>
                <a:t> </a:t>
              </a:r>
              <a:r>
                <a:rPr kumimoji="0" lang="en-US" sz="1600" b="1" i="0" u="none" strike="noStrike" kern="0" cap="none" spc="0" normalizeH="0" baseline="0" noProof="0" dirty="0" err="1" smtClean="0">
                  <a:ln>
                    <a:noFill/>
                  </a:ln>
                  <a:solidFill>
                    <a:sysClr val="windowText" lastClr="000000"/>
                  </a:solidFill>
                  <a:effectLst/>
                  <a:uLnTx/>
                  <a:uFillTx/>
                </a:rPr>
                <a:t>x</a:t>
              </a:r>
              <a:r>
                <a:rPr kumimoji="0" lang="en-US" sz="1600" b="1" i="0" u="none" strike="noStrike" kern="0" cap="none" spc="0" normalizeH="0" baseline="0" noProof="0" dirty="0" smtClean="0">
                  <a:ln>
                    <a:noFill/>
                  </a:ln>
                  <a:solidFill>
                    <a:sysClr val="windowText" lastClr="000000"/>
                  </a:solidFill>
                  <a:effectLst/>
                  <a:uLnTx/>
                  <a:uFillTx/>
                </a:rPr>
                <a:t> C</a:t>
              </a:r>
              <a:endParaRPr kumimoji="0" lang="en-US" sz="1600" b="1" i="0" u="none" strike="noStrike" kern="0" cap="none" spc="0" normalizeH="0" baseline="0" noProof="0" dirty="0">
                <a:ln>
                  <a:noFill/>
                </a:ln>
                <a:solidFill>
                  <a:sysClr val="windowText" lastClr="000000"/>
                </a:solidFill>
                <a:effectLst/>
                <a:uLnTx/>
                <a:uFillTx/>
              </a:endParaRPr>
            </a:p>
          </p:txBody>
        </p:sp>
        <p:sp>
          <p:nvSpPr>
            <p:cNvPr id="279" name="TextBox 278"/>
            <p:cNvSpPr txBox="1"/>
            <p:nvPr/>
          </p:nvSpPr>
          <p:spPr>
            <a:xfrm>
              <a:off x="1239606" y="1282345"/>
              <a:ext cx="1074151" cy="867144"/>
            </a:xfrm>
            <a:prstGeom prst="rect">
              <a:avLst/>
            </a:prstGeom>
            <a:noFill/>
            <a:effectLst/>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ysClr val="windowText" lastClr="000000"/>
                  </a:solidFill>
                  <a:effectLst/>
                  <a:uLnTx/>
                  <a:uFillTx/>
                </a:rPr>
                <a:t>Large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600" b="1" i="0" u="none" strike="noStrike" kern="0" cap="none" spc="0" normalizeH="0" baseline="0" noProof="0" dirty="0" smtClean="0">
                  <a:ln>
                    <a:noFill/>
                  </a:ln>
                  <a:solidFill>
                    <a:sysClr val="windowText" lastClr="000000"/>
                  </a:solidFill>
                  <a:effectLst/>
                  <a:uLnTx/>
                  <a:uFillTx/>
                </a:rPr>
                <a:t>Burst</a:t>
              </a:r>
              <a:endParaRPr kumimoji="0" lang="en-US" sz="1600" b="1" i="0" u="none" strike="noStrike" kern="0" cap="none" spc="0" normalizeH="0" baseline="0" noProof="0" dirty="0">
                <a:ln>
                  <a:noFill/>
                </a:ln>
                <a:solidFill>
                  <a:sysClr val="windowText" lastClr="000000"/>
                </a:solidFill>
                <a:effectLst/>
                <a:uLnTx/>
                <a:uFillTx/>
              </a:endParaRPr>
            </a:p>
          </p:txBody>
        </p:sp>
      </p:grpSp>
      <p:sp>
        <p:nvSpPr>
          <p:cNvPr id="27" name="TextBox 26"/>
          <p:cNvSpPr txBox="1"/>
          <p:nvPr/>
        </p:nvSpPr>
        <p:spPr>
          <a:xfrm>
            <a:off x="1143000" y="5301465"/>
            <a:ext cx="6288137" cy="1015663"/>
          </a:xfrm>
          <a:prstGeom prst="rect">
            <a:avLst/>
          </a:prstGeom>
          <a:noFill/>
        </p:spPr>
        <p:txBody>
          <a:bodyPr wrap="square" rtlCol="0">
            <a:spAutoFit/>
          </a:bodyPr>
          <a:lstStyle/>
          <a:p>
            <a:pPr marL="285750" indent="-285750">
              <a:buFont typeface="Arial"/>
              <a:buChar char="•"/>
            </a:pPr>
            <a:r>
              <a:rPr lang="en-US" sz="2400" dirty="0" smtClean="0"/>
              <a:t>Hardware pacing is </a:t>
            </a:r>
            <a:r>
              <a:rPr lang="en-US" sz="2400" b="1" dirty="0" smtClean="0">
                <a:solidFill>
                  <a:srgbClr val="FF0000"/>
                </a:solidFill>
              </a:rPr>
              <a:t>after </a:t>
            </a:r>
            <a:r>
              <a:rPr lang="en-US" sz="2400" dirty="0" smtClean="0"/>
              <a:t>segmentation in NIC.</a:t>
            </a:r>
          </a:p>
          <a:p>
            <a:endParaRPr lang="en-US" sz="1100" dirty="0" smtClean="0"/>
          </a:p>
          <a:p>
            <a:pPr marL="285750" indent="-285750">
              <a:buFont typeface="Arial"/>
              <a:buChar char="•"/>
            </a:pPr>
            <a:r>
              <a:rPr lang="en-US" sz="2400" dirty="0" smtClean="0"/>
              <a:t>Mice flows skip the pacer; are </a:t>
            </a:r>
            <a:r>
              <a:rPr lang="en-US" sz="2400" b="1" dirty="0" smtClean="0">
                <a:solidFill>
                  <a:srgbClr val="FF0000"/>
                </a:solidFill>
              </a:rPr>
              <a:t>not</a:t>
            </a:r>
            <a:r>
              <a:rPr lang="en-US" sz="2400" dirty="0" smtClean="0"/>
              <a:t> delayed. </a:t>
            </a:r>
          </a:p>
        </p:txBody>
      </p:sp>
      <p:sp>
        <p:nvSpPr>
          <p:cNvPr id="26" name="Slide Number Placeholder 25"/>
          <p:cNvSpPr>
            <a:spLocks noGrp="1"/>
          </p:cNvSpPr>
          <p:nvPr>
            <p:ph type="sldNum" sz="quarter" idx="12"/>
          </p:nvPr>
        </p:nvSpPr>
        <p:spPr/>
        <p:txBody>
          <a:bodyPr/>
          <a:lstStyle/>
          <a:p>
            <a:fld id="{A303CD73-591A-42F9-B2E2-6A603CD60845}" type="slidenum">
              <a:rPr lang="en-US" smtClean="0"/>
              <a:pPr/>
              <a:t>19</a:t>
            </a:fld>
            <a:endParaRPr lang="en-US"/>
          </a:p>
        </p:txBody>
      </p:sp>
    </p:spTree>
    <p:custDataLst>
      <p:tags r:id="rId1"/>
    </p:custDataLst>
    <p:extLst>
      <p:ext uri="{BB962C8B-B14F-4D97-AF65-F5344CB8AC3E}">
        <p14:creationId xmlns:p14="http://schemas.microsoft.com/office/powerpoint/2010/main" val="4009340802"/>
      </p:ext>
    </p:extLst>
  </p:cSld>
  <p:clrMapOvr>
    <a:masterClrMapping/>
  </p:clrMapOvr>
  <p:transition xmlns:p14="http://schemas.microsoft.com/office/powerpoint/2010/main" advTm="55521"/>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Latency in Data Centers</a:t>
            </a:r>
            <a:endParaRPr lang="en-US" dirty="0"/>
          </a:p>
        </p:txBody>
      </p:sp>
      <p:sp>
        <p:nvSpPr>
          <p:cNvPr id="3" name="Content Placeholder 2"/>
          <p:cNvSpPr>
            <a:spLocks noGrp="1"/>
          </p:cNvSpPr>
          <p:nvPr>
            <p:ph idx="1"/>
          </p:nvPr>
        </p:nvSpPr>
        <p:spPr>
          <a:xfrm>
            <a:off x="304800" y="1541124"/>
            <a:ext cx="8382000" cy="5164476"/>
          </a:xfrm>
          <a:prstGeom prst="rect">
            <a:avLst/>
          </a:prstGeom>
        </p:spPr>
        <p:txBody>
          <a:bodyPr>
            <a:normAutofit/>
          </a:bodyPr>
          <a:lstStyle/>
          <a:p>
            <a:r>
              <a:rPr lang="en-US" sz="2800" dirty="0" smtClean="0"/>
              <a:t>Latency is becoming a primary metric in DC</a:t>
            </a:r>
          </a:p>
          <a:p>
            <a:pPr lvl="1"/>
            <a:r>
              <a:rPr lang="en-US" sz="2400" dirty="0" smtClean="0"/>
              <a:t>Operators worry about both average latency, and the high percentiles (</a:t>
            </a:r>
            <a:r>
              <a:rPr lang="en-US" sz="2400" b="1" dirty="0" smtClean="0"/>
              <a:t>99.9</a:t>
            </a:r>
            <a:r>
              <a:rPr lang="en-US" sz="2400" b="1" baseline="30000" dirty="0" smtClean="0"/>
              <a:t>th</a:t>
            </a:r>
            <a:r>
              <a:rPr lang="en-US" sz="2400" dirty="0" smtClean="0"/>
              <a:t> or </a:t>
            </a:r>
            <a:r>
              <a:rPr lang="en-US" sz="2400" b="1" dirty="0" smtClean="0"/>
              <a:t>99.99</a:t>
            </a:r>
            <a:r>
              <a:rPr lang="en-US" sz="2400" b="1" baseline="30000" dirty="0" smtClean="0"/>
              <a:t>th</a:t>
            </a:r>
            <a:r>
              <a:rPr lang="en-US" sz="2400" dirty="0" smtClean="0"/>
              <a:t>)</a:t>
            </a:r>
          </a:p>
          <a:p>
            <a:pPr lvl="2"/>
            <a:r>
              <a:rPr lang="en-US" sz="2000" dirty="0"/>
              <a:t>High level tasks (e.g. loading a Facebook page) may require 1000s of low level </a:t>
            </a:r>
            <a:r>
              <a:rPr lang="en-US" sz="2000" dirty="0" smtClean="0"/>
              <a:t>transactions</a:t>
            </a:r>
          </a:p>
          <a:p>
            <a:pPr marL="0" indent="0">
              <a:buNone/>
            </a:pPr>
            <a:endParaRPr lang="en-US" sz="2800" dirty="0"/>
          </a:p>
          <a:p>
            <a:pPr marL="0" indent="0">
              <a:buNone/>
            </a:pPr>
            <a:endParaRPr lang="en-US" sz="800" dirty="0" smtClean="0"/>
          </a:p>
          <a:p>
            <a:r>
              <a:rPr lang="en-US" sz="2800" dirty="0" smtClean="0"/>
              <a:t>Need to go after latency everywhere </a:t>
            </a:r>
          </a:p>
          <a:p>
            <a:pPr lvl="1"/>
            <a:r>
              <a:rPr lang="en-US" sz="2400" b="1" dirty="0" smtClean="0">
                <a:solidFill>
                  <a:srgbClr val="2621C2"/>
                </a:solidFill>
              </a:rPr>
              <a:t>End-host: </a:t>
            </a:r>
            <a:r>
              <a:rPr lang="en-US" sz="2400" dirty="0" smtClean="0"/>
              <a:t>software stack, NIC</a:t>
            </a:r>
            <a:endParaRPr lang="en-US" sz="2400" dirty="0"/>
          </a:p>
          <a:p>
            <a:pPr lvl="1"/>
            <a:r>
              <a:rPr lang="en-US" sz="2400" b="1" dirty="0" smtClean="0">
                <a:solidFill>
                  <a:srgbClr val="2621C2"/>
                </a:solidFill>
              </a:rPr>
              <a:t>Network: </a:t>
            </a:r>
            <a:r>
              <a:rPr lang="en-US" sz="2400" dirty="0" smtClean="0"/>
              <a:t>queuing delay</a:t>
            </a:r>
          </a:p>
        </p:txBody>
      </p:sp>
      <p:sp>
        <p:nvSpPr>
          <p:cNvPr id="4" name="Slide Number Placeholder 3"/>
          <p:cNvSpPr>
            <a:spLocks noGrp="1"/>
          </p:cNvSpPr>
          <p:nvPr>
            <p:ph type="sldNum" sz="quarter" idx="12"/>
          </p:nvPr>
        </p:nvSpPr>
        <p:spPr>
          <a:prstGeom prst="trapezoid">
            <a:avLst/>
          </a:prstGeom>
        </p:spPr>
        <p:txBody>
          <a:bodyPr/>
          <a:lstStyle/>
          <a:p>
            <a:fld id="{D6860B3D-D4F8-4840-B91D-0EEC232E35FC}" type="slidenum">
              <a:rPr lang="en-US" smtClean="0"/>
              <a:pPr/>
              <a:t>2</a:t>
            </a:fld>
            <a:endParaRPr lang="en-US"/>
          </a:p>
        </p:txBody>
      </p:sp>
      <p:grpSp>
        <p:nvGrpSpPr>
          <p:cNvPr id="9" name="Group 8"/>
          <p:cNvGrpSpPr/>
          <p:nvPr/>
        </p:nvGrpSpPr>
        <p:grpSpPr>
          <a:xfrm>
            <a:off x="4495800" y="5334000"/>
            <a:ext cx="3606768" cy="537865"/>
            <a:chOff x="2521085" y="4576374"/>
            <a:chExt cx="3606768" cy="537865"/>
          </a:xfrm>
        </p:grpSpPr>
        <p:sp>
          <p:nvSpPr>
            <p:cNvPr id="7" name="Freeform 6"/>
            <p:cNvSpPr/>
            <p:nvPr/>
          </p:nvSpPr>
          <p:spPr>
            <a:xfrm flipH="1">
              <a:off x="2521085" y="4576374"/>
              <a:ext cx="2218944" cy="490842"/>
            </a:xfrm>
            <a:custGeom>
              <a:avLst/>
              <a:gdLst>
                <a:gd name="connsiteX0" fmla="*/ 0 w 2218944"/>
                <a:gd name="connsiteY0" fmla="*/ 499872 h 658368"/>
                <a:gd name="connsiteX1" fmla="*/ 85344 w 2218944"/>
                <a:gd name="connsiteY1" fmla="*/ 377952 h 658368"/>
                <a:gd name="connsiteX2" fmla="*/ 158496 w 2218944"/>
                <a:gd name="connsiteY2" fmla="*/ 329184 h 658368"/>
                <a:gd name="connsiteX3" fmla="*/ 231648 w 2218944"/>
                <a:gd name="connsiteY3" fmla="*/ 256032 h 658368"/>
                <a:gd name="connsiteX4" fmla="*/ 268224 w 2218944"/>
                <a:gd name="connsiteY4" fmla="*/ 219456 h 658368"/>
                <a:gd name="connsiteX5" fmla="*/ 414528 w 2218944"/>
                <a:gd name="connsiteY5" fmla="*/ 134112 h 658368"/>
                <a:gd name="connsiteX6" fmla="*/ 536448 w 2218944"/>
                <a:gd name="connsiteY6" fmla="*/ 85344 h 658368"/>
                <a:gd name="connsiteX7" fmla="*/ 646176 w 2218944"/>
                <a:gd name="connsiteY7" fmla="*/ 48768 h 658368"/>
                <a:gd name="connsiteX8" fmla="*/ 719328 w 2218944"/>
                <a:gd name="connsiteY8" fmla="*/ 24384 h 658368"/>
                <a:gd name="connsiteX9" fmla="*/ 841248 w 2218944"/>
                <a:gd name="connsiteY9" fmla="*/ 12192 h 658368"/>
                <a:gd name="connsiteX10" fmla="*/ 938784 w 2218944"/>
                <a:gd name="connsiteY10" fmla="*/ 0 h 658368"/>
                <a:gd name="connsiteX11" fmla="*/ 1133856 w 2218944"/>
                <a:gd name="connsiteY11" fmla="*/ 24384 h 658368"/>
                <a:gd name="connsiteX12" fmla="*/ 1231392 w 2218944"/>
                <a:gd name="connsiteY12" fmla="*/ 85344 h 658368"/>
                <a:gd name="connsiteX13" fmla="*/ 1304544 w 2218944"/>
                <a:gd name="connsiteY13" fmla="*/ 170688 h 658368"/>
                <a:gd name="connsiteX14" fmla="*/ 1353312 w 2218944"/>
                <a:gd name="connsiteY14" fmla="*/ 268224 h 658368"/>
                <a:gd name="connsiteX15" fmla="*/ 1365504 w 2218944"/>
                <a:gd name="connsiteY15" fmla="*/ 316992 h 658368"/>
                <a:gd name="connsiteX16" fmla="*/ 1328928 w 2218944"/>
                <a:gd name="connsiteY16" fmla="*/ 499872 h 658368"/>
                <a:gd name="connsiteX17" fmla="*/ 1243584 w 2218944"/>
                <a:gd name="connsiteY17" fmla="*/ 573024 h 658368"/>
                <a:gd name="connsiteX18" fmla="*/ 1182624 w 2218944"/>
                <a:gd name="connsiteY18" fmla="*/ 609600 h 658368"/>
                <a:gd name="connsiteX19" fmla="*/ 1109472 w 2218944"/>
                <a:gd name="connsiteY19" fmla="*/ 633984 h 658368"/>
                <a:gd name="connsiteX20" fmla="*/ 1011936 w 2218944"/>
                <a:gd name="connsiteY20" fmla="*/ 658368 h 658368"/>
                <a:gd name="connsiteX21" fmla="*/ 877824 w 2218944"/>
                <a:gd name="connsiteY21" fmla="*/ 646176 h 658368"/>
                <a:gd name="connsiteX22" fmla="*/ 829056 w 2218944"/>
                <a:gd name="connsiteY22" fmla="*/ 573024 h 658368"/>
                <a:gd name="connsiteX23" fmla="*/ 841248 w 2218944"/>
                <a:gd name="connsiteY23" fmla="*/ 463296 h 658368"/>
                <a:gd name="connsiteX24" fmla="*/ 963168 w 2218944"/>
                <a:gd name="connsiteY24" fmla="*/ 353568 h 658368"/>
                <a:gd name="connsiteX25" fmla="*/ 999744 w 2218944"/>
                <a:gd name="connsiteY25" fmla="*/ 329184 h 658368"/>
                <a:gd name="connsiteX26" fmla="*/ 1036320 w 2218944"/>
                <a:gd name="connsiteY26" fmla="*/ 316992 h 658368"/>
                <a:gd name="connsiteX27" fmla="*/ 1146048 w 2218944"/>
                <a:gd name="connsiteY27" fmla="*/ 256032 h 658368"/>
                <a:gd name="connsiteX28" fmla="*/ 1219200 w 2218944"/>
                <a:gd name="connsiteY28" fmla="*/ 231648 h 658368"/>
                <a:gd name="connsiteX29" fmla="*/ 1292352 w 2218944"/>
                <a:gd name="connsiteY29" fmla="*/ 207264 h 658368"/>
                <a:gd name="connsiteX30" fmla="*/ 1328928 w 2218944"/>
                <a:gd name="connsiteY30" fmla="*/ 195072 h 658368"/>
                <a:gd name="connsiteX31" fmla="*/ 1426464 w 2218944"/>
                <a:gd name="connsiteY31" fmla="*/ 170688 h 658368"/>
                <a:gd name="connsiteX32" fmla="*/ 1645920 w 2218944"/>
                <a:gd name="connsiteY32" fmla="*/ 146304 h 658368"/>
                <a:gd name="connsiteX33" fmla="*/ 1840992 w 2218944"/>
                <a:gd name="connsiteY33" fmla="*/ 134112 h 658368"/>
                <a:gd name="connsiteX34" fmla="*/ 2218944 w 2218944"/>
                <a:gd name="connsiteY34" fmla="*/ 146304 h 658368"/>
                <a:gd name="connsiteX0" fmla="*/ 0 w 2218944"/>
                <a:gd name="connsiteY0" fmla="*/ 499872 h 658368"/>
                <a:gd name="connsiteX1" fmla="*/ 85344 w 2218944"/>
                <a:gd name="connsiteY1" fmla="*/ 377952 h 658368"/>
                <a:gd name="connsiteX2" fmla="*/ 139446 w 2218944"/>
                <a:gd name="connsiteY2" fmla="*/ 319659 h 658368"/>
                <a:gd name="connsiteX3" fmla="*/ 231648 w 2218944"/>
                <a:gd name="connsiteY3" fmla="*/ 256032 h 658368"/>
                <a:gd name="connsiteX4" fmla="*/ 268224 w 2218944"/>
                <a:gd name="connsiteY4" fmla="*/ 219456 h 658368"/>
                <a:gd name="connsiteX5" fmla="*/ 414528 w 2218944"/>
                <a:gd name="connsiteY5" fmla="*/ 134112 h 658368"/>
                <a:gd name="connsiteX6" fmla="*/ 536448 w 2218944"/>
                <a:gd name="connsiteY6" fmla="*/ 85344 h 658368"/>
                <a:gd name="connsiteX7" fmla="*/ 646176 w 2218944"/>
                <a:gd name="connsiteY7" fmla="*/ 48768 h 658368"/>
                <a:gd name="connsiteX8" fmla="*/ 719328 w 2218944"/>
                <a:gd name="connsiteY8" fmla="*/ 24384 h 658368"/>
                <a:gd name="connsiteX9" fmla="*/ 841248 w 2218944"/>
                <a:gd name="connsiteY9" fmla="*/ 12192 h 658368"/>
                <a:gd name="connsiteX10" fmla="*/ 938784 w 2218944"/>
                <a:gd name="connsiteY10" fmla="*/ 0 h 658368"/>
                <a:gd name="connsiteX11" fmla="*/ 1133856 w 2218944"/>
                <a:gd name="connsiteY11" fmla="*/ 24384 h 658368"/>
                <a:gd name="connsiteX12" fmla="*/ 1231392 w 2218944"/>
                <a:gd name="connsiteY12" fmla="*/ 85344 h 658368"/>
                <a:gd name="connsiteX13" fmla="*/ 1304544 w 2218944"/>
                <a:gd name="connsiteY13" fmla="*/ 170688 h 658368"/>
                <a:gd name="connsiteX14" fmla="*/ 1353312 w 2218944"/>
                <a:gd name="connsiteY14" fmla="*/ 268224 h 658368"/>
                <a:gd name="connsiteX15" fmla="*/ 1365504 w 2218944"/>
                <a:gd name="connsiteY15" fmla="*/ 316992 h 658368"/>
                <a:gd name="connsiteX16" fmla="*/ 1328928 w 2218944"/>
                <a:gd name="connsiteY16" fmla="*/ 499872 h 658368"/>
                <a:gd name="connsiteX17" fmla="*/ 1243584 w 2218944"/>
                <a:gd name="connsiteY17" fmla="*/ 573024 h 658368"/>
                <a:gd name="connsiteX18" fmla="*/ 1182624 w 2218944"/>
                <a:gd name="connsiteY18" fmla="*/ 609600 h 658368"/>
                <a:gd name="connsiteX19" fmla="*/ 1109472 w 2218944"/>
                <a:gd name="connsiteY19" fmla="*/ 633984 h 658368"/>
                <a:gd name="connsiteX20" fmla="*/ 1011936 w 2218944"/>
                <a:gd name="connsiteY20" fmla="*/ 658368 h 658368"/>
                <a:gd name="connsiteX21" fmla="*/ 877824 w 2218944"/>
                <a:gd name="connsiteY21" fmla="*/ 646176 h 658368"/>
                <a:gd name="connsiteX22" fmla="*/ 829056 w 2218944"/>
                <a:gd name="connsiteY22" fmla="*/ 573024 h 658368"/>
                <a:gd name="connsiteX23" fmla="*/ 841248 w 2218944"/>
                <a:gd name="connsiteY23" fmla="*/ 463296 h 658368"/>
                <a:gd name="connsiteX24" fmla="*/ 963168 w 2218944"/>
                <a:gd name="connsiteY24" fmla="*/ 353568 h 658368"/>
                <a:gd name="connsiteX25" fmla="*/ 999744 w 2218944"/>
                <a:gd name="connsiteY25" fmla="*/ 329184 h 658368"/>
                <a:gd name="connsiteX26" fmla="*/ 1036320 w 2218944"/>
                <a:gd name="connsiteY26" fmla="*/ 316992 h 658368"/>
                <a:gd name="connsiteX27" fmla="*/ 1146048 w 2218944"/>
                <a:gd name="connsiteY27" fmla="*/ 256032 h 658368"/>
                <a:gd name="connsiteX28" fmla="*/ 1219200 w 2218944"/>
                <a:gd name="connsiteY28" fmla="*/ 231648 h 658368"/>
                <a:gd name="connsiteX29" fmla="*/ 1292352 w 2218944"/>
                <a:gd name="connsiteY29" fmla="*/ 207264 h 658368"/>
                <a:gd name="connsiteX30" fmla="*/ 1328928 w 2218944"/>
                <a:gd name="connsiteY30" fmla="*/ 195072 h 658368"/>
                <a:gd name="connsiteX31" fmla="*/ 1426464 w 2218944"/>
                <a:gd name="connsiteY31" fmla="*/ 170688 h 658368"/>
                <a:gd name="connsiteX32" fmla="*/ 1645920 w 2218944"/>
                <a:gd name="connsiteY32" fmla="*/ 146304 h 658368"/>
                <a:gd name="connsiteX33" fmla="*/ 1840992 w 2218944"/>
                <a:gd name="connsiteY33" fmla="*/ 134112 h 658368"/>
                <a:gd name="connsiteX34" fmla="*/ 2218944 w 2218944"/>
                <a:gd name="connsiteY34" fmla="*/ 146304 h 658368"/>
                <a:gd name="connsiteX0" fmla="*/ 0 w 2218944"/>
                <a:gd name="connsiteY0" fmla="*/ 499872 h 658368"/>
                <a:gd name="connsiteX1" fmla="*/ 85344 w 2218944"/>
                <a:gd name="connsiteY1" fmla="*/ 377952 h 658368"/>
                <a:gd name="connsiteX2" fmla="*/ 139446 w 2218944"/>
                <a:gd name="connsiteY2" fmla="*/ 319659 h 658368"/>
                <a:gd name="connsiteX3" fmla="*/ 226886 w 2218944"/>
                <a:gd name="connsiteY3" fmla="*/ 241745 h 658368"/>
                <a:gd name="connsiteX4" fmla="*/ 268224 w 2218944"/>
                <a:gd name="connsiteY4" fmla="*/ 219456 h 658368"/>
                <a:gd name="connsiteX5" fmla="*/ 414528 w 2218944"/>
                <a:gd name="connsiteY5" fmla="*/ 134112 h 658368"/>
                <a:gd name="connsiteX6" fmla="*/ 536448 w 2218944"/>
                <a:gd name="connsiteY6" fmla="*/ 85344 h 658368"/>
                <a:gd name="connsiteX7" fmla="*/ 646176 w 2218944"/>
                <a:gd name="connsiteY7" fmla="*/ 48768 h 658368"/>
                <a:gd name="connsiteX8" fmla="*/ 719328 w 2218944"/>
                <a:gd name="connsiteY8" fmla="*/ 24384 h 658368"/>
                <a:gd name="connsiteX9" fmla="*/ 841248 w 2218944"/>
                <a:gd name="connsiteY9" fmla="*/ 12192 h 658368"/>
                <a:gd name="connsiteX10" fmla="*/ 938784 w 2218944"/>
                <a:gd name="connsiteY10" fmla="*/ 0 h 658368"/>
                <a:gd name="connsiteX11" fmla="*/ 1133856 w 2218944"/>
                <a:gd name="connsiteY11" fmla="*/ 24384 h 658368"/>
                <a:gd name="connsiteX12" fmla="*/ 1231392 w 2218944"/>
                <a:gd name="connsiteY12" fmla="*/ 85344 h 658368"/>
                <a:gd name="connsiteX13" fmla="*/ 1304544 w 2218944"/>
                <a:gd name="connsiteY13" fmla="*/ 170688 h 658368"/>
                <a:gd name="connsiteX14" fmla="*/ 1353312 w 2218944"/>
                <a:gd name="connsiteY14" fmla="*/ 268224 h 658368"/>
                <a:gd name="connsiteX15" fmla="*/ 1365504 w 2218944"/>
                <a:gd name="connsiteY15" fmla="*/ 316992 h 658368"/>
                <a:gd name="connsiteX16" fmla="*/ 1328928 w 2218944"/>
                <a:gd name="connsiteY16" fmla="*/ 499872 h 658368"/>
                <a:gd name="connsiteX17" fmla="*/ 1243584 w 2218944"/>
                <a:gd name="connsiteY17" fmla="*/ 573024 h 658368"/>
                <a:gd name="connsiteX18" fmla="*/ 1182624 w 2218944"/>
                <a:gd name="connsiteY18" fmla="*/ 609600 h 658368"/>
                <a:gd name="connsiteX19" fmla="*/ 1109472 w 2218944"/>
                <a:gd name="connsiteY19" fmla="*/ 633984 h 658368"/>
                <a:gd name="connsiteX20" fmla="*/ 1011936 w 2218944"/>
                <a:gd name="connsiteY20" fmla="*/ 658368 h 658368"/>
                <a:gd name="connsiteX21" fmla="*/ 877824 w 2218944"/>
                <a:gd name="connsiteY21" fmla="*/ 646176 h 658368"/>
                <a:gd name="connsiteX22" fmla="*/ 829056 w 2218944"/>
                <a:gd name="connsiteY22" fmla="*/ 573024 h 658368"/>
                <a:gd name="connsiteX23" fmla="*/ 841248 w 2218944"/>
                <a:gd name="connsiteY23" fmla="*/ 463296 h 658368"/>
                <a:gd name="connsiteX24" fmla="*/ 963168 w 2218944"/>
                <a:gd name="connsiteY24" fmla="*/ 353568 h 658368"/>
                <a:gd name="connsiteX25" fmla="*/ 999744 w 2218944"/>
                <a:gd name="connsiteY25" fmla="*/ 329184 h 658368"/>
                <a:gd name="connsiteX26" fmla="*/ 1036320 w 2218944"/>
                <a:gd name="connsiteY26" fmla="*/ 316992 h 658368"/>
                <a:gd name="connsiteX27" fmla="*/ 1146048 w 2218944"/>
                <a:gd name="connsiteY27" fmla="*/ 256032 h 658368"/>
                <a:gd name="connsiteX28" fmla="*/ 1219200 w 2218944"/>
                <a:gd name="connsiteY28" fmla="*/ 231648 h 658368"/>
                <a:gd name="connsiteX29" fmla="*/ 1292352 w 2218944"/>
                <a:gd name="connsiteY29" fmla="*/ 207264 h 658368"/>
                <a:gd name="connsiteX30" fmla="*/ 1328928 w 2218944"/>
                <a:gd name="connsiteY30" fmla="*/ 195072 h 658368"/>
                <a:gd name="connsiteX31" fmla="*/ 1426464 w 2218944"/>
                <a:gd name="connsiteY31" fmla="*/ 170688 h 658368"/>
                <a:gd name="connsiteX32" fmla="*/ 1645920 w 2218944"/>
                <a:gd name="connsiteY32" fmla="*/ 146304 h 658368"/>
                <a:gd name="connsiteX33" fmla="*/ 1840992 w 2218944"/>
                <a:gd name="connsiteY33" fmla="*/ 134112 h 658368"/>
                <a:gd name="connsiteX34" fmla="*/ 2218944 w 2218944"/>
                <a:gd name="connsiteY34" fmla="*/ 146304 h 658368"/>
                <a:gd name="connsiteX0" fmla="*/ 0 w 2218944"/>
                <a:gd name="connsiteY0" fmla="*/ 499872 h 658368"/>
                <a:gd name="connsiteX1" fmla="*/ 85344 w 2218944"/>
                <a:gd name="connsiteY1" fmla="*/ 377952 h 658368"/>
                <a:gd name="connsiteX2" fmla="*/ 139446 w 2218944"/>
                <a:gd name="connsiteY2" fmla="*/ 319659 h 658368"/>
                <a:gd name="connsiteX3" fmla="*/ 226886 w 2218944"/>
                <a:gd name="connsiteY3" fmla="*/ 241745 h 658368"/>
                <a:gd name="connsiteX4" fmla="*/ 268224 w 2218944"/>
                <a:gd name="connsiteY4" fmla="*/ 219456 h 658368"/>
                <a:gd name="connsiteX5" fmla="*/ 414528 w 2218944"/>
                <a:gd name="connsiteY5" fmla="*/ 134112 h 658368"/>
                <a:gd name="connsiteX6" fmla="*/ 536448 w 2218944"/>
                <a:gd name="connsiteY6" fmla="*/ 85344 h 658368"/>
                <a:gd name="connsiteX7" fmla="*/ 646176 w 2218944"/>
                <a:gd name="connsiteY7" fmla="*/ 48768 h 658368"/>
                <a:gd name="connsiteX8" fmla="*/ 719328 w 2218944"/>
                <a:gd name="connsiteY8" fmla="*/ 24384 h 658368"/>
                <a:gd name="connsiteX9" fmla="*/ 841248 w 2218944"/>
                <a:gd name="connsiteY9" fmla="*/ 12192 h 658368"/>
                <a:gd name="connsiteX10" fmla="*/ 938784 w 2218944"/>
                <a:gd name="connsiteY10" fmla="*/ 0 h 658368"/>
                <a:gd name="connsiteX11" fmla="*/ 1133856 w 2218944"/>
                <a:gd name="connsiteY11" fmla="*/ 24384 h 658368"/>
                <a:gd name="connsiteX12" fmla="*/ 1231392 w 2218944"/>
                <a:gd name="connsiteY12" fmla="*/ 85344 h 658368"/>
                <a:gd name="connsiteX13" fmla="*/ 1304544 w 2218944"/>
                <a:gd name="connsiteY13" fmla="*/ 170688 h 658368"/>
                <a:gd name="connsiteX14" fmla="*/ 1353312 w 2218944"/>
                <a:gd name="connsiteY14" fmla="*/ 268224 h 658368"/>
                <a:gd name="connsiteX15" fmla="*/ 1365504 w 2218944"/>
                <a:gd name="connsiteY15" fmla="*/ 316992 h 658368"/>
                <a:gd name="connsiteX16" fmla="*/ 1328928 w 2218944"/>
                <a:gd name="connsiteY16" fmla="*/ 499872 h 658368"/>
                <a:gd name="connsiteX17" fmla="*/ 1243584 w 2218944"/>
                <a:gd name="connsiteY17" fmla="*/ 573024 h 658368"/>
                <a:gd name="connsiteX18" fmla="*/ 1182624 w 2218944"/>
                <a:gd name="connsiteY18" fmla="*/ 609600 h 658368"/>
                <a:gd name="connsiteX19" fmla="*/ 1109472 w 2218944"/>
                <a:gd name="connsiteY19" fmla="*/ 633984 h 658368"/>
                <a:gd name="connsiteX20" fmla="*/ 1011936 w 2218944"/>
                <a:gd name="connsiteY20" fmla="*/ 658368 h 658368"/>
                <a:gd name="connsiteX21" fmla="*/ 877824 w 2218944"/>
                <a:gd name="connsiteY21" fmla="*/ 646176 h 658368"/>
                <a:gd name="connsiteX22" fmla="*/ 829056 w 2218944"/>
                <a:gd name="connsiteY22" fmla="*/ 573024 h 658368"/>
                <a:gd name="connsiteX23" fmla="*/ 841248 w 2218944"/>
                <a:gd name="connsiteY23" fmla="*/ 463296 h 658368"/>
                <a:gd name="connsiteX24" fmla="*/ 963168 w 2218944"/>
                <a:gd name="connsiteY24" fmla="*/ 353568 h 658368"/>
                <a:gd name="connsiteX25" fmla="*/ 999744 w 2218944"/>
                <a:gd name="connsiteY25" fmla="*/ 329184 h 658368"/>
                <a:gd name="connsiteX26" fmla="*/ 1146048 w 2218944"/>
                <a:gd name="connsiteY26" fmla="*/ 256032 h 658368"/>
                <a:gd name="connsiteX27" fmla="*/ 1219200 w 2218944"/>
                <a:gd name="connsiteY27" fmla="*/ 231648 h 658368"/>
                <a:gd name="connsiteX28" fmla="*/ 1292352 w 2218944"/>
                <a:gd name="connsiteY28" fmla="*/ 207264 h 658368"/>
                <a:gd name="connsiteX29" fmla="*/ 1328928 w 2218944"/>
                <a:gd name="connsiteY29" fmla="*/ 195072 h 658368"/>
                <a:gd name="connsiteX30" fmla="*/ 1426464 w 2218944"/>
                <a:gd name="connsiteY30" fmla="*/ 170688 h 658368"/>
                <a:gd name="connsiteX31" fmla="*/ 1645920 w 2218944"/>
                <a:gd name="connsiteY31" fmla="*/ 146304 h 658368"/>
                <a:gd name="connsiteX32" fmla="*/ 1840992 w 2218944"/>
                <a:gd name="connsiteY32" fmla="*/ 134112 h 658368"/>
                <a:gd name="connsiteX33" fmla="*/ 2218944 w 2218944"/>
                <a:gd name="connsiteY33" fmla="*/ 146304 h 658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18944" h="658368">
                  <a:moveTo>
                    <a:pt x="0" y="499872"/>
                  </a:moveTo>
                  <a:cubicBezTo>
                    <a:pt x="3232" y="495024"/>
                    <a:pt x="62103" y="407988"/>
                    <a:pt x="85344" y="377952"/>
                  </a:cubicBezTo>
                  <a:cubicBezTo>
                    <a:pt x="108585" y="347917"/>
                    <a:pt x="115856" y="342360"/>
                    <a:pt x="139446" y="319659"/>
                  </a:cubicBezTo>
                  <a:cubicBezTo>
                    <a:pt x="163036" y="296958"/>
                    <a:pt x="205423" y="258445"/>
                    <a:pt x="226886" y="241745"/>
                  </a:cubicBezTo>
                  <a:cubicBezTo>
                    <a:pt x="248349" y="225045"/>
                    <a:pt x="236950" y="237395"/>
                    <a:pt x="268224" y="219456"/>
                  </a:cubicBezTo>
                  <a:cubicBezTo>
                    <a:pt x="299498" y="201517"/>
                    <a:pt x="362525" y="156863"/>
                    <a:pt x="414528" y="134112"/>
                  </a:cubicBezTo>
                  <a:cubicBezTo>
                    <a:pt x="454629" y="116568"/>
                    <a:pt x="495808" y="101600"/>
                    <a:pt x="536448" y="85344"/>
                  </a:cubicBezTo>
                  <a:cubicBezTo>
                    <a:pt x="658679" y="36452"/>
                    <a:pt x="541176" y="80268"/>
                    <a:pt x="646176" y="48768"/>
                  </a:cubicBezTo>
                  <a:cubicBezTo>
                    <a:pt x="670795" y="41382"/>
                    <a:pt x="694065" y="29121"/>
                    <a:pt x="719328" y="24384"/>
                  </a:cubicBezTo>
                  <a:cubicBezTo>
                    <a:pt x="759471" y="16857"/>
                    <a:pt x="800655" y="16702"/>
                    <a:pt x="841248" y="12192"/>
                  </a:cubicBezTo>
                  <a:cubicBezTo>
                    <a:pt x="873813" y="8574"/>
                    <a:pt x="906272" y="4064"/>
                    <a:pt x="938784" y="0"/>
                  </a:cubicBezTo>
                  <a:cubicBezTo>
                    <a:pt x="968465" y="2698"/>
                    <a:pt x="1086617" y="8638"/>
                    <a:pt x="1133856" y="24384"/>
                  </a:cubicBezTo>
                  <a:cubicBezTo>
                    <a:pt x="1167134" y="35477"/>
                    <a:pt x="1205723" y="62883"/>
                    <a:pt x="1231392" y="85344"/>
                  </a:cubicBezTo>
                  <a:cubicBezTo>
                    <a:pt x="1262543" y="112601"/>
                    <a:pt x="1285240" y="135298"/>
                    <a:pt x="1304544" y="170688"/>
                  </a:cubicBezTo>
                  <a:cubicBezTo>
                    <a:pt x="1321950" y="202599"/>
                    <a:pt x="1344496" y="232960"/>
                    <a:pt x="1353312" y="268224"/>
                  </a:cubicBezTo>
                  <a:lnTo>
                    <a:pt x="1365504" y="316992"/>
                  </a:lnTo>
                  <a:cubicBezTo>
                    <a:pt x="1359043" y="381603"/>
                    <a:pt x="1364243" y="443368"/>
                    <a:pt x="1328928" y="499872"/>
                  </a:cubicBezTo>
                  <a:cubicBezTo>
                    <a:pt x="1315473" y="521399"/>
                    <a:pt x="1261964" y="560771"/>
                    <a:pt x="1243584" y="573024"/>
                  </a:cubicBezTo>
                  <a:cubicBezTo>
                    <a:pt x="1223867" y="586169"/>
                    <a:pt x="1204197" y="599794"/>
                    <a:pt x="1182624" y="609600"/>
                  </a:cubicBezTo>
                  <a:cubicBezTo>
                    <a:pt x="1159225" y="620236"/>
                    <a:pt x="1133856" y="625856"/>
                    <a:pt x="1109472" y="633984"/>
                  </a:cubicBezTo>
                  <a:cubicBezTo>
                    <a:pt x="1053237" y="652729"/>
                    <a:pt x="1085498" y="643656"/>
                    <a:pt x="1011936" y="658368"/>
                  </a:cubicBezTo>
                  <a:cubicBezTo>
                    <a:pt x="967232" y="654304"/>
                    <a:pt x="918501" y="665159"/>
                    <a:pt x="877824" y="646176"/>
                  </a:cubicBezTo>
                  <a:cubicBezTo>
                    <a:pt x="851267" y="633783"/>
                    <a:pt x="829056" y="573024"/>
                    <a:pt x="829056" y="573024"/>
                  </a:cubicBezTo>
                  <a:cubicBezTo>
                    <a:pt x="833120" y="536448"/>
                    <a:pt x="825685" y="496645"/>
                    <a:pt x="841248" y="463296"/>
                  </a:cubicBezTo>
                  <a:cubicBezTo>
                    <a:pt x="855513" y="432729"/>
                    <a:pt x="929979" y="377274"/>
                    <a:pt x="963168" y="353568"/>
                  </a:cubicBezTo>
                  <a:cubicBezTo>
                    <a:pt x="975092" y="345051"/>
                    <a:pt x="969264" y="345440"/>
                    <a:pt x="999744" y="329184"/>
                  </a:cubicBezTo>
                  <a:cubicBezTo>
                    <a:pt x="1030224" y="312928"/>
                    <a:pt x="1109472" y="272288"/>
                    <a:pt x="1146048" y="256032"/>
                  </a:cubicBezTo>
                  <a:cubicBezTo>
                    <a:pt x="1182624" y="239776"/>
                    <a:pt x="1194816" y="239776"/>
                    <a:pt x="1219200" y="231648"/>
                  </a:cubicBezTo>
                  <a:lnTo>
                    <a:pt x="1292352" y="207264"/>
                  </a:lnTo>
                  <a:cubicBezTo>
                    <a:pt x="1304544" y="203200"/>
                    <a:pt x="1316460" y="198189"/>
                    <a:pt x="1328928" y="195072"/>
                  </a:cubicBezTo>
                  <a:cubicBezTo>
                    <a:pt x="1361440" y="186944"/>
                    <a:pt x="1393156" y="174389"/>
                    <a:pt x="1426464" y="170688"/>
                  </a:cubicBezTo>
                  <a:cubicBezTo>
                    <a:pt x="1499616" y="162560"/>
                    <a:pt x="1572461" y="150895"/>
                    <a:pt x="1645920" y="146304"/>
                  </a:cubicBezTo>
                  <a:lnTo>
                    <a:pt x="1840992" y="134112"/>
                  </a:lnTo>
                  <a:lnTo>
                    <a:pt x="2218944" y="146304"/>
                  </a:lnTo>
                </a:path>
              </a:pathLst>
            </a:cu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p:cNvSpPr txBox="1"/>
            <p:nvPr/>
          </p:nvSpPr>
          <p:spPr>
            <a:xfrm>
              <a:off x="4845567" y="4652574"/>
              <a:ext cx="1282286" cy="461665"/>
            </a:xfrm>
            <a:prstGeom prst="rect">
              <a:avLst/>
            </a:prstGeom>
            <a:noFill/>
          </p:spPr>
          <p:txBody>
            <a:bodyPr wrap="square" rtlCol="0">
              <a:spAutoFit/>
            </a:bodyPr>
            <a:lstStyle/>
            <a:p>
              <a:r>
                <a:rPr lang="en-US" sz="2400" b="1" dirty="0" smtClean="0">
                  <a:solidFill>
                    <a:srgbClr val="FF0000"/>
                  </a:solidFill>
                </a:rPr>
                <a:t>This talk</a:t>
              </a:r>
              <a:endParaRPr lang="en-US" sz="2400" b="1" dirty="0">
                <a:solidFill>
                  <a:srgbClr val="FF0000"/>
                </a:solidFill>
              </a:endParaRPr>
            </a:p>
          </p:txBody>
        </p:sp>
      </p:grpSp>
    </p:spTree>
    <p:custDataLst>
      <p:tags r:id="rId1"/>
    </p:custDataLst>
    <p:extLst>
      <p:ext uri="{BB962C8B-B14F-4D97-AF65-F5344CB8AC3E}">
        <p14:creationId xmlns:p14="http://schemas.microsoft.com/office/powerpoint/2010/main" val="2717654248"/>
      </p:ext>
    </p:extLst>
  </p:cSld>
  <p:clrMapOvr>
    <a:masterClrMapping/>
  </p:clrMapOvr>
  <mc:AlternateContent xmlns:mc="http://schemas.openxmlformats.org/markup-compatibility/2006" xmlns:p14="http://schemas.microsoft.com/office/powerpoint/2010/main">
    <mc:Choice Requires="p14">
      <p:transition spd="slow" p14:dur="2000" advTm="1157"/>
    </mc:Choice>
    <mc:Fallback xmlns="">
      <p:transition xmlns:p14="http://schemas.microsoft.com/office/powerpoint/2010/main" spd="slow" advTm="1157"/>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Oval 43"/>
          <p:cNvSpPr/>
          <p:nvPr/>
        </p:nvSpPr>
        <p:spPr>
          <a:xfrm>
            <a:off x="6185171" y="5765403"/>
            <a:ext cx="781591" cy="586127"/>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45" name="Oval 44"/>
          <p:cNvSpPr/>
          <p:nvPr/>
        </p:nvSpPr>
        <p:spPr>
          <a:xfrm>
            <a:off x="6178046" y="4250921"/>
            <a:ext cx="781591" cy="586127"/>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46" name="Oval 45"/>
          <p:cNvSpPr/>
          <p:nvPr/>
        </p:nvSpPr>
        <p:spPr>
          <a:xfrm>
            <a:off x="3436765" y="5787313"/>
            <a:ext cx="781591" cy="586127"/>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47" name="Oval 46"/>
          <p:cNvSpPr/>
          <p:nvPr/>
        </p:nvSpPr>
        <p:spPr>
          <a:xfrm>
            <a:off x="3429640" y="4272831"/>
            <a:ext cx="781591" cy="586127"/>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637819502"/>
              </p:ext>
            </p:extLst>
          </p:nvPr>
        </p:nvGraphicFramePr>
        <p:xfrm>
          <a:off x="622831" y="2057399"/>
          <a:ext cx="7762052" cy="4389530"/>
        </p:xfrm>
        <a:graphic>
          <a:graphicData uri="http://schemas.openxmlformats.org/drawingml/2006/table">
            <a:tbl>
              <a:tblPr firstRow="1" bandRow="1">
                <a:tableStyleId>{5940675A-B579-460E-94D1-54222C63F5DA}</a:tableStyleId>
              </a:tblPr>
              <a:tblGrid>
                <a:gridCol w="2452654"/>
                <a:gridCol w="1557523"/>
                <a:gridCol w="1342693"/>
                <a:gridCol w="1204591"/>
                <a:gridCol w="1204591"/>
              </a:tblGrid>
              <a:tr h="840262">
                <a:tc rowSpan="2">
                  <a:txBody>
                    <a:bodyPr/>
                    <a:lstStyle/>
                    <a:p>
                      <a:pPr algn="ctr"/>
                      <a:r>
                        <a:rPr lang="en-US" sz="2400" b="1" dirty="0" smtClean="0"/>
                        <a:t>Load:</a:t>
                      </a:r>
                      <a:r>
                        <a:rPr lang="en-US" sz="2400" b="1" baseline="0" dirty="0" smtClean="0"/>
                        <a:t> 20%</a:t>
                      </a:r>
                      <a:endParaRPr lang="en-US" sz="2400" b="1" dirty="0"/>
                    </a:p>
                  </a:txBody>
                  <a:tcPr anchor="ctr">
                    <a:solidFill>
                      <a:srgbClr val="EEECE1"/>
                    </a:solidFill>
                  </a:tcPr>
                </a:tc>
                <a:tc gridSpan="2">
                  <a:txBody>
                    <a:bodyPr/>
                    <a:lstStyle/>
                    <a:p>
                      <a:pPr algn="ctr"/>
                      <a:r>
                        <a:rPr lang="en-US" sz="2400" b="1" dirty="0" smtClean="0"/>
                        <a:t>Switch Latency (</a:t>
                      </a:r>
                      <a:r>
                        <a:rPr lang="en-US" sz="2400" b="1" dirty="0" err="1" smtClean="0"/>
                        <a:t>μs</a:t>
                      </a:r>
                      <a:r>
                        <a:rPr lang="en-US" sz="2400" b="1" dirty="0" smtClean="0"/>
                        <a:t>)</a:t>
                      </a:r>
                      <a:endParaRPr lang="en-US" sz="2400" b="1" dirty="0"/>
                    </a:p>
                  </a:txBody>
                  <a:tcPr anchor="ctr"/>
                </a:tc>
                <a:tc hMerge="1">
                  <a:txBody>
                    <a:bodyPr/>
                    <a:lstStyle/>
                    <a:p>
                      <a:endParaRPr lang="en-US" dirty="0"/>
                    </a:p>
                  </a:txBody>
                  <a:tcPr/>
                </a:tc>
                <a:tc gridSpan="2">
                  <a:txBody>
                    <a:bodyPr/>
                    <a:lstStyle/>
                    <a:p>
                      <a:pPr algn="ctr"/>
                      <a:r>
                        <a:rPr lang="en-US" sz="2400" b="1" dirty="0" smtClean="0"/>
                        <a:t>10MB FCT (ms)</a:t>
                      </a:r>
                      <a:endParaRPr lang="en-US" sz="2400" b="1" dirty="0"/>
                    </a:p>
                  </a:txBody>
                  <a:tcPr anchor="ctr"/>
                </a:tc>
                <a:tc hMerge="1">
                  <a:txBody>
                    <a:bodyPr/>
                    <a:lstStyle/>
                    <a:p>
                      <a:endParaRPr lang="en-US" dirty="0"/>
                    </a:p>
                  </a:txBody>
                  <a:tcPr/>
                </a:tc>
              </a:tr>
              <a:tr h="466812">
                <a:tc vMerge="1">
                  <a:txBody>
                    <a:bodyPr/>
                    <a:lstStyle/>
                    <a:p>
                      <a:pPr algn="ctr"/>
                      <a:endParaRPr lang="en-US" sz="2400" b="1" dirty="0"/>
                    </a:p>
                  </a:txBody>
                  <a:tcPr anchor="ctr"/>
                </a:tc>
                <a:tc>
                  <a:txBody>
                    <a:bodyPr/>
                    <a:lstStyle/>
                    <a:p>
                      <a:pPr algn="ctr"/>
                      <a:r>
                        <a:rPr lang="en-US" sz="2400" b="1" dirty="0" err="1" smtClean="0"/>
                        <a:t>Avg</a:t>
                      </a:r>
                      <a:endParaRPr lang="en-US" sz="2400" b="1" dirty="0"/>
                    </a:p>
                  </a:txBody>
                  <a:tcPr anchor="ctr"/>
                </a:tc>
                <a:tc>
                  <a:txBody>
                    <a:bodyPr/>
                    <a:lstStyle/>
                    <a:p>
                      <a:pPr algn="ctr"/>
                      <a:r>
                        <a:rPr lang="en-US" sz="2400" b="1" dirty="0" smtClean="0"/>
                        <a:t>99</a:t>
                      </a:r>
                      <a:r>
                        <a:rPr lang="en-US" sz="2400" b="1" baseline="30000" dirty="0" smtClean="0"/>
                        <a:t>th</a:t>
                      </a:r>
                      <a:endParaRPr lang="en-US" sz="2400" b="1" dirty="0"/>
                    </a:p>
                  </a:txBody>
                  <a:tcPr anchor="ctr"/>
                </a:tc>
                <a:tc>
                  <a:txBody>
                    <a:bodyPr/>
                    <a:lstStyle/>
                    <a:p>
                      <a:pPr algn="ctr"/>
                      <a:r>
                        <a:rPr lang="en-US" sz="2400" b="1" dirty="0" err="1" smtClean="0"/>
                        <a:t>Avg</a:t>
                      </a:r>
                      <a:endParaRPr lang="en-US" sz="2400" b="1" dirty="0"/>
                    </a:p>
                  </a:txBody>
                  <a:tcPr anchor="ctr"/>
                </a:tc>
                <a:tc>
                  <a:txBody>
                    <a:bodyPr/>
                    <a:lstStyle/>
                    <a:p>
                      <a:pPr algn="ctr"/>
                      <a:r>
                        <a:rPr lang="en-US" sz="2400" b="1" dirty="0" smtClean="0"/>
                        <a:t>99</a:t>
                      </a:r>
                      <a:r>
                        <a:rPr lang="en-US" sz="2400" b="1" baseline="30000" dirty="0" smtClean="0"/>
                        <a:t>th</a:t>
                      </a:r>
                      <a:endParaRPr lang="en-US" sz="2400" b="1" dirty="0"/>
                    </a:p>
                  </a:txBody>
                  <a:tcPr anchor="ctr"/>
                </a:tc>
              </a:tr>
              <a:tr h="770614">
                <a:tc>
                  <a:txBody>
                    <a:bodyPr/>
                    <a:lstStyle/>
                    <a:p>
                      <a:pPr algn="ctr"/>
                      <a:r>
                        <a:rPr lang="en-US" sz="2000" b="1" dirty="0" smtClean="0"/>
                        <a:t>TCP</a:t>
                      </a:r>
                      <a:endParaRPr lang="en-US" sz="2000" b="1" dirty="0"/>
                    </a:p>
                  </a:txBody>
                  <a:tcPr anchor="ctr">
                    <a:solidFill>
                      <a:srgbClr val="EEECE1"/>
                    </a:solidFill>
                  </a:tcPr>
                </a:tc>
                <a:tc>
                  <a:txBody>
                    <a:bodyPr/>
                    <a:lstStyle/>
                    <a:p>
                      <a:pPr algn="ctr"/>
                      <a:r>
                        <a:rPr lang="en-US" sz="2000" dirty="0" smtClean="0"/>
                        <a:t>111.5</a:t>
                      </a:r>
                      <a:endParaRPr lang="en-US" sz="2000" dirty="0"/>
                    </a:p>
                  </a:txBody>
                  <a:tcPr anchor="ctr"/>
                </a:tc>
                <a:tc>
                  <a:txBody>
                    <a:bodyPr/>
                    <a:lstStyle/>
                    <a:p>
                      <a:pPr algn="ctr"/>
                      <a:r>
                        <a:rPr lang="en-US" sz="2000" dirty="0" smtClean="0"/>
                        <a:t>1,224.8</a:t>
                      </a:r>
                      <a:endParaRPr lang="en-US" sz="2000" dirty="0"/>
                    </a:p>
                  </a:txBody>
                  <a:tcPr anchor="ctr"/>
                </a:tc>
                <a:tc>
                  <a:txBody>
                    <a:bodyPr/>
                    <a:lstStyle/>
                    <a:p>
                      <a:pPr algn="ctr"/>
                      <a:r>
                        <a:rPr lang="en-US" sz="2000" dirty="0" smtClean="0">
                          <a:solidFill>
                            <a:srgbClr val="000000"/>
                          </a:solidFill>
                        </a:rPr>
                        <a:t>110.2</a:t>
                      </a:r>
                      <a:endParaRPr lang="en-US" sz="2000" dirty="0">
                        <a:solidFill>
                          <a:srgbClr val="000000"/>
                        </a:solidFill>
                      </a:endParaRPr>
                    </a:p>
                  </a:txBody>
                  <a:tcPr anchor="ctr"/>
                </a:tc>
                <a:tc>
                  <a:txBody>
                    <a:bodyPr/>
                    <a:lstStyle/>
                    <a:p>
                      <a:pPr algn="ctr"/>
                      <a:r>
                        <a:rPr lang="en-US" sz="2000" dirty="0" smtClean="0">
                          <a:solidFill>
                            <a:srgbClr val="000000"/>
                          </a:solidFill>
                        </a:rPr>
                        <a:t>349.6</a:t>
                      </a:r>
                      <a:endParaRPr lang="en-US" sz="2000" dirty="0">
                        <a:solidFill>
                          <a:srgbClr val="000000"/>
                        </a:solidFill>
                      </a:endParaRPr>
                    </a:p>
                  </a:txBody>
                  <a:tcPr anchor="ctr"/>
                </a:tc>
              </a:tr>
              <a:tr h="770614">
                <a:tc>
                  <a:txBody>
                    <a:bodyPr/>
                    <a:lstStyle/>
                    <a:p>
                      <a:pPr algn="ctr"/>
                      <a:r>
                        <a:rPr lang="en-US" sz="2000" b="1" dirty="0" smtClean="0"/>
                        <a:t>DCTCP-30K</a:t>
                      </a:r>
                      <a:endParaRPr lang="en-US" sz="2000" b="1" dirty="0"/>
                    </a:p>
                  </a:txBody>
                  <a:tcPr anchor="ctr">
                    <a:solidFill>
                      <a:srgbClr val="EEECE1"/>
                    </a:solidFill>
                  </a:tcPr>
                </a:tc>
                <a:tc>
                  <a:txBody>
                    <a:bodyPr/>
                    <a:lstStyle/>
                    <a:p>
                      <a:pPr algn="ctr"/>
                      <a:r>
                        <a:rPr lang="en-US" sz="2000" dirty="0" smtClean="0"/>
                        <a:t>38.4</a:t>
                      </a:r>
                      <a:endParaRPr lang="en-US" sz="2000" dirty="0"/>
                    </a:p>
                  </a:txBody>
                  <a:tcPr anchor="ctr"/>
                </a:tc>
                <a:tc>
                  <a:txBody>
                    <a:bodyPr/>
                    <a:lstStyle/>
                    <a:p>
                      <a:pPr algn="ctr"/>
                      <a:r>
                        <a:rPr lang="en-US" sz="2000" dirty="0" smtClean="0"/>
                        <a:t>295.2</a:t>
                      </a:r>
                      <a:endParaRPr lang="en-US" sz="2000" dirty="0"/>
                    </a:p>
                  </a:txBody>
                  <a:tcPr anchor="ctr"/>
                </a:tc>
                <a:tc>
                  <a:txBody>
                    <a:bodyPr/>
                    <a:lstStyle/>
                    <a:p>
                      <a:pPr algn="ctr"/>
                      <a:r>
                        <a:rPr lang="en-US" sz="2000" b="1" dirty="0" smtClean="0">
                          <a:solidFill>
                            <a:srgbClr val="FF0000"/>
                          </a:solidFill>
                        </a:rPr>
                        <a:t>106.8</a:t>
                      </a:r>
                      <a:endParaRPr lang="en-US" sz="2000" b="1" dirty="0">
                        <a:solidFill>
                          <a:srgbClr val="FF0000"/>
                        </a:solidFill>
                      </a:endParaRPr>
                    </a:p>
                  </a:txBody>
                  <a:tcPr anchor="ctr"/>
                </a:tc>
                <a:tc>
                  <a:txBody>
                    <a:bodyPr/>
                    <a:lstStyle/>
                    <a:p>
                      <a:pPr algn="ctr"/>
                      <a:r>
                        <a:rPr lang="en-US" sz="2000" b="1" dirty="0" smtClean="0">
                          <a:solidFill>
                            <a:srgbClr val="FF0000"/>
                          </a:solidFill>
                        </a:rPr>
                        <a:t>301.7</a:t>
                      </a:r>
                      <a:endParaRPr lang="en-US" sz="2000" b="1" dirty="0">
                        <a:solidFill>
                          <a:srgbClr val="FF0000"/>
                        </a:solidFill>
                      </a:endParaRPr>
                    </a:p>
                  </a:txBody>
                  <a:tcPr anchor="ctr"/>
                </a:tc>
              </a:tr>
              <a:tr h="77061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b="1" dirty="0" smtClean="0"/>
                        <a:t>DCTCP-6K-Pacer</a:t>
                      </a:r>
                    </a:p>
                  </a:txBody>
                  <a:tcPr anchor="ctr">
                    <a:solidFill>
                      <a:srgbClr val="EEECE1"/>
                    </a:solidFill>
                  </a:tcPr>
                </a:tc>
                <a:tc>
                  <a:txBody>
                    <a:bodyPr/>
                    <a:lstStyle/>
                    <a:p>
                      <a:pPr algn="ctr"/>
                      <a:r>
                        <a:rPr lang="en-US" sz="2000" b="0" dirty="0" smtClean="0">
                          <a:solidFill>
                            <a:srgbClr val="000000"/>
                          </a:solidFill>
                        </a:rPr>
                        <a:t>6.6</a:t>
                      </a:r>
                      <a:endParaRPr lang="en-US" sz="2000" b="0" dirty="0">
                        <a:solidFill>
                          <a:srgbClr val="000000"/>
                        </a:solidFill>
                      </a:endParaRPr>
                    </a:p>
                  </a:txBody>
                  <a:tcPr anchor="ctr"/>
                </a:tc>
                <a:tc>
                  <a:txBody>
                    <a:bodyPr/>
                    <a:lstStyle/>
                    <a:p>
                      <a:pPr algn="ctr"/>
                      <a:r>
                        <a:rPr lang="en-US" sz="2000" b="0" dirty="0" smtClean="0">
                          <a:solidFill>
                            <a:srgbClr val="000000"/>
                          </a:solidFill>
                        </a:rPr>
                        <a:t>59.7</a:t>
                      </a:r>
                      <a:endParaRPr lang="en-US" sz="2000" b="0" dirty="0">
                        <a:solidFill>
                          <a:srgbClr val="000000"/>
                        </a:solidFill>
                      </a:endParaRPr>
                    </a:p>
                  </a:txBody>
                  <a:tcPr anchor="ctr"/>
                </a:tc>
                <a:tc>
                  <a:txBody>
                    <a:bodyPr/>
                    <a:lstStyle/>
                    <a:p>
                      <a:pPr algn="ctr"/>
                      <a:r>
                        <a:rPr lang="en-US" sz="2000" dirty="0" smtClean="0">
                          <a:solidFill>
                            <a:schemeClr val="tx1"/>
                          </a:solidFill>
                        </a:rPr>
                        <a:t>111.8</a:t>
                      </a:r>
                      <a:endParaRPr lang="en-US" sz="2000" dirty="0">
                        <a:solidFill>
                          <a:schemeClr val="tx1"/>
                        </a:solidFill>
                      </a:endParaRPr>
                    </a:p>
                  </a:txBody>
                  <a:tcPr anchor="ctr"/>
                </a:tc>
                <a:tc>
                  <a:txBody>
                    <a:bodyPr/>
                    <a:lstStyle/>
                    <a:p>
                      <a:pPr algn="ctr"/>
                      <a:r>
                        <a:rPr lang="en-US" sz="2000" dirty="0" smtClean="0"/>
                        <a:t>320.0</a:t>
                      </a:r>
                      <a:endParaRPr lang="en-US" sz="2000" dirty="0"/>
                    </a:p>
                  </a:txBody>
                  <a:tcPr anchor="ctr"/>
                </a:tc>
              </a:tr>
              <a:tr h="770614">
                <a:tc>
                  <a:txBody>
                    <a:bodyPr/>
                    <a:lstStyle/>
                    <a:p>
                      <a:pPr algn="ctr"/>
                      <a:r>
                        <a:rPr lang="en-US" sz="2000" b="1" dirty="0" smtClean="0"/>
                        <a:t>DCTCP-PQ950-Pacer</a:t>
                      </a:r>
                      <a:endParaRPr lang="en-US" sz="2000" b="1" dirty="0"/>
                    </a:p>
                  </a:txBody>
                  <a:tcPr anchor="ctr">
                    <a:solidFill>
                      <a:srgbClr val="EEECE1"/>
                    </a:solidFill>
                  </a:tcPr>
                </a:tc>
                <a:tc>
                  <a:txBody>
                    <a:bodyPr/>
                    <a:lstStyle/>
                    <a:p>
                      <a:pPr algn="ctr"/>
                      <a:r>
                        <a:rPr lang="en-US" sz="2000" b="1" dirty="0" smtClean="0">
                          <a:solidFill>
                            <a:srgbClr val="FF0000"/>
                          </a:solidFill>
                        </a:rPr>
                        <a:t>2.8</a:t>
                      </a:r>
                      <a:endParaRPr lang="en-US" sz="2000" b="1" dirty="0">
                        <a:solidFill>
                          <a:srgbClr val="FF0000"/>
                        </a:solidFill>
                      </a:endParaRPr>
                    </a:p>
                  </a:txBody>
                  <a:tcPr anchor="ctr"/>
                </a:tc>
                <a:tc>
                  <a:txBody>
                    <a:bodyPr/>
                    <a:lstStyle/>
                    <a:p>
                      <a:pPr algn="ctr"/>
                      <a:r>
                        <a:rPr lang="en-US" sz="2000" b="1" dirty="0" smtClean="0">
                          <a:solidFill>
                            <a:srgbClr val="FF0000"/>
                          </a:solidFill>
                        </a:rPr>
                        <a:t>18.6</a:t>
                      </a:r>
                      <a:endParaRPr lang="en-US" sz="2000" b="1" dirty="0">
                        <a:solidFill>
                          <a:srgbClr val="FF0000"/>
                        </a:solidFill>
                      </a:endParaRPr>
                    </a:p>
                  </a:txBody>
                  <a:tcPr anchor="ctr"/>
                </a:tc>
                <a:tc>
                  <a:txBody>
                    <a:bodyPr/>
                    <a:lstStyle/>
                    <a:p>
                      <a:pPr algn="ctr"/>
                      <a:r>
                        <a:rPr lang="en-US" sz="2000" dirty="0" smtClean="0">
                          <a:solidFill>
                            <a:schemeClr val="tx1"/>
                          </a:solidFill>
                        </a:rPr>
                        <a:t>125.4</a:t>
                      </a:r>
                      <a:endParaRPr lang="en-US" sz="2000" dirty="0">
                        <a:solidFill>
                          <a:schemeClr val="tx1"/>
                        </a:solidFill>
                      </a:endParaRPr>
                    </a:p>
                  </a:txBody>
                  <a:tcPr anchor="ctr"/>
                </a:tc>
                <a:tc>
                  <a:txBody>
                    <a:bodyPr/>
                    <a:lstStyle/>
                    <a:p>
                      <a:pPr algn="ctr"/>
                      <a:r>
                        <a:rPr lang="en-US" sz="2000" dirty="0" smtClean="0"/>
                        <a:t>359.9</a:t>
                      </a:r>
                      <a:endParaRPr lang="en-US" sz="2000" dirty="0"/>
                    </a:p>
                  </a:txBody>
                  <a:tcPr anchor="ctr"/>
                </a:tc>
              </a:tr>
            </a:tbl>
          </a:graphicData>
        </a:graphic>
      </p:graphicFrame>
      <p:sp>
        <p:nvSpPr>
          <p:cNvPr id="4" name="Slide Number Placeholder 3"/>
          <p:cNvSpPr>
            <a:spLocks noGrp="1"/>
          </p:cNvSpPr>
          <p:nvPr>
            <p:ph type="sldNum" sz="quarter" idx="12"/>
          </p:nvPr>
        </p:nvSpPr>
        <p:spPr/>
        <p:txBody>
          <a:bodyPr/>
          <a:lstStyle/>
          <a:p>
            <a:fld id="{D6860B3D-D4F8-4840-B91D-0EEC232E35FC}" type="slidenum">
              <a:rPr lang="en-US" smtClean="0">
                <a:solidFill>
                  <a:prstClr val="black">
                    <a:tint val="75000"/>
                  </a:prstClr>
                </a:solidFill>
              </a:rPr>
              <a:pPr/>
              <a:t>20</a:t>
            </a:fld>
            <a:endParaRPr lang="en-US">
              <a:solidFill>
                <a:prstClr val="black">
                  <a:tint val="75000"/>
                </a:prstClr>
              </a:solidFill>
            </a:endParaRPr>
          </a:p>
        </p:txBody>
      </p:sp>
      <p:sp>
        <p:nvSpPr>
          <p:cNvPr id="6" name="Content Placeholder 3"/>
          <p:cNvSpPr>
            <a:spLocks noGrp="1"/>
          </p:cNvSpPr>
          <p:nvPr>
            <p:ph sz="half" idx="4294967295"/>
          </p:nvPr>
        </p:nvSpPr>
        <p:spPr>
          <a:xfrm>
            <a:off x="395895" y="1374753"/>
            <a:ext cx="8458200" cy="762000"/>
          </a:xfrm>
        </p:spPr>
        <p:txBody>
          <a:bodyPr>
            <a:normAutofit/>
          </a:bodyPr>
          <a:lstStyle/>
          <a:p>
            <a:r>
              <a:rPr lang="en-US" sz="2400" dirty="0" smtClean="0"/>
              <a:t>9 senders </a:t>
            </a:r>
            <a:r>
              <a:rPr lang="en-US" sz="2400" dirty="0" smtClean="0">
                <a:sym typeface="Wingdings"/>
              </a:rPr>
              <a:t> 1 receiver (</a:t>
            </a:r>
            <a:r>
              <a:rPr lang="en-US" sz="2400" dirty="0" smtClean="0"/>
              <a:t>80% 1KB flows, 20% 10MB flows).</a:t>
            </a:r>
          </a:p>
          <a:p>
            <a:pPr>
              <a:buNone/>
            </a:pPr>
            <a:endParaRPr lang="en-US" sz="2400" dirty="0" smtClean="0"/>
          </a:p>
          <a:p>
            <a:pPr lvl="1">
              <a:buNone/>
            </a:pPr>
            <a:endParaRPr lang="en-US" sz="2000" dirty="0"/>
          </a:p>
        </p:txBody>
      </p:sp>
      <p:sp>
        <p:nvSpPr>
          <p:cNvPr id="3" name="Title 2"/>
          <p:cNvSpPr>
            <a:spLocks noGrp="1"/>
          </p:cNvSpPr>
          <p:nvPr>
            <p:ph type="title"/>
          </p:nvPr>
        </p:nvSpPr>
        <p:spPr>
          <a:xfrm>
            <a:off x="0" y="0"/>
            <a:ext cx="9144000" cy="1143000"/>
          </a:xfrm>
        </p:spPr>
        <p:style>
          <a:lnRef idx="1">
            <a:schemeClr val="accent2"/>
          </a:lnRef>
          <a:fillRef idx="3">
            <a:schemeClr val="accent2"/>
          </a:fillRef>
          <a:effectRef idx="2">
            <a:schemeClr val="accent2"/>
          </a:effectRef>
          <a:fontRef idx="minor">
            <a:schemeClr val="lt1"/>
          </a:fontRef>
        </p:style>
        <p:txBody>
          <a:bodyPr>
            <a:normAutofit fontScale="90000"/>
          </a:bodyPr>
          <a:lstStyle/>
          <a:p>
            <a:r>
              <a:rPr lang="en-US" sz="4000" dirty="0"/>
              <a:t>Dynamic Flow Experiment</a:t>
            </a:r>
            <a:r>
              <a:rPr lang="en-US" dirty="0"/>
              <a:t/>
            </a:r>
            <a:br>
              <a:rPr lang="en-US" dirty="0"/>
            </a:br>
            <a:r>
              <a:rPr lang="en-US" sz="3600" dirty="0"/>
              <a:t>20% load</a:t>
            </a:r>
          </a:p>
        </p:txBody>
      </p:sp>
      <p:grpSp>
        <p:nvGrpSpPr>
          <p:cNvPr id="15" name="Group 14"/>
          <p:cNvGrpSpPr/>
          <p:nvPr/>
        </p:nvGrpSpPr>
        <p:grpSpPr>
          <a:xfrm>
            <a:off x="-2876" y="1"/>
            <a:ext cx="1684421" cy="1143000"/>
            <a:chOff x="1510196" y="1697377"/>
            <a:chExt cx="2133600" cy="1447800"/>
          </a:xfrm>
        </p:grpSpPr>
        <p:sp>
          <p:nvSpPr>
            <p:cNvPr id="17" name="Rectangle 16"/>
            <p:cNvSpPr/>
            <p:nvPr/>
          </p:nvSpPr>
          <p:spPr>
            <a:xfrm>
              <a:off x="1510196" y="1697377"/>
              <a:ext cx="2133600" cy="14478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18" name="Freeform 17"/>
            <p:cNvSpPr/>
            <p:nvPr/>
          </p:nvSpPr>
          <p:spPr>
            <a:xfrm flipV="1">
              <a:off x="2216150" y="2416175"/>
              <a:ext cx="1081614" cy="348655"/>
            </a:xfrm>
            <a:custGeom>
              <a:avLst/>
              <a:gdLst>
                <a:gd name="connsiteX0" fmla="*/ 0 w 2743200"/>
                <a:gd name="connsiteY0" fmla="*/ 0 h 621696"/>
                <a:gd name="connsiteX1" fmla="*/ 943429 w 2743200"/>
                <a:gd name="connsiteY1" fmla="*/ 522515 h 621696"/>
                <a:gd name="connsiteX2" fmla="*/ 2743200 w 2743200"/>
                <a:gd name="connsiteY2" fmla="*/ 595086 h 621696"/>
                <a:gd name="connsiteX0" fmla="*/ 0 w 2308829"/>
                <a:gd name="connsiteY0" fmla="*/ 0 h 1006001"/>
                <a:gd name="connsiteX1" fmla="*/ 509058 w 2308829"/>
                <a:gd name="connsiteY1" fmla="*/ 924278 h 1006001"/>
                <a:gd name="connsiteX2" fmla="*/ 2308829 w 2308829"/>
                <a:gd name="connsiteY2" fmla="*/ 996849 h 1006001"/>
                <a:gd name="connsiteX0" fmla="*/ 0 w 2255548"/>
                <a:gd name="connsiteY0" fmla="*/ 0 h 1006001"/>
                <a:gd name="connsiteX1" fmla="*/ 455777 w 2255548"/>
                <a:gd name="connsiteY1" fmla="*/ 924278 h 1006001"/>
                <a:gd name="connsiteX2" fmla="*/ 2255548 w 2255548"/>
                <a:gd name="connsiteY2" fmla="*/ 996849 h 1006001"/>
                <a:gd name="connsiteX0" fmla="*/ 0 w 2255548"/>
                <a:gd name="connsiteY0" fmla="*/ 0 h 1006001"/>
                <a:gd name="connsiteX1" fmla="*/ 455777 w 2255548"/>
                <a:gd name="connsiteY1" fmla="*/ 924278 h 1006001"/>
                <a:gd name="connsiteX2" fmla="*/ 2255548 w 2255548"/>
                <a:gd name="connsiteY2" fmla="*/ 996849 h 1006001"/>
                <a:gd name="connsiteX0" fmla="*/ 0 w 2268868"/>
                <a:gd name="connsiteY0" fmla="*/ 0 h 1006001"/>
                <a:gd name="connsiteX1" fmla="*/ 469097 w 2268868"/>
                <a:gd name="connsiteY1" fmla="*/ 924278 h 1006001"/>
                <a:gd name="connsiteX2" fmla="*/ 2268868 w 2268868"/>
                <a:gd name="connsiteY2" fmla="*/ 996849 h 1006001"/>
                <a:gd name="connsiteX0" fmla="*/ 0 w 2268868"/>
                <a:gd name="connsiteY0" fmla="*/ 0 h 1006001"/>
                <a:gd name="connsiteX1" fmla="*/ 469097 w 2268868"/>
                <a:gd name="connsiteY1" fmla="*/ 924278 h 1006001"/>
                <a:gd name="connsiteX2" fmla="*/ 2268868 w 2268868"/>
                <a:gd name="connsiteY2" fmla="*/ 996849 h 1006001"/>
                <a:gd name="connsiteX0" fmla="*/ 0 w 2268868"/>
                <a:gd name="connsiteY0" fmla="*/ 0 h 1038548"/>
                <a:gd name="connsiteX1" fmla="*/ 728841 w 2268868"/>
                <a:gd name="connsiteY1" fmla="*/ 988956 h 1038548"/>
                <a:gd name="connsiteX2" fmla="*/ 2268868 w 2268868"/>
                <a:gd name="connsiteY2" fmla="*/ 996849 h 1038548"/>
                <a:gd name="connsiteX0" fmla="*/ 0 w 2268868"/>
                <a:gd name="connsiteY0" fmla="*/ 0 h 1014630"/>
                <a:gd name="connsiteX1" fmla="*/ 728841 w 2268868"/>
                <a:gd name="connsiteY1" fmla="*/ 988956 h 1014630"/>
                <a:gd name="connsiteX2" fmla="*/ 2268868 w 2268868"/>
                <a:gd name="connsiteY2" fmla="*/ 996849 h 1014630"/>
              </a:gdLst>
              <a:ahLst/>
              <a:cxnLst>
                <a:cxn ang="0">
                  <a:pos x="connsiteX0" y="connsiteY0"/>
                </a:cxn>
                <a:cxn ang="0">
                  <a:pos x="connsiteX1" y="connsiteY1"/>
                </a:cxn>
                <a:cxn ang="0">
                  <a:pos x="connsiteX2" y="connsiteY2"/>
                </a:cxn>
              </a:cxnLst>
              <a:rect l="l" t="t" r="r" b="b"/>
              <a:pathLst>
                <a:path w="2268868" h="1014630">
                  <a:moveTo>
                    <a:pt x="0" y="0"/>
                  </a:moveTo>
                  <a:cubicBezTo>
                    <a:pt x="63291" y="368742"/>
                    <a:pt x="271641" y="889775"/>
                    <a:pt x="728841" y="988956"/>
                  </a:cubicBezTo>
                  <a:cubicBezTo>
                    <a:pt x="1186041" y="1032699"/>
                    <a:pt x="1597582" y="1010154"/>
                    <a:pt x="2268868" y="996849"/>
                  </a:cubicBezTo>
                </a:path>
              </a:pathLst>
            </a:custGeom>
            <a:ln w="508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Freeform 18"/>
            <p:cNvSpPr/>
            <p:nvPr/>
          </p:nvSpPr>
          <p:spPr>
            <a:xfrm>
              <a:off x="2207324" y="2071741"/>
              <a:ext cx="1081614" cy="348655"/>
            </a:xfrm>
            <a:custGeom>
              <a:avLst/>
              <a:gdLst>
                <a:gd name="connsiteX0" fmla="*/ 0 w 2743200"/>
                <a:gd name="connsiteY0" fmla="*/ 0 h 621696"/>
                <a:gd name="connsiteX1" fmla="*/ 943429 w 2743200"/>
                <a:gd name="connsiteY1" fmla="*/ 522515 h 621696"/>
                <a:gd name="connsiteX2" fmla="*/ 2743200 w 2743200"/>
                <a:gd name="connsiteY2" fmla="*/ 595086 h 621696"/>
                <a:gd name="connsiteX0" fmla="*/ 0 w 2308829"/>
                <a:gd name="connsiteY0" fmla="*/ 0 h 1006001"/>
                <a:gd name="connsiteX1" fmla="*/ 509058 w 2308829"/>
                <a:gd name="connsiteY1" fmla="*/ 924278 h 1006001"/>
                <a:gd name="connsiteX2" fmla="*/ 2308829 w 2308829"/>
                <a:gd name="connsiteY2" fmla="*/ 996849 h 1006001"/>
                <a:gd name="connsiteX0" fmla="*/ 0 w 2255548"/>
                <a:gd name="connsiteY0" fmla="*/ 0 h 1006001"/>
                <a:gd name="connsiteX1" fmla="*/ 455777 w 2255548"/>
                <a:gd name="connsiteY1" fmla="*/ 924278 h 1006001"/>
                <a:gd name="connsiteX2" fmla="*/ 2255548 w 2255548"/>
                <a:gd name="connsiteY2" fmla="*/ 996849 h 1006001"/>
                <a:gd name="connsiteX0" fmla="*/ 0 w 2255548"/>
                <a:gd name="connsiteY0" fmla="*/ 0 h 1006001"/>
                <a:gd name="connsiteX1" fmla="*/ 455777 w 2255548"/>
                <a:gd name="connsiteY1" fmla="*/ 924278 h 1006001"/>
                <a:gd name="connsiteX2" fmla="*/ 2255548 w 2255548"/>
                <a:gd name="connsiteY2" fmla="*/ 996849 h 1006001"/>
                <a:gd name="connsiteX0" fmla="*/ 0 w 2268868"/>
                <a:gd name="connsiteY0" fmla="*/ 0 h 1006001"/>
                <a:gd name="connsiteX1" fmla="*/ 469097 w 2268868"/>
                <a:gd name="connsiteY1" fmla="*/ 924278 h 1006001"/>
                <a:gd name="connsiteX2" fmla="*/ 2268868 w 2268868"/>
                <a:gd name="connsiteY2" fmla="*/ 996849 h 1006001"/>
                <a:gd name="connsiteX0" fmla="*/ 0 w 2268868"/>
                <a:gd name="connsiteY0" fmla="*/ 0 h 1006001"/>
                <a:gd name="connsiteX1" fmla="*/ 469097 w 2268868"/>
                <a:gd name="connsiteY1" fmla="*/ 924278 h 1006001"/>
                <a:gd name="connsiteX2" fmla="*/ 2268868 w 2268868"/>
                <a:gd name="connsiteY2" fmla="*/ 996849 h 1006001"/>
                <a:gd name="connsiteX0" fmla="*/ 0 w 2268868"/>
                <a:gd name="connsiteY0" fmla="*/ 0 h 1038548"/>
                <a:gd name="connsiteX1" fmla="*/ 728841 w 2268868"/>
                <a:gd name="connsiteY1" fmla="*/ 988956 h 1038548"/>
                <a:gd name="connsiteX2" fmla="*/ 2268868 w 2268868"/>
                <a:gd name="connsiteY2" fmla="*/ 996849 h 1038548"/>
                <a:gd name="connsiteX0" fmla="*/ 0 w 2268868"/>
                <a:gd name="connsiteY0" fmla="*/ 0 h 1014630"/>
                <a:gd name="connsiteX1" fmla="*/ 728841 w 2268868"/>
                <a:gd name="connsiteY1" fmla="*/ 988956 h 1014630"/>
                <a:gd name="connsiteX2" fmla="*/ 2268868 w 2268868"/>
                <a:gd name="connsiteY2" fmla="*/ 996849 h 1014630"/>
              </a:gdLst>
              <a:ahLst/>
              <a:cxnLst>
                <a:cxn ang="0">
                  <a:pos x="connsiteX0" y="connsiteY0"/>
                </a:cxn>
                <a:cxn ang="0">
                  <a:pos x="connsiteX1" y="connsiteY1"/>
                </a:cxn>
                <a:cxn ang="0">
                  <a:pos x="connsiteX2" y="connsiteY2"/>
                </a:cxn>
              </a:cxnLst>
              <a:rect l="l" t="t" r="r" b="b"/>
              <a:pathLst>
                <a:path w="2268868" h="1014630">
                  <a:moveTo>
                    <a:pt x="0" y="0"/>
                  </a:moveTo>
                  <a:cubicBezTo>
                    <a:pt x="63291" y="368742"/>
                    <a:pt x="271641" y="889775"/>
                    <a:pt x="728841" y="988956"/>
                  </a:cubicBezTo>
                  <a:cubicBezTo>
                    <a:pt x="1186041" y="1032699"/>
                    <a:pt x="1597582" y="1010154"/>
                    <a:pt x="2268868" y="996849"/>
                  </a:cubicBezTo>
                </a:path>
              </a:pathLst>
            </a:custGeom>
            <a:ln w="508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Oval 19"/>
            <p:cNvSpPr/>
            <p:nvPr/>
          </p:nvSpPr>
          <p:spPr>
            <a:xfrm>
              <a:off x="3291840" y="2347913"/>
              <a:ext cx="213360" cy="17145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1" name="Oval 20"/>
            <p:cNvSpPr/>
            <p:nvPr/>
          </p:nvSpPr>
          <p:spPr>
            <a:xfrm>
              <a:off x="1752600" y="2073132"/>
              <a:ext cx="213360" cy="17145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2" name="Oval 21"/>
            <p:cNvSpPr/>
            <p:nvPr/>
          </p:nvSpPr>
          <p:spPr>
            <a:xfrm>
              <a:off x="1752600" y="2618411"/>
              <a:ext cx="213360" cy="17145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3" name="Freeform 22"/>
            <p:cNvSpPr/>
            <p:nvPr/>
          </p:nvSpPr>
          <p:spPr>
            <a:xfrm>
              <a:off x="1955527" y="2199367"/>
              <a:ext cx="1336312" cy="213983"/>
            </a:xfrm>
            <a:custGeom>
              <a:avLst/>
              <a:gdLst>
                <a:gd name="connsiteX0" fmla="*/ 0 w 2743200"/>
                <a:gd name="connsiteY0" fmla="*/ 0 h 621696"/>
                <a:gd name="connsiteX1" fmla="*/ 943429 w 2743200"/>
                <a:gd name="connsiteY1" fmla="*/ 522515 h 621696"/>
                <a:gd name="connsiteX2" fmla="*/ 2743200 w 2743200"/>
                <a:gd name="connsiteY2" fmla="*/ 595086 h 621696"/>
                <a:gd name="connsiteX0" fmla="*/ 0 w 2803141"/>
                <a:gd name="connsiteY0" fmla="*/ 0 h 622717"/>
                <a:gd name="connsiteX1" fmla="*/ 1003370 w 2803141"/>
                <a:gd name="connsiteY1" fmla="*/ 540994 h 622717"/>
                <a:gd name="connsiteX2" fmla="*/ 2803141 w 2803141"/>
                <a:gd name="connsiteY2" fmla="*/ 613565 h 622717"/>
              </a:gdLst>
              <a:ahLst/>
              <a:cxnLst>
                <a:cxn ang="0">
                  <a:pos x="connsiteX0" y="connsiteY0"/>
                </a:cxn>
                <a:cxn ang="0">
                  <a:pos x="connsiteX1" y="connsiteY1"/>
                </a:cxn>
                <a:cxn ang="0">
                  <a:pos x="connsiteX2" y="connsiteY2"/>
                </a:cxn>
              </a:cxnLst>
              <a:rect l="l" t="t" r="r" b="b"/>
              <a:pathLst>
                <a:path w="2803141" h="622717">
                  <a:moveTo>
                    <a:pt x="0" y="0"/>
                  </a:moveTo>
                  <a:cubicBezTo>
                    <a:pt x="243114" y="211667"/>
                    <a:pt x="546170" y="441813"/>
                    <a:pt x="1003370" y="540994"/>
                  </a:cubicBezTo>
                  <a:cubicBezTo>
                    <a:pt x="1460570" y="640175"/>
                    <a:pt x="2131855" y="626870"/>
                    <a:pt x="2803141" y="613565"/>
                  </a:cubicBezTo>
                </a:path>
              </a:pathLst>
            </a:custGeom>
            <a:ln w="508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Freeform 23"/>
            <p:cNvSpPr/>
            <p:nvPr/>
          </p:nvSpPr>
          <p:spPr>
            <a:xfrm flipV="1">
              <a:off x="1955800" y="2425897"/>
              <a:ext cx="1336040" cy="239289"/>
            </a:xfrm>
            <a:custGeom>
              <a:avLst/>
              <a:gdLst>
                <a:gd name="connsiteX0" fmla="*/ 0 w 2743200"/>
                <a:gd name="connsiteY0" fmla="*/ 0 h 621696"/>
                <a:gd name="connsiteX1" fmla="*/ 943429 w 2743200"/>
                <a:gd name="connsiteY1" fmla="*/ 522515 h 621696"/>
                <a:gd name="connsiteX2" fmla="*/ 2743200 w 2743200"/>
                <a:gd name="connsiteY2" fmla="*/ 595086 h 621696"/>
                <a:gd name="connsiteX0" fmla="*/ 0 w 2796363"/>
                <a:gd name="connsiteY0" fmla="*/ 0 h 638104"/>
                <a:gd name="connsiteX1" fmla="*/ 996592 w 2796363"/>
                <a:gd name="connsiteY1" fmla="*/ 556382 h 638104"/>
                <a:gd name="connsiteX2" fmla="*/ 2796363 w 2796363"/>
                <a:gd name="connsiteY2" fmla="*/ 628953 h 638104"/>
              </a:gdLst>
              <a:ahLst/>
              <a:cxnLst>
                <a:cxn ang="0">
                  <a:pos x="connsiteX0" y="connsiteY0"/>
                </a:cxn>
                <a:cxn ang="0">
                  <a:pos x="connsiteX1" y="connsiteY1"/>
                </a:cxn>
                <a:cxn ang="0">
                  <a:pos x="connsiteX2" y="connsiteY2"/>
                </a:cxn>
              </a:cxnLst>
              <a:rect l="l" t="t" r="r" b="b"/>
              <a:pathLst>
                <a:path w="2796363" h="638104">
                  <a:moveTo>
                    <a:pt x="0" y="0"/>
                  </a:moveTo>
                  <a:cubicBezTo>
                    <a:pt x="243114" y="211667"/>
                    <a:pt x="539392" y="457201"/>
                    <a:pt x="996592" y="556382"/>
                  </a:cubicBezTo>
                  <a:cubicBezTo>
                    <a:pt x="1453792" y="655563"/>
                    <a:pt x="2125077" y="642258"/>
                    <a:pt x="2796363" y="628953"/>
                  </a:cubicBezTo>
                </a:path>
              </a:pathLst>
            </a:custGeom>
            <a:ln w="508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Oval 24"/>
            <p:cNvSpPr/>
            <p:nvPr/>
          </p:nvSpPr>
          <p:spPr>
            <a:xfrm>
              <a:off x="2072640" y="1905000"/>
              <a:ext cx="213360" cy="17145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6" name="Oval 25"/>
            <p:cNvSpPr/>
            <p:nvPr/>
          </p:nvSpPr>
          <p:spPr>
            <a:xfrm>
              <a:off x="2073275" y="2762250"/>
              <a:ext cx="213360" cy="17145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7" name="Oval 26"/>
            <p:cNvSpPr/>
            <p:nvPr/>
          </p:nvSpPr>
          <p:spPr>
            <a:xfrm>
              <a:off x="2456180" y="2765425"/>
              <a:ext cx="213360" cy="17145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8" name="Oval 27"/>
            <p:cNvSpPr/>
            <p:nvPr/>
          </p:nvSpPr>
          <p:spPr>
            <a:xfrm>
              <a:off x="2834640" y="2765425"/>
              <a:ext cx="213360" cy="17145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9" name="Oval 28"/>
            <p:cNvSpPr/>
            <p:nvPr/>
          </p:nvSpPr>
          <p:spPr>
            <a:xfrm>
              <a:off x="2453640" y="1905000"/>
              <a:ext cx="213360" cy="17145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0" name="Oval 29"/>
            <p:cNvSpPr/>
            <p:nvPr/>
          </p:nvSpPr>
          <p:spPr>
            <a:xfrm>
              <a:off x="2834640" y="1905000"/>
              <a:ext cx="213360" cy="17145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1" name="Oval 30"/>
            <p:cNvSpPr/>
            <p:nvPr/>
          </p:nvSpPr>
          <p:spPr>
            <a:xfrm>
              <a:off x="1682750" y="2339975"/>
              <a:ext cx="213360" cy="17145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2" name="Freeform 31"/>
            <p:cNvSpPr/>
            <p:nvPr/>
          </p:nvSpPr>
          <p:spPr>
            <a:xfrm>
              <a:off x="2498940" y="2073274"/>
              <a:ext cx="796710" cy="355889"/>
            </a:xfrm>
            <a:custGeom>
              <a:avLst/>
              <a:gdLst>
                <a:gd name="connsiteX0" fmla="*/ 0 w 2743200"/>
                <a:gd name="connsiteY0" fmla="*/ 0 h 621696"/>
                <a:gd name="connsiteX1" fmla="*/ 943429 w 2743200"/>
                <a:gd name="connsiteY1" fmla="*/ 522515 h 621696"/>
                <a:gd name="connsiteX2" fmla="*/ 2743200 w 2743200"/>
                <a:gd name="connsiteY2" fmla="*/ 595086 h 621696"/>
                <a:gd name="connsiteX0" fmla="*/ 0 w 2803141"/>
                <a:gd name="connsiteY0" fmla="*/ 0 h 622717"/>
                <a:gd name="connsiteX1" fmla="*/ 1003370 w 2803141"/>
                <a:gd name="connsiteY1" fmla="*/ 540994 h 622717"/>
                <a:gd name="connsiteX2" fmla="*/ 2803141 w 2803141"/>
                <a:gd name="connsiteY2" fmla="*/ 613565 h 622717"/>
                <a:gd name="connsiteX0" fmla="*/ 333477 w 1931140"/>
                <a:gd name="connsiteY0" fmla="*/ 0 h 1020022"/>
                <a:gd name="connsiteX1" fmla="*/ 131369 w 1931140"/>
                <a:gd name="connsiteY1" fmla="*/ 938299 h 1020022"/>
                <a:gd name="connsiteX2" fmla="*/ 1931140 w 1931140"/>
                <a:gd name="connsiteY2" fmla="*/ 1010870 h 1020022"/>
                <a:gd name="connsiteX0" fmla="*/ 0 w 1597663"/>
                <a:gd name="connsiteY0" fmla="*/ 0 h 1026442"/>
                <a:gd name="connsiteX1" fmla="*/ 250779 w 1597663"/>
                <a:gd name="connsiteY1" fmla="*/ 956779 h 1026442"/>
                <a:gd name="connsiteX2" fmla="*/ 1597663 w 1597663"/>
                <a:gd name="connsiteY2" fmla="*/ 1010870 h 1026442"/>
                <a:gd name="connsiteX0" fmla="*/ 77473 w 1675136"/>
                <a:gd name="connsiteY0" fmla="*/ 0 h 1026442"/>
                <a:gd name="connsiteX1" fmla="*/ 328252 w 1675136"/>
                <a:gd name="connsiteY1" fmla="*/ 956779 h 1026442"/>
                <a:gd name="connsiteX2" fmla="*/ 1675136 w 1675136"/>
                <a:gd name="connsiteY2" fmla="*/ 1010870 h 1026442"/>
                <a:gd name="connsiteX0" fmla="*/ 80231 w 1671234"/>
                <a:gd name="connsiteY0" fmla="*/ 0 h 1035682"/>
                <a:gd name="connsiteX1" fmla="*/ 324350 w 1671234"/>
                <a:gd name="connsiteY1" fmla="*/ 966019 h 1035682"/>
                <a:gd name="connsiteX2" fmla="*/ 1671234 w 1671234"/>
                <a:gd name="connsiteY2" fmla="*/ 1020110 h 1035682"/>
              </a:gdLst>
              <a:ahLst/>
              <a:cxnLst>
                <a:cxn ang="0">
                  <a:pos x="connsiteX0" y="connsiteY0"/>
                </a:cxn>
                <a:cxn ang="0">
                  <a:pos x="connsiteX1" y="connsiteY1"/>
                </a:cxn>
                <a:cxn ang="0">
                  <a:pos x="connsiteX2" y="connsiteY2"/>
                </a:cxn>
              </a:cxnLst>
              <a:rect l="l" t="t" r="r" b="b"/>
              <a:pathLst>
                <a:path w="1671234" h="1035682">
                  <a:moveTo>
                    <a:pt x="80231" y="0"/>
                  </a:moveTo>
                  <a:cubicBezTo>
                    <a:pt x="3660" y="461138"/>
                    <a:pt x="-132850" y="866838"/>
                    <a:pt x="324350" y="966019"/>
                  </a:cubicBezTo>
                  <a:cubicBezTo>
                    <a:pt x="781550" y="1065200"/>
                    <a:pt x="999948" y="1033415"/>
                    <a:pt x="1671234" y="1020110"/>
                  </a:cubicBezTo>
                </a:path>
              </a:pathLst>
            </a:custGeom>
            <a:ln w="508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Freeform 32"/>
            <p:cNvSpPr/>
            <p:nvPr/>
          </p:nvSpPr>
          <p:spPr>
            <a:xfrm flipV="1">
              <a:off x="2495765" y="2413000"/>
              <a:ext cx="796710" cy="355889"/>
            </a:xfrm>
            <a:custGeom>
              <a:avLst/>
              <a:gdLst>
                <a:gd name="connsiteX0" fmla="*/ 0 w 2743200"/>
                <a:gd name="connsiteY0" fmla="*/ 0 h 621696"/>
                <a:gd name="connsiteX1" fmla="*/ 943429 w 2743200"/>
                <a:gd name="connsiteY1" fmla="*/ 522515 h 621696"/>
                <a:gd name="connsiteX2" fmla="*/ 2743200 w 2743200"/>
                <a:gd name="connsiteY2" fmla="*/ 595086 h 621696"/>
                <a:gd name="connsiteX0" fmla="*/ 0 w 2803141"/>
                <a:gd name="connsiteY0" fmla="*/ 0 h 622717"/>
                <a:gd name="connsiteX1" fmla="*/ 1003370 w 2803141"/>
                <a:gd name="connsiteY1" fmla="*/ 540994 h 622717"/>
                <a:gd name="connsiteX2" fmla="*/ 2803141 w 2803141"/>
                <a:gd name="connsiteY2" fmla="*/ 613565 h 622717"/>
                <a:gd name="connsiteX0" fmla="*/ 333477 w 1931140"/>
                <a:gd name="connsiteY0" fmla="*/ 0 h 1020022"/>
                <a:gd name="connsiteX1" fmla="*/ 131369 w 1931140"/>
                <a:gd name="connsiteY1" fmla="*/ 938299 h 1020022"/>
                <a:gd name="connsiteX2" fmla="*/ 1931140 w 1931140"/>
                <a:gd name="connsiteY2" fmla="*/ 1010870 h 1020022"/>
                <a:gd name="connsiteX0" fmla="*/ 0 w 1597663"/>
                <a:gd name="connsiteY0" fmla="*/ 0 h 1026442"/>
                <a:gd name="connsiteX1" fmla="*/ 250779 w 1597663"/>
                <a:gd name="connsiteY1" fmla="*/ 956779 h 1026442"/>
                <a:gd name="connsiteX2" fmla="*/ 1597663 w 1597663"/>
                <a:gd name="connsiteY2" fmla="*/ 1010870 h 1026442"/>
                <a:gd name="connsiteX0" fmla="*/ 77473 w 1675136"/>
                <a:gd name="connsiteY0" fmla="*/ 0 h 1026442"/>
                <a:gd name="connsiteX1" fmla="*/ 328252 w 1675136"/>
                <a:gd name="connsiteY1" fmla="*/ 956779 h 1026442"/>
                <a:gd name="connsiteX2" fmla="*/ 1675136 w 1675136"/>
                <a:gd name="connsiteY2" fmla="*/ 1010870 h 1026442"/>
                <a:gd name="connsiteX0" fmla="*/ 80231 w 1671234"/>
                <a:gd name="connsiteY0" fmla="*/ 0 h 1035682"/>
                <a:gd name="connsiteX1" fmla="*/ 324350 w 1671234"/>
                <a:gd name="connsiteY1" fmla="*/ 966019 h 1035682"/>
                <a:gd name="connsiteX2" fmla="*/ 1671234 w 1671234"/>
                <a:gd name="connsiteY2" fmla="*/ 1020110 h 1035682"/>
              </a:gdLst>
              <a:ahLst/>
              <a:cxnLst>
                <a:cxn ang="0">
                  <a:pos x="connsiteX0" y="connsiteY0"/>
                </a:cxn>
                <a:cxn ang="0">
                  <a:pos x="connsiteX1" y="connsiteY1"/>
                </a:cxn>
                <a:cxn ang="0">
                  <a:pos x="connsiteX2" y="connsiteY2"/>
                </a:cxn>
              </a:cxnLst>
              <a:rect l="l" t="t" r="r" b="b"/>
              <a:pathLst>
                <a:path w="1671234" h="1035682">
                  <a:moveTo>
                    <a:pt x="80231" y="0"/>
                  </a:moveTo>
                  <a:cubicBezTo>
                    <a:pt x="3660" y="461138"/>
                    <a:pt x="-132850" y="866838"/>
                    <a:pt x="324350" y="966019"/>
                  </a:cubicBezTo>
                  <a:cubicBezTo>
                    <a:pt x="781550" y="1065200"/>
                    <a:pt x="999948" y="1033415"/>
                    <a:pt x="1671234" y="1020110"/>
                  </a:cubicBezTo>
                </a:path>
              </a:pathLst>
            </a:custGeom>
            <a:ln w="508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Freeform 33"/>
            <p:cNvSpPr/>
            <p:nvPr/>
          </p:nvSpPr>
          <p:spPr>
            <a:xfrm>
              <a:off x="2638291" y="2054223"/>
              <a:ext cx="654186" cy="373493"/>
            </a:xfrm>
            <a:custGeom>
              <a:avLst/>
              <a:gdLst>
                <a:gd name="connsiteX0" fmla="*/ 0 w 2743200"/>
                <a:gd name="connsiteY0" fmla="*/ 0 h 621696"/>
                <a:gd name="connsiteX1" fmla="*/ 943429 w 2743200"/>
                <a:gd name="connsiteY1" fmla="*/ 522515 h 621696"/>
                <a:gd name="connsiteX2" fmla="*/ 2743200 w 2743200"/>
                <a:gd name="connsiteY2" fmla="*/ 595086 h 621696"/>
                <a:gd name="connsiteX0" fmla="*/ 0 w 2803141"/>
                <a:gd name="connsiteY0" fmla="*/ 0 h 622717"/>
                <a:gd name="connsiteX1" fmla="*/ 1003370 w 2803141"/>
                <a:gd name="connsiteY1" fmla="*/ 540994 h 622717"/>
                <a:gd name="connsiteX2" fmla="*/ 2803141 w 2803141"/>
                <a:gd name="connsiteY2" fmla="*/ 613565 h 622717"/>
                <a:gd name="connsiteX0" fmla="*/ 333477 w 1931140"/>
                <a:gd name="connsiteY0" fmla="*/ 0 h 1020022"/>
                <a:gd name="connsiteX1" fmla="*/ 131369 w 1931140"/>
                <a:gd name="connsiteY1" fmla="*/ 938299 h 1020022"/>
                <a:gd name="connsiteX2" fmla="*/ 1931140 w 1931140"/>
                <a:gd name="connsiteY2" fmla="*/ 1010870 h 1020022"/>
                <a:gd name="connsiteX0" fmla="*/ 0 w 1597663"/>
                <a:gd name="connsiteY0" fmla="*/ 0 h 1026442"/>
                <a:gd name="connsiteX1" fmla="*/ 250779 w 1597663"/>
                <a:gd name="connsiteY1" fmla="*/ 956779 h 1026442"/>
                <a:gd name="connsiteX2" fmla="*/ 1597663 w 1597663"/>
                <a:gd name="connsiteY2" fmla="*/ 1010870 h 1026442"/>
                <a:gd name="connsiteX0" fmla="*/ 77473 w 1675136"/>
                <a:gd name="connsiteY0" fmla="*/ 0 h 1026442"/>
                <a:gd name="connsiteX1" fmla="*/ 328252 w 1675136"/>
                <a:gd name="connsiteY1" fmla="*/ 956779 h 1026442"/>
                <a:gd name="connsiteX2" fmla="*/ 1675136 w 1675136"/>
                <a:gd name="connsiteY2" fmla="*/ 1010870 h 1026442"/>
                <a:gd name="connsiteX0" fmla="*/ 80231 w 1671234"/>
                <a:gd name="connsiteY0" fmla="*/ 0 h 1035682"/>
                <a:gd name="connsiteX1" fmla="*/ 324350 w 1671234"/>
                <a:gd name="connsiteY1" fmla="*/ 966019 h 1035682"/>
                <a:gd name="connsiteX2" fmla="*/ 1671234 w 1671234"/>
                <a:gd name="connsiteY2" fmla="*/ 1020110 h 1035682"/>
                <a:gd name="connsiteX0" fmla="*/ 614794 w 1479845"/>
                <a:gd name="connsiteY0" fmla="*/ 0 h 1044922"/>
                <a:gd name="connsiteX1" fmla="*/ 132961 w 1479845"/>
                <a:gd name="connsiteY1" fmla="*/ 975259 h 1044922"/>
                <a:gd name="connsiteX2" fmla="*/ 1479845 w 1479845"/>
                <a:gd name="connsiteY2" fmla="*/ 1029350 h 1044922"/>
                <a:gd name="connsiteX0" fmla="*/ 486834 w 1351885"/>
                <a:gd name="connsiteY0" fmla="*/ 0 h 1059193"/>
                <a:gd name="connsiteX1" fmla="*/ 151523 w 1351885"/>
                <a:gd name="connsiteY1" fmla="*/ 1002978 h 1059193"/>
                <a:gd name="connsiteX2" fmla="*/ 1351885 w 1351885"/>
                <a:gd name="connsiteY2" fmla="*/ 1029350 h 1059193"/>
                <a:gd name="connsiteX0" fmla="*/ 508155 w 1373206"/>
                <a:gd name="connsiteY0" fmla="*/ 0 h 1059193"/>
                <a:gd name="connsiteX1" fmla="*/ 172844 w 1373206"/>
                <a:gd name="connsiteY1" fmla="*/ 1002978 h 1059193"/>
                <a:gd name="connsiteX2" fmla="*/ 1373206 w 1373206"/>
                <a:gd name="connsiteY2" fmla="*/ 1029350 h 1059193"/>
                <a:gd name="connsiteX0" fmla="*/ 506022 w 1371073"/>
                <a:gd name="connsiteY0" fmla="*/ 0 h 1059193"/>
                <a:gd name="connsiteX1" fmla="*/ 170711 w 1371073"/>
                <a:gd name="connsiteY1" fmla="*/ 1002978 h 1059193"/>
                <a:gd name="connsiteX2" fmla="*/ 1371073 w 1371073"/>
                <a:gd name="connsiteY2" fmla="*/ 1029350 h 1059193"/>
                <a:gd name="connsiteX0" fmla="*/ 489670 w 1374702"/>
                <a:gd name="connsiteY0" fmla="*/ 0 h 1059193"/>
                <a:gd name="connsiteX1" fmla="*/ 174340 w 1374702"/>
                <a:gd name="connsiteY1" fmla="*/ 1002978 h 1059193"/>
                <a:gd name="connsiteX2" fmla="*/ 1374702 w 1374702"/>
                <a:gd name="connsiteY2" fmla="*/ 1029350 h 1059193"/>
                <a:gd name="connsiteX0" fmla="*/ 500555 w 1372267"/>
                <a:gd name="connsiteY0" fmla="*/ 0 h 1086912"/>
                <a:gd name="connsiteX1" fmla="*/ 171905 w 1372267"/>
                <a:gd name="connsiteY1" fmla="*/ 1030697 h 1086912"/>
                <a:gd name="connsiteX2" fmla="*/ 1372267 w 1372267"/>
                <a:gd name="connsiteY2" fmla="*/ 1057069 h 1086912"/>
              </a:gdLst>
              <a:ahLst/>
              <a:cxnLst>
                <a:cxn ang="0">
                  <a:pos x="connsiteX0" y="connsiteY0"/>
                </a:cxn>
                <a:cxn ang="0">
                  <a:pos x="connsiteX1" y="connsiteY1"/>
                </a:cxn>
                <a:cxn ang="0">
                  <a:pos x="connsiteX2" y="connsiteY2"/>
                </a:cxn>
              </a:cxnLst>
              <a:rect l="l" t="t" r="r" b="b"/>
              <a:pathLst>
                <a:path w="1372267" h="1086912">
                  <a:moveTo>
                    <a:pt x="500555" y="0"/>
                  </a:moveTo>
                  <a:cubicBezTo>
                    <a:pt x="290781" y="350263"/>
                    <a:pt x="-285295" y="931516"/>
                    <a:pt x="171905" y="1030697"/>
                  </a:cubicBezTo>
                  <a:cubicBezTo>
                    <a:pt x="629105" y="1129878"/>
                    <a:pt x="700981" y="1070374"/>
                    <a:pt x="1372267" y="1057069"/>
                  </a:cubicBezTo>
                </a:path>
              </a:pathLst>
            </a:custGeom>
            <a:ln w="508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Freeform 34"/>
            <p:cNvSpPr/>
            <p:nvPr/>
          </p:nvSpPr>
          <p:spPr>
            <a:xfrm flipV="1">
              <a:off x="2638291" y="2416173"/>
              <a:ext cx="654186" cy="373493"/>
            </a:xfrm>
            <a:custGeom>
              <a:avLst/>
              <a:gdLst>
                <a:gd name="connsiteX0" fmla="*/ 0 w 2743200"/>
                <a:gd name="connsiteY0" fmla="*/ 0 h 621696"/>
                <a:gd name="connsiteX1" fmla="*/ 943429 w 2743200"/>
                <a:gd name="connsiteY1" fmla="*/ 522515 h 621696"/>
                <a:gd name="connsiteX2" fmla="*/ 2743200 w 2743200"/>
                <a:gd name="connsiteY2" fmla="*/ 595086 h 621696"/>
                <a:gd name="connsiteX0" fmla="*/ 0 w 2803141"/>
                <a:gd name="connsiteY0" fmla="*/ 0 h 622717"/>
                <a:gd name="connsiteX1" fmla="*/ 1003370 w 2803141"/>
                <a:gd name="connsiteY1" fmla="*/ 540994 h 622717"/>
                <a:gd name="connsiteX2" fmla="*/ 2803141 w 2803141"/>
                <a:gd name="connsiteY2" fmla="*/ 613565 h 622717"/>
                <a:gd name="connsiteX0" fmla="*/ 333477 w 1931140"/>
                <a:gd name="connsiteY0" fmla="*/ 0 h 1020022"/>
                <a:gd name="connsiteX1" fmla="*/ 131369 w 1931140"/>
                <a:gd name="connsiteY1" fmla="*/ 938299 h 1020022"/>
                <a:gd name="connsiteX2" fmla="*/ 1931140 w 1931140"/>
                <a:gd name="connsiteY2" fmla="*/ 1010870 h 1020022"/>
                <a:gd name="connsiteX0" fmla="*/ 0 w 1597663"/>
                <a:gd name="connsiteY0" fmla="*/ 0 h 1026442"/>
                <a:gd name="connsiteX1" fmla="*/ 250779 w 1597663"/>
                <a:gd name="connsiteY1" fmla="*/ 956779 h 1026442"/>
                <a:gd name="connsiteX2" fmla="*/ 1597663 w 1597663"/>
                <a:gd name="connsiteY2" fmla="*/ 1010870 h 1026442"/>
                <a:gd name="connsiteX0" fmla="*/ 77473 w 1675136"/>
                <a:gd name="connsiteY0" fmla="*/ 0 h 1026442"/>
                <a:gd name="connsiteX1" fmla="*/ 328252 w 1675136"/>
                <a:gd name="connsiteY1" fmla="*/ 956779 h 1026442"/>
                <a:gd name="connsiteX2" fmla="*/ 1675136 w 1675136"/>
                <a:gd name="connsiteY2" fmla="*/ 1010870 h 1026442"/>
                <a:gd name="connsiteX0" fmla="*/ 80231 w 1671234"/>
                <a:gd name="connsiteY0" fmla="*/ 0 h 1035682"/>
                <a:gd name="connsiteX1" fmla="*/ 324350 w 1671234"/>
                <a:gd name="connsiteY1" fmla="*/ 966019 h 1035682"/>
                <a:gd name="connsiteX2" fmla="*/ 1671234 w 1671234"/>
                <a:gd name="connsiteY2" fmla="*/ 1020110 h 1035682"/>
                <a:gd name="connsiteX0" fmla="*/ 614794 w 1479845"/>
                <a:gd name="connsiteY0" fmla="*/ 0 h 1044922"/>
                <a:gd name="connsiteX1" fmla="*/ 132961 w 1479845"/>
                <a:gd name="connsiteY1" fmla="*/ 975259 h 1044922"/>
                <a:gd name="connsiteX2" fmla="*/ 1479845 w 1479845"/>
                <a:gd name="connsiteY2" fmla="*/ 1029350 h 1044922"/>
                <a:gd name="connsiteX0" fmla="*/ 486834 w 1351885"/>
                <a:gd name="connsiteY0" fmla="*/ 0 h 1059193"/>
                <a:gd name="connsiteX1" fmla="*/ 151523 w 1351885"/>
                <a:gd name="connsiteY1" fmla="*/ 1002978 h 1059193"/>
                <a:gd name="connsiteX2" fmla="*/ 1351885 w 1351885"/>
                <a:gd name="connsiteY2" fmla="*/ 1029350 h 1059193"/>
                <a:gd name="connsiteX0" fmla="*/ 508155 w 1373206"/>
                <a:gd name="connsiteY0" fmla="*/ 0 h 1059193"/>
                <a:gd name="connsiteX1" fmla="*/ 172844 w 1373206"/>
                <a:gd name="connsiteY1" fmla="*/ 1002978 h 1059193"/>
                <a:gd name="connsiteX2" fmla="*/ 1373206 w 1373206"/>
                <a:gd name="connsiteY2" fmla="*/ 1029350 h 1059193"/>
                <a:gd name="connsiteX0" fmla="*/ 506022 w 1371073"/>
                <a:gd name="connsiteY0" fmla="*/ 0 h 1059193"/>
                <a:gd name="connsiteX1" fmla="*/ 170711 w 1371073"/>
                <a:gd name="connsiteY1" fmla="*/ 1002978 h 1059193"/>
                <a:gd name="connsiteX2" fmla="*/ 1371073 w 1371073"/>
                <a:gd name="connsiteY2" fmla="*/ 1029350 h 1059193"/>
                <a:gd name="connsiteX0" fmla="*/ 489670 w 1374702"/>
                <a:gd name="connsiteY0" fmla="*/ 0 h 1059193"/>
                <a:gd name="connsiteX1" fmla="*/ 174340 w 1374702"/>
                <a:gd name="connsiteY1" fmla="*/ 1002978 h 1059193"/>
                <a:gd name="connsiteX2" fmla="*/ 1374702 w 1374702"/>
                <a:gd name="connsiteY2" fmla="*/ 1029350 h 1059193"/>
                <a:gd name="connsiteX0" fmla="*/ 500555 w 1372267"/>
                <a:gd name="connsiteY0" fmla="*/ 0 h 1086912"/>
                <a:gd name="connsiteX1" fmla="*/ 171905 w 1372267"/>
                <a:gd name="connsiteY1" fmla="*/ 1030697 h 1086912"/>
                <a:gd name="connsiteX2" fmla="*/ 1372267 w 1372267"/>
                <a:gd name="connsiteY2" fmla="*/ 1057069 h 1086912"/>
              </a:gdLst>
              <a:ahLst/>
              <a:cxnLst>
                <a:cxn ang="0">
                  <a:pos x="connsiteX0" y="connsiteY0"/>
                </a:cxn>
                <a:cxn ang="0">
                  <a:pos x="connsiteX1" y="connsiteY1"/>
                </a:cxn>
                <a:cxn ang="0">
                  <a:pos x="connsiteX2" y="connsiteY2"/>
                </a:cxn>
              </a:cxnLst>
              <a:rect l="l" t="t" r="r" b="b"/>
              <a:pathLst>
                <a:path w="1372267" h="1086912">
                  <a:moveTo>
                    <a:pt x="500555" y="0"/>
                  </a:moveTo>
                  <a:cubicBezTo>
                    <a:pt x="290781" y="350263"/>
                    <a:pt x="-285295" y="931516"/>
                    <a:pt x="171905" y="1030697"/>
                  </a:cubicBezTo>
                  <a:cubicBezTo>
                    <a:pt x="629105" y="1129878"/>
                    <a:pt x="700981" y="1070374"/>
                    <a:pt x="1372267" y="1057069"/>
                  </a:cubicBezTo>
                </a:path>
              </a:pathLst>
            </a:custGeom>
            <a:ln w="508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6" name="Straight Arrow Connector 35"/>
            <p:cNvCxnSpPr/>
            <p:nvPr/>
          </p:nvCxnSpPr>
          <p:spPr>
            <a:xfrm>
              <a:off x="1898650" y="2422525"/>
              <a:ext cx="1403352" cy="3903"/>
            </a:xfrm>
            <a:prstGeom prst="straightConnector1">
              <a:avLst/>
            </a:prstGeom>
            <a:ln w="50800">
              <a:solidFill>
                <a:srgbClr val="FF0000"/>
              </a:solidFill>
              <a:tailEnd type="stealth" w="lg" len="lg"/>
            </a:ln>
            <a:effectLst/>
          </p:spPr>
          <p:style>
            <a:lnRef idx="2">
              <a:schemeClr val="accent1"/>
            </a:lnRef>
            <a:fillRef idx="0">
              <a:schemeClr val="accent1"/>
            </a:fillRef>
            <a:effectRef idx="1">
              <a:schemeClr val="accent1"/>
            </a:effectRef>
            <a:fontRef idx="minor">
              <a:schemeClr val="tx1"/>
            </a:fontRef>
          </p:style>
        </p:cxnSp>
        <p:grpSp>
          <p:nvGrpSpPr>
            <p:cNvPr id="37" name="Group 36"/>
            <p:cNvGrpSpPr/>
            <p:nvPr/>
          </p:nvGrpSpPr>
          <p:grpSpPr>
            <a:xfrm>
              <a:off x="2295525" y="2286000"/>
              <a:ext cx="371475" cy="261269"/>
              <a:chOff x="2251288" y="2223419"/>
              <a:chExt cx="304800" cy="228600"/>
            </a:xfrm>
          </p:grpSpPr>
          <p:sp>
            <p:nvSpPr>
              <p:cNvPr id="39" name="Rectangle 38"/>
              <p:cNvSpPr/>
              <p:nvPr/>
            </p:nvSpPr>
            <p:spPr>
              <a:xfrm>
                <a:off x="2251288" y="2223419"/>
                <a:ext cx="3048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0" name="Freeform 39"/>
              <p:cNvSpPr/>
              <p:nvPr/>
            </p:nvSpPr>
            <p:spPr>
              <a:xfrm flipV="1">
                <a:off x="2273908" y="2324100"/>
                <a:ext cx="122909" cy="68128"/>
              </a:xfrm>
              <a:custGeom>
                <a:avLst/>
                <a:gdLst>
                  <a:gd name="connsiteX0" fmla="*/ 0 w 1171320"/>
                  <a:gd name="connsiteY0" fmla="*/ 0 h 480831"/>
                  <a:gd name="connsiteX1" fmla="*/ 715121 w 1171320"/>
                  <a:gd name="connsiteY1" fmla="*/ 147948 h 480831"/>
                  <a:gd name="connsiteX2" fmla="*/ 1171320 w 1171320"/>
                  <a:gd name="connsiteY2" fmla="*/ 480831 h 480831"/>
                </a:gdLst>
                <a:ahLst/>
                <a:cxnLst>
                  <a:cxn ang="0">
                    <a:pos x="connsiteX0" y="connsiteY0"/>
                  </a:cxn>
                  <a:cxn ang="0">
                    <a:pos x="connsiteX1" y="connsiteY1"/>
                  </a:cxn>
                  <a:cxn ang="0">
                    <a:pos x="connsiteX2" y="connsiteY2"/>
                  </a:cxn>
                </a:cxnLst>
                <a:rect l="l" t="t" r="r" b="b"/>
                <a:pathLst>
                  <a:path w="1171320" h="480831">
                    <a:moveTo>
                      <a:pt x="0" y="0"/>
                    </a:moveTo>
                    <a:cubicBezTo>
                      <a:pt x="259950" y="33905"/>
                      <a:pt x="519901" y="67810"/>
                      <a:pt x="715121" y="147948"/>
                    </a:cubicBezTo>
                    <a:cubicBezTo>
                      <a:pt x="910341" y="228087"/>
                      <a:pt x="1040830" y="354459"/>
                      <a:pt x="1171320" y="480831"/>
                    </a:cubicBezTo>
                  </a:path>
                </a:pathLst>
              </a:custGeom>
              <a:ln w="381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1" name="Freeform 40"/>
              <p:cNvSpPr/>
              <p:nvPr/>
            </p:nvSpPr>
            <p:spPr>
              <a:xfrm flipH="1">
                <a:off x="2395634" y="2272307"/>
                <a:ext cx="122909" cy="68128"/>
              </a:xfrm>
              <a:custGeom>
                <a:avLst/>
                <a:gdLst>
                  <a:gd name="connsiteX0" fmla="*/ 0 w 1171320"/>
                  <a:gd name="connsiteY0" fmla="*/ 0 h 480831"/>
                  <a:gd name="connsiteX1" fmla="*/ 715121 w 1171320"/>
                  <a:gd name="connsiteY1" fmla="*/ 147948 h 480831"/>
                  <a:gd name="connsiteX2" fmla="*/ 1171320 w 1171320"/>
                  <a:gd name="connsiteY2" fmla="*/ 480831 h 480831"/>
                </a:gdLst>
                <a:ahLst/>
                <a:cxnLst>
                  <a:cxn ang="0">
                    <a:pos x="connsiteX0" y="connsiteY0"/>
                  </a:cxn>
                  <a:cxn ang="0">
                    <a:pos x="connsiteX1" y="connsiteY1"/>
                  </a:cxn>
                  <a:cxn ang="0">
                    <a:pos x="connsiteX2" y="connsiteY2"/>
                  </a:cxn>
                </a:cxnLst>
                <a:rect l="l" t="t" r="r" b="b"/>
                <a:pathLst>
                  <a:path w="1171320" h="480831">
                    <a:moveTo>
                      <a:pt x="0" y="0"/>
                    </a:moveTo>
                    <a:cubicBezTo>
                      <a:pt x="259950" y="33905"/>
                      <a:pt x="519901" y="67810"/>
                      <a:pt x="715121" y="147948"/>
                    </a:cubicBezTo>
                    <a:cubicBezTo>
                      <a:pt x="910341" y="228087"/>
                      <a:pt x="1040830" y="354459"/>
                      <a:pt x="1171320" y="480831"/>
                    </a:cubicBezTo>
                  </a:path>
                </a:pathLst>
              </a:custGeom>
              <a:ln w="381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2" name="Freeform 41"/>
              <p:cNvSpPr/>
              <p:nvPr/>
            </p:nvSpPr>
            <p:spPr>
              <a:xfrm flipH="1" flipV="1">
                <a:off x="2397604" y="2324100"/>
                <a:ext cx="122909" cy="68128"/>
              </a:xfrm>
              <a:custGeom>
                <a:avLst/>
                <a:gdLst>
                  <a:gd name="connsiteX0" fmla="*/ 0 w 1171320"/>
                  <a:gd name="connsiteY0" fmla="*/ 0 h 480831"/>
                  <a:gd name="connsiteX1" fmla="*/ 715121 w 1171320"/>
                  <a:gd name="connsiteY1" fmla="*/ 147948 h 480831"/>
                  <a:gd name="connsiteX2" fmla="*/ 1171320 w 1171320"/>
                  <a:gd name="connsiteY2" fmla="*/ 480831 h 480831"/>
                </a:gdLst>
                <a:ahLst/>
                <a:cxnLst>
                  <a:cxn ang="0">
                    <a:pos x="connsiteX0" y="connsiteY0"/>
                  </a:cxn>
                  <a:cxn ang="0">
                    <a:pos x="connsiteX1" y="connsiteY1"/>
                  </a:cxn>
                  <a:cxn ang="0">
                    <a:pos x="connsiteX2" y="connsiteY2"/>
                  </a:cxn>
                </a:cxnLst>
                <a:rect l="l" t="t" r="r" b="b"/>
                <a:pathLst>
                  <a:path w="1171320" h="480831">
                    <a:moveTo>
                      <a:pt x="0" y="0"/>
                    </a:moveTo>
                    <a:cubicBezTo>
                      <a:pt x="259950" y="33905"/>
                      <a:pt x="519901" y="67810"/>
                      <a:pt x="715121" y="147948"/>
                    </a:cubicBezTo>
                    <a:cubicBezTo>
                      <a:pt x="910341" y="228087"/>
                      <a:pt x="1040830" y="354459"/>
                      <a:pt x="1171320" y="480831"/>
                    </a:cubicBezTo>
                  </a:path>
                </a:pathLst>
              </a:custGeom>
              <a:ln w="381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3" name="Freeform 42"/>
              <p:cNvSpPr/>
              <p:nvPr/>
            </p:nvSpPr>
            <p:spPr>
              <a:xfrm>
                <a:off x="2275878" y="2270366"/>
                <a:ext cx="122909" cy="68128"/>
              </a:xfrm>
              <a:custGeom>
                <a:avLst/>
                <a:gdLst>
                  <a:gd name="connsiteX0" fmla="*/ 0 w 1171320"/>
                  <a:gd name="connsiteY0" fmla="*/ 0 h 480831"/>
                  <a:gd name="connsiteX1" fmla="*/ 715121 w 1171320"/>
                  <a:gd name="connsiteY1" fmla="*/ 147948 h 480831"/>
                  <a:gd name="connsiteX2" fmla="*/ 1171320 w 1171320"/>
                  <a:gd name="connsiteY2" fmla="*/ 480831 h 480831"/>
                </a:gdLst>
                <a:ahLst/>
                <a:cxnLst>
                  <a:cxn ang="0">
                    <a:pos x="connsiteX0" y="connsiteY0"/>
                  </a:cxn>
                  <a:cxn ang="0">
                    <a:pos x="connsiteX1" y="connsiteY1"/>
                  </a:cxn>
                  <a:cxn ang="0">
                    <a:pos x="connsiteX2" y="connsiteY2"/>
                  </a:cxn>
                </a:cxnLst>
                <a:rect l="l" t="t" r="r" b="b"/>
                <a:pathLst>
                  <a:path w="1171320" h="480831">
                    <a:moveTo>
                      <a:pt x="0" y="0"/>
                    </a:moveTo>
                    <a:cubicBezTo>
                      <a:pt x="259950" y="33905"/>
                      <a:pt x="519901" y="67810"/>
                      <a:pt x="715121" y="147948"/>
                    </a:cubicBezTo>
                    <a:cubicBezTo>
                      <a:pt x="910341" y="228087"/>
                      <a:pt x="1040830" y="354459"/>
                      <a:pt x="1171320" y="480831"/>
                    </a:cubicBezTo>
                  </a:path>
                </a:pathLst>
              </a:custGeom>
              <a:ln w="381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38" name="Snip Same Side Corner Rectangle 37"/>
            <p:cNvSpPr/>
            <p:nvPr/>
          </p:nvSpPr>
          <p:spPr>
            <a:xfrm rot="5400000">
              <a:off x="2802886" y="2318389"/>
              <a:ext cx="132931" cy="220554"/>
            </a:xfrm>
            <a:prstGeom prst="snip2SameRect">
              <a:avLst>
                <a:gd name="adj1" fmla="val 50000"/>
                <a:gd name="adj2" fmla="val 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sp>
        <p:nvSpPr>
          <p:cNvPr id="48" name="Left Arrow Callout 47"/>
          <p:cNvSpPr/>
          <p:nvPr/>
        </p:nvSpPr>
        <p:spPr>
          <a:xfrm>
            <a:off x="3810000" y="4686391"/>
            <a:ext cx="1831852" cy="1294414"/>
          </a:xfrm>
          <a:prstGeom prst="leftArrowCallout">
            <a:avLst>
              <a:gd name="adj1" fmla="val 25000"/>
              <a:gd name="adj2" fmla="val 34850"/>
              <a:gd name="adj3" fmla="val 25000"/>
              <a:gd name="adj4" fmla="val 74529"/>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smtClean="0"/>
              <a:t>~93% decrease</a:t>
            </a:r>
            <a:endParaRPr lang="en-US" sz="2400" b="1" dirty="0"/>
          </a:p>
        </p:txBody>
      </p:sp>
      <p:sp>
        <p:nvSpPr>
          <p:cNvPr id="49" name="Left Arrow Callout 48"/>
          <p:cNvSpPr/>
          <p:nvPr/>
        </p:nvSpPr>
        <p:spPr>
          <a:xfrm>
            <a:off x="6585762" y="4631920"/>
            <a:ext cx="1831852" cy="1294414"/>
          </a:xfrm>
          <a:prstGeom prst="leftArrowCallout">
            <a:avLst>
              <a:gd name="adj1" fmla="val 25000"/>
              <a:gd name="adj2" fmla="val 34850"/>
              <a:gd name="adj3" fmla="val 25000"/>
              <a:gd name="adj4" fmla="val 74529"/>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smtClean="0"/>
              <a:t>~17% increase</a:t>
            </a:r>
            <a:endParaRPr lang="en-US" sz="2400" b="1" dirty="0"/>
          </a:p>
        </p:txBody>
      </p:sp>
    </p:spTree>
    <p:custDataLst>
      <p:tags r:id="rId1"/>
    </p:custDataLst>
    <p:extLst>
      <p:ext uri="{BB962C8B-B14F-4D97-AF65-F5344CB8AC3E}">
        <p14:creationId xmlns:p14="http://schemas.microsoft.com/office/powerpoint/2010/main" val="2958912774"/>
      </p:ext>
    </p:extLst>
  </p:cSld>
  <p:clrMapOvr>
    <a:masterClrMapping/>
  </p:clrMapOvr>
  <p:transition xmlns:p14="http://schemas.microsoft.com/office/powerpoint/2010/main" advTm="96507"/>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500"/>
                                        <p:tgtEl>
                                          <p:spTgt spid="4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fade">
                                      <p:cBhvr>
                                        <p:cTn id="13" dur="500"/>
                                        <p:tgtEl>
                                          <p:spTgt spid="4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4"/>
                                        </p:tgtEl>
                                        <p:attrNameLst>
                                          <p:attrName>style.visibility</p:attrName>
                                        </p:attrNameLst>
                                      </p:cBhvr>
                                      <p:to>
                                        <p:strVal val="visible"/>
                                      </p:to>
                                    </p:set>
                                    <p:animEffect transition="in" filter="fade">
                                      <p:cBhvr>
                                        <p:cTn id="18" dur="500"/>
                                        <p:tgtEl>
                                          <p:spTgt spid="44"/>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5"/>
                                        </p:tgtEl>
                                        <p:attrNameLst>
                                          <p:attrName>style.visibility</p:attrName>
                                        </p:attrNameLst>
                                      </p:cBhvr>
                                      <p:to>
                                        <p:strVal val="visible"/>
                                      </p:to>
                                    </p:set>
                                    <p:animEffect transition="in" filter="fade">
                                      <p:cBhvr>
                                        <p:cTn id="21" dur="500"/>
                                        <p:tgtEl>
                                          <p:spTgt spid="4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fade">
                                      <p:cBhvr>
                                        <p:cTn id="24"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47" grpId="0" animBg="1"/>
      <p:bldP spid="48" grpId="0" animBg="1"/>
      <p:bldP spid="4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Oval 55"/>
          <p:cNvSpPr/>
          <p:nvPr/>
        </p:nvSpPr>
        <p:spPr>
          <a:xfrm>
            <a:off x="6152609" y="5781683"/>
            <a:ext cx="781591" cy="586127"/>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57" name="Oval 56"/>
          <p:cNvSpPr/>
          <p:nvPr/>
        </p:nvSpPr>
        <p:spPr>
          <a:xfrm>
            <a:off x="6145484" y="4267201"/>
            <a:ext cx="781591" cy="586127"/>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53" name="Oval 52"/>
          <p:cNvSpPr/>
          <p:nvPr/>
        </p:nvSpPr>
        <p:spPr>
          <a:xfrm>
            <a:off x="3409409" y="5738473"/>
            <a:ext cx="781591" cy="586127"/>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54" name="Oval 53"/>
          <p:cNvSpPr/>
          <p:nvPr/>
        </p:nvSpPr>
        <p:spPr>
          <a:xfrm>
            <a:off x="3402284" y="4223991"/>
            <a:ext cx="781591" cy="586127"/>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03013969"/>
              </p:ext>
            </p:extLst>
          </p:nvPr>
        </p:nvGraphicFramePr>
        <p:xfrm>
          <a:off x="561765" y="2057399"/>
          <a:ext cx="7774273" cy="4389529"/>
        </p:xfrm>
        <a:graphic>
          <a:graphicData uri="http://schemas.openxmlformats.org/drawingml/2006/table">
            <a:tbl>
              <a:tblPr firstRow="1" bandRow="1">
                <a:tableStyleId>{5940675A-B579-460E-94D1-54222C63F5DA}</a:tableStyleId>
              </a:tblPr>
              <a:tblGrid>
                <a:gridCol w="2456515"/>
                <a:gridCol w="1559975"/>
                <a:gridCol w="1344807"/>
                <a:gridCol w="1206488"/>
                <a:gridCol w="1206488"/>
              </a:tblGrid>
              <a:tr h="840261">
                <a:tc rowSpan="2">
                  <a:txBody>
                    <a:bodyPr/>
                    <a:lstStyle/>
                    <a:p>
                      <a:pPr algn="ctr"/>
                      <a:r>
                        <a:rPr lang="en-US" sz="2400" b="1" dirty="0" smtClean="0"/>
                        <a:t>Load:</a:t>
                      </a:r>
                      <a:r>
                        <a:rPr lang="en-US" sz="2400" b="1" baseline="0" dirty="0" smtClean="0"/>
                        <a:t> 40%</a:t>
                      </a:r>
                      <a:endParaRPr lang="en-US" sz="2400" b="1" dirty="0"/>
                    </a:p>
                  </a:txBody>
                  <a:tcPr anchor="ctr">
                    <a:solidFill>
                      <a:schemeClr val="bg2"/>
                    </a:solidFill>
                  </a:tcPr>
                </a:tc>
                <a:tc gridSpan="2">
                  <a:txBody>
                    <a:bodyPr/>
                    <a:lstStyle/>
                    <a:p>
                      <a:pPr algn="ctr"/>
                      <a:r>
                        <a:rPr lang="en-US" sz="2400" b="1" dirty="0" smtClean="0"/>
                        <a:t>Switch Latency (</a:t>
                      </a:r>
                      <a:r>
                        <a:rPr lang="en-US" sz="2400" b="1" dirty="0" err="1" smtClean="0"/>
                        <a:t>μs</a:t>
                      </a:r>
                      <a:r>
                        <a:rPr lang="en-US" sz="2400" b="1" dirty="0" smtClean="0"/>
                        <a:t>)</a:t>
                      </a:r>
                      <a:endParaRPr lang="en-US" sz="2400" b="1" dirty="0"/>
                    </a:p>
                  </a:txBody>
                  <a:tcPr anchor="ctr">
                    <a:noFill/>
                  </a:tcPr>
                </a:tc>
                <a:tc hMerge="1">
                  <a:txBody>
                    <a:bodyPr/>
                    <a:lstStyle/>
                    <a:p>
                      <a:endParaRPr lang="en-US" dirty="0"/>
                    </a:p>
                  </a:txBody>
                  <a:tcPr/>
                </a:tc>
                <a:tc gridSpan="2">
                  <a:txBody>
                    <a:bodyPr/>
                    <a:lstStyle/>
                    <a:p>
                      <a:pPr algn="ctr"/>
                      <a:r>
                        <a:rPr lang="en-US" sz="2400" b="1" dirty="0" smtClean="0"/>
                        <a:t>10MB FCT (ms)</a:t>
                      </a:r>
                      <a:endParaRPr lang="en-US" sz="2400" b="1" dirty="0"/>
                    </a:p>
                  </a:txBody>
                  <a:tcPr anchor="ctr">
                    <a:noFill/>
                  </a:tcPr>
                </a:tc>
                <a:tc hMerge="1">
                  <a:txBody>
                    <a:bodyPr/>
                    <a:lstStyle/>
                    <a:p>
                      <a:endParaRPr lang="en-US" dirty="0"/>
                    </a:p>
                  </a:txBody>
                  <a:tcPr/>
                </a:tc>
              </a:tr>
              <a:tr h="466812">
                <a:tc vMerge="1">
                  <a:txBody>
                    <a:bodyPr/>
                    <a:lstStyle/>
                    <a:p>
                      <a:pPr algn="ctr"/>
                      <a:endParaRPr lang="en-US" sz="2400" b="1" dirty="0"/>
                    </a:p>
                  </a:txBody>
                  <a:tcPr anchor="ctr"/>
                </a:tc>
                <a:tc>
                  <a:txBody>
                    <a:bodyPr/>
                    <a:lstStyle/>
                    <a:p>
                      <a:pPr algn="ctr"/>
                      <a:r>
                        <a:rPr lang="en-US" sz="2400" b="1" dirty="0" err="1" smtClean="0"/>
                        <a:t>Avg</a:t>
                      </a:r>
                      <a:endParaRPr lang="en-US" sz="2400" b="1" dirty="0"/>
                    </a:p>
                  </a:txBody>
                  <a:tcPr anchor="ctr">
                    <a:noFill/>
                  </a:tcPr>
                </a:tc>
                <a:tc>
                  <a:txBody>
                    <a:bodyPr/>
                    <a:lstStyle/>
                    <a:p>
                      <a:pPr algn="ctr"/>
                      <a:r>
                        <a:rPr lang="en-US" sz="2400" b="1" dirty="0" smtClean="0"/>
                        <a:t>99</a:t>
                      </a:r>
                      <a:r>
                        <a:rPr lang="en-US" sz="2400" b="1" baseline="30000" dirty="0" smtClean="0"/>
                        <a:t>th</a:t>
                      </a:r>
                      <a:endParaRPr lang="en-US" sz="2400" b="1" dirty="0"/>
                    </a:p>
                  </a:txBody>
                  <a:tcPr anchor="ctr">
                    <a:noFill/>
                  </a:tcPr>
                </a:tc>
                <a:tc>
                  <a:txBody>
                    <a:bodyPr/>
                    <a:lstStyle/>
                    <a:p>
                      <a:pPr algn="ctr"/>
                      <a:r>
                        <a:rPr lang="en-US" sz="2400" b="1" dirty="0" err="1" smtClean="0"/>
                        <a:t>Avg</a:t>
                      </a:r>
                      <a:endParaRPr lang="en-US" sz="2400" b="1" dirty="0"/>
                    </a:p>
                  </a:txBody>
                  <a:tcPr anchor="ctr">
                    <a:noFill/>
                  </a:tcPr>
                </a:tc>
                <a:tc>
                  <a:txBody>
                    <a:bodyPr/>
                    <a:lstStyle/>
                    <a:p>
                      <a:pPr algn="ctr"/>
                      <a:r>
                        <a:rPr lang="en-US" sz="2400" b="1" dirty="0" smtClean="0"/>
                        <a:t>99</a:t>
                      </a:r>
                      <a:r>
                        <a:rPr lang="en-US" sz="2400" b="1" baseline="30000" dirty="0" smtClean="0"/>
                        <a:t>th</a:t>
                      </a:r>
                      <a:endParaRPr lang="en-US" sz="2400" b="1" dirty="0"/>
                    </a:p>
                  </a:txBody>
                  <a:tcPr anchor="ctr">
                    <a:noFill/>
                  </a:tcPr>
                </a:tc>
              </a:tr>
              <a:tr h="770614">
                <a:tc>
                  <a:txBody>
                    <a:bodyPr/>
                    <a:lstStyle/>
                    <a:p>
                      <a:pPr algn="ctr"/>
                      <a:r>
                        <a:rPr lang="en-US" sz="2000" b="1" dirty="0" smtClean="0"/>
                        <a:t>TCP</a:t>
                      </a:r>
                      <a:endParaRPr lang="en-US" sz="2000" b="1" dirty="0"/>
                    </a:p>
                  </a:txBody>
                  <a:tcPr anchor="ctr">
                    <a:solidFill>
                      <a:schemeClr val="bg2"/>
                    </a:solidFill>
                  </a:tcPr>
                </a:tc>
                <a:tc>
                  <a:txBody>
                    <a:bodyPr/>
                    <a:lstStyle/>
                    <a:p>
                      <a:pPr algn="ctr"/>
                      <a:r>
                        <a:rPr lang="en-US" sz="2000" dirty="0" smtClean="0"/>
                        <a:t>329.3</a:t>
                      </a:r>
                      <a:endParaRPr lang="en-US" sz="2000" dirty="0"/>
                    </a:p>
                  </a:txBody>
                  <a:tcPr anchor="ctr">
                    <a:noFill/>
                  </a:tcPr>
                </a:tc>
                <a:tc>
                  <a:txBody>
                    <a:bodyPr/>
                    <a:lstStyle/>
                    <a:p>
                      <a:pPr algn="ctr"/>
                      <a:r>
                        <a:rPr lang="en-US" sz="2000" dirty="0" smtClean="0"/>
                        <a:t>3,960.8</a:t>
                      </a:r>
                      <a:endParaRPr lang="en-US" sz="2000" dirty="0"/>
                    </a:p>
                  </a:txBody>
                  <a:tcPr anchor="ctr">
                    <a:noFill/>
                  </a:tcPr>
                </a:tc>
                <a:tc>
                  <a:txBody>
                    <a:bodyPr/>
                    <a:lstStyle/>
                    <a:p>
                      <a:pPr algn="ctr"/>
                      <a:r>
                        <a:rPr lang="en-US" sz="2000" b="1" dirty="0" smtClean="0">
                          <a:solidFill>
                            <a:srgbClr val="FF0000"/>
                          </a:solidFill>
                        </a:rPr>
                        <a:t>151.3</a:t>
                      </a:r>
                      <a:endParaRPr lang="en-US" sz="2000" b="1" dirty="0">
                        <a:solidFill>
                          <a:srgbClr val="FF0000"/>
                        </a:solidFill>
                      </a:endParaRPr>
                    </a:p>
                  </a:txBody>
                  <a:tcPr anchor="ctr">
                    <a:noFill/>
                  </a:tcPr>
                </a:tc>
                <a:tc>
                  <a:txBody>
                    <a:bodyPr/>
                    <a:lstStyle/>
                    <a:p>
                      <a:pPr algn="ctr"/>
                      <a:r>
                        <a:rPr lang="en-US" sz="2000" dirty="0" smtClean="0">
                          <a:solidFill>
                            <a:srgbClr val="000000"/>
                          </a:solidFill>
                        </a:rPr>
                        <a:t>575</a:t>
                      </a:r>
                      <a:endParaRPr lang="en-US" sz="2000" dirty="0">
                        <a:solidFill>
                          <a:srgbClr val="000000"/>
                        </a:solidFill>
                      </a:endParaRPr>
                    </a:p>
                  </a:txBody>
                  <a:tcPr anchor="ctr">
                    <a:noFill/>
                  </a:tcPr>
                </a:tc>
              </a:tr>
              <a:tr h="770614">
                <a:tc>
                  <a:txBody>
                    <a:bodyPr/>
                    <a:lstStyle/>
                    <a:p>
                      <a:pPr algn="ctr"/>
                      <a:r>
                        <a:rPr lang="en-US" sz="2000" b="1" dirty="0" smtClean="0"/>
                        <a:t>DCTCP-30K</a:t>
                      </a:r>
                      <a:endParaRPr lang="en-US" sz="2000" b="1" dirty="0"/>
                    </a:p>
                  </a:txBody>
                  <a:tcPr anchor="ctr">
                    <a:solidFill>
                      <a:schemeClr val="bg2"/>
                    </a:solidFill>
                  </a:tcPr>
                </a:tc>
                <a:tc>
                  <a:txBody>
                    <a:bodyPr/>
                    <a:lstStyle/>
                    <a:p>
                      <a:pPr algn="ctr"/>
                      <a:r>
                        <a:rPr lang="en-US" sz="2000" dirty="0" smtClean="0"/>
                        <a:t>78.3</a:t>
                      </a:r>
                      <a:endParaRPr lang="en-US" sz="2000" dirty="0"/>
                    </a:p>
                  </a:txBody>
                  <a:tcPr anchor="ctr">
                    <a:noFill/>
                  </a:tcPr>
                </a:tc>
                <a:tc>
                  <a:txBody>
                    <a:bodyPr/>
                    <a:lstStyle/>
                    <a:p>
                      <a:pPr algn="ctr"/>
                      <a:r>
                        <a:rPr lang="en-US" sz="2000" dirty="0" smtClean="0"/>
                        <a:t>556</a:t>
                      </a:r>
                      <a:endParaRPr lang="en-US" sz="2000" dirty="0"/>
                    </a:p>
                  </a:txBody>
                  <a:tcPr anchor="ctr">
                    <a:noFill/>
                  </a:tcPr>
                </a:tc>
                <a:tc>
                  <a:txBody>
                    <a:bodyPr/>
                    <a:lstStyle/>
                    <a:p>
                      <a:pPr algn="ctr"/>
                      <a:r>
                        <a:rPr lang="en-US" sz="2000" b="0" dirty="0" smtClean="0">
                          <a:solidFill>
                            <a:schemeClr val="tx1"/>
                          </a:solidFill>
                        </a:rPr>
                        <a:t>155.1</a:t>
                      </a:r>
                      <a:endParaRPr lang="en-US" sz="2000" b="0" dirty="0">
                        <a:solidFill>
                          <a:schemeClr val="tx1"/>
                        </a:solidFill>
                      </a:endParaRPr>
                    </a:p>
                  </a:txBody>
                  <a:tcPr anchor="ctr">
                    <a:noFill/>
                  </a:tcPr>
                </a:tc>
                <a:tc>
                  <a:txBody>
                    <a:bodyPr/>
                    <a:lstStyle/>
                    <a:p>
                      <a:pPr algn="ctr"/>
                      <a:r>
                        <a:rPr lang="en-US" sz="2000" b="1" dirty="0" smtClean="0">
                          <a:solidFill>
                            <a:srgbClr val="FF0000"/>
                          </a:solidFill>
                        </a:rPr>
                        <a:t>503.3</a:t>
                      </a:r>
                      <a:endParaRPr lang="en-US" sz="2000" b="1" dirty="0">
                        <a:solidFill>
                          <a:srgbClr val="FF0000"/>
                        </a:solidFill>
                      </a:endParaRPr>
                    </a:p>
                  </a:txBody>
                  <a:tcPr anchor="ctr">
                    <a:noFill/>
                  </a:tcPr>
                </a:tc>
              </a:tr>
              <a:tr h="770614">
                <a:tc>
                  <a:txBody>
                    <a:bodyPr/>
                    <a:lstStyle/>
                    <a:p>
                      <a:pPr algn="ctr"/>
                      <a:r>
                        <a:rPr lang="en-US" sz="2000" b="1" dirty="0" smtClean="0"/>
                        <a:t>DCTCP-6K-Pacer</a:t>
                      </a:r>
                      <a:endParaRPr lang="en-US" sz="2000" b="1" dirty="0"/>
                    </a:p>
                  </a:txBody>
                  <a:tcPr anchor="ctr">
                    <a:solidFill>
                      <a:schemeClr val="bg2"/>
                    </a:solidFill>
                  </a:tcPr>
                </a:tc>
                <a:tc>
                  <a:txBody>
                    <a:bodyPr/>
                    <a:lstStyle/>
                    <a:p>
                      <a:pPr algn="ctr"/>
                      <a:r>
                        <a:rPr lang="en-US" sz="2000" b="0" dirty="0" smtClean="0">
                          <a:solidFill>
                            <a:srgbClr val="000000"/>
                          </a:solidFill>
                        </a:rPr>
                        <a:t>15.1</a:t>
                      </a:r>
                      <a:endParaRPr lang="en-US" sz="2000" b="0" dirty="0">
                        <a:solidFill>
                          <a:srgbClr val="000000"/>
                        </a:solidFill>
                      </a:endParaRPr>
                    </a:p>
                  </a:txBody>
                  <a:tcPr anchor="ctr">
                    <a:noFill/>
                  </a:tcPr>
                </a:tc>
                <a:tc>
                  <a:txBody>
                    <a:bodyPr/>
                    <a:lstStyle/>
                    <a:p>
                      <a:pPr algn="ctr"/>
                      <a:r>
                        <a:rPr lang="en-US" sz="2000" b="0" dirty="0" smtClean="0">
                          <a:solidFill>
                            <a:srgbClr val="000000"/>
                          </a:solidFill>
                        </a:rPr>
                        <a:t>213.4</a:t>
                      </a:r>
                      <a:endParaRPr lang="en-US" sz="2000" b="0" dirty="0">
                        <a:solidFill>
                          <a:srgbClr val="000000"/>
                        </a:solidFill>
                      </a:endParaRPr>
                    </a:p>
                  </a:txBody>
                  <a:tcPr anchor="ctr">
                    <a:noFill/>
                  </a:tcPr>
                </a:tc>
                <a:tc>
                  <a:txBody>
                    <a:bodyPr/>
                    <a:lstStyle/>
                    <a:p>
                      <a:pPr algn="ctr"/>
                      <a:r>
                        <a:rPr lang="en-US" sz="2000" dirty="0" smtClean="0"/>
                        <a:t>168.7</a:t>
                      </a:r>
                      <a:endParaRPr lang="en-US" sz="2000" dirty="0"/>
                    </a:p>
                  </a:txBody>
                  <a:tcPr anchor="ctr">
                    <a:noFill/>
                  </a:tcPr>
                </a:tc>
                <a:tc>
                  <a:txBody>
                    <a:bodyPr/>
                    <a:lstStyle/>
                    <a:p>
                      <a:pPr algn="ctr"/>
                      <a:r>
                        <a:rPr lang="en-US" sz="2000" dirty="0" smtClean="0"/>
                        <a:t>567.5</a:t>
                      </a:r>
                      <a:endParaRPr lang="en-US" sz="2000" dirty="0"/>
                    </a:p>
                  </a:txBody>
                  <a:tcPr anchor="ctr">
                    <a:noFill/>
                  </a:tcPr>
                </a:tc>
              </a:tr>
              <a:tr h="770614">
                <a:tc>
                  <a:txBody>
                    <a:bodyPr/>
                    <a:lstStyle/>
                    <a:p>
                      <a:pPr algn="ctr"/>
                      <a:r>
                        <a:rPr lang="en-US" sz="2000" b="1" dirty="0" smtClean="0"/>
                        <a:t>DCTCP-PQ950-Pacer</a:t>
                      </a:r>
                      <a:endParaRPr lang="en-US" sz="2000" b="1" dirty="0"/>
                    </a:p>
                  </a:txBody>
                  <a:tcPr anchor="ctr">
                    <a:solidFill>
                      <a:schemeClr val="bg2"/>
                    </a:solidFill>
                  </a:tcPr>
                </a:tc>
                <a:tc>
                  <a:txBody>
                    <a:bodyPr/>
                    <a:lstStyle/>
                    <a:p>
                      <a:pPr algn="ctr"/>
                      <a:r>
                        <a:rPr lang="en-US" sz="2000" b="1" dirty="0" smtClean="0">
                          <a:solidFill>
                            <a:srgbClr val="FF0000"/>
                          </a:solidFill>
                        </a:rPr>
                        <a:t>7.0</a:t>
                      </a:r>
                      <a:endParaRPr lang="en-US" sz="2000" b="1" dirty="0">
                        <a:solidFill>
                          <a:srgbClr val="FF0000"/>
                        </a:solidFill>
                      </a:endParaRPr>
                    </a:p>
                  </a:txBody>
                  <a:tcPr anchor="ctr">
                    <a:noFill/>
                  </a:tcPr>
                </a:tc>
                <a:tc>
                  <a:txBody>
                    <a:bodyPr/>
                    <a:lstStyle/>
                    <a:p>
                      <a:pPr algn="ctr"/>
                      <a:r>
                        <a:rPr lang="en-US" sz="2000" b="1" dirty="0" smtClean="0">
                          <a:solidFill>
                            <a:srgbClr val="FF0000"/>
                          </a:solidFill>
                        </a:rPr>
                        <a:t>48.2</a:t>
                      </a:r>
                      <a:endParaRPr lang="en-US" sz="2000" b="1" dirty="0">
                        <a:solidFill>
                          <a:srgbClr val="FF0000"/>
                        </a:solidFill>
                      </a:endParaRPr>
                    </a:p>
                  </a:txBody>
                  <a:tcPr anchor="ctr">
                    <a:noFill/>
                  </a:tcPr>
                </a:tc>
                <a:tc>
                  <a:txBody>
                    <a:bodyPr/>
                    <a:lstStyle/>
                    <a:p>
                      <a:pPr algn="ctr"/>
                      <a:r>
                        <a:rPr lang="en-US" sz="2000" dirty="0" smtClean="0"/>
                        <a:t>198.8</a:t>
                      </a:r>
                      <a:endParaRPr lang="en-US" sz="2000" dirty="0"/>
                    </a:p>
                  </a:txBody>
                  <a:tcPr anchor="ctr">
                    <a:noFill/>
                  </a:tcPr>
                </a:tc>
                <a:tc>
                  <a:txBody>
                    <a:bodyPr/>
                    <a:lstStyle/>
                    <a:p>
                      <a:pPr algn="ctr"/>
                      <a:r>
                        <a:rPr lang="en-US" sz="2000" dirty="0" smtClean="0"/>
                        <a:t>654.7</a:t>
                      </a:r>
                      <a:endParaRPr lang="en-US" sz="2000" dirty="0"/>
                    </a:p>
                  </a:txBody>
                  <a:tcPr anchor="ctr">
                    <a:noFill/>
                  </a:tcPr>
                </a:tc>
              </a:tr>
            </a:tbl>
          </a:graphicData>
        </a:graphic>
      </p:graphicFrame>
      <p:sp>
        <p:nvSpPr>
          <p:cNvPr id="4" name="Slide Number Placeholder 3"/>
          <p:cNvSpPr>
            <a:spLocks noGrp="1"/>
          </p:cNvSpPr>
          <p:nvPr>
            <p:ph type="sldNum" sz="quarter" idx="12"/>
          </p:nvPr>
        </p:nvSpPr>
        <p:spPr/>
        <p:txBody>
          <a:bodyPr/>
          <a:lstStyle/>
          <a:p>
            <a:fld id="{D6860B3D-D4F8-4840-B91D-0EEC232E35FC}" type="slidenum">
              <a:rPr lang="en-US" smtClean="0">
                <a:solidFill>
                  <a:prstClr val="black">
                    <a:tint val="75000"/>
                  </a:prstClr>
                </a:solidFill>
              </a:rPr>
              <a:pPr/>
              <a:t>21</a:t>
            </a:fld>
            <a:endParaRPr lang="en-US">
              <a:solidFill>
                <a:prstClr val="black">
                  <a:tint val="75000"/>
                </a:prstClr>
              </a:solidFill>
            </a:endParaRPr>
          </a:p>
        </p:txBody>
      </p:sp>
      <p:sp>
        <p:nvSpPr>
          <p:cNvPr id="6" name="Content Placeholder 3"/>
          <p:cNvSpPr>
            <a:spLocks noGrp="1"/>
          </p:cNvSpPr>
          <p:nvPr>
            <p:ph sz="half" idx="4294967295"/>
          </p:nvPr>
        </p:nvSpPr>
        <p:spPr>
          <a:xfrm>
            <a:off x="395895" y="1362542"/>
            <a:ext cx="8458200" cy="762000"/>
          </a:xfrm>
        </p:spPr>
        <p:txBody>
          <a:bodyPr>
            <a:normAutofit/>
          </a:bodyPr>
          <a:lstStyle/>
          <a:p>
            <a:r>
              <a:rPr lang="en-US" sz="2400" dirty="0" smtClean="0"/>
              <a:t>9 senders </a:t>
            </a:r>
            <a:r>
              <a:rPr lang="en-US" sz="2400" dirty="0" smtClean="0">
                <a:sym typeface="Wingdings"/>
              </a:rPr>
              <a:t> 1 receiver (</a:t>
            </a:r>
            <a:r>
              <a:rPr lang="en-US" sz="2400" dirty="0" smtClean="0"/>
              <a:t>80% 1KB flows, 20% 10MB flows).</a:t>
            </a:r>
          </a:p>
          <a:p>
            <a:pPr>
              <a:buNone/>
            </a:pPr>
            <a:endParaRPr lang="en-US" sz="2400" dirty="0" smtClean="0"/>
          </a:p>
          <a:p>
            <a:pPr lvl="1">
              <a:buNone/>
            </a:pPr>
            <a:endParaRPr lang="en-US" sz="2000" dirty="0"/>
          </a:p>
        </p:txBody>
      </p:sp>
      <p:sp>
        <p:nvSpPr>
          <p:cNvPr id="8" name="Title 7"/>
          <p:cNvSpPr>
            <a:spLocks noGrp="1"/>
          </p:cNvSpPr>
          <p:nvPr>
            <p:ph type="title"/>
          </p:nvPr>
        </p:nvSpPr>
        <p:spPr/>
        <p:txBody>
          <a:bodyPr/>
          <a:lstStyle/>
          <a:p>
            <a:endParaRPr lang="en-US"/>
          </a:p>
        </p:txBody>
      </p:sp>
      <p:sp>
        <p:nvSpPr>
          <p:cNvPr id="15" name="Title 2"/>
          <p:cNvSpPr txBox="1">
            <a:spLocks/>
          </p:cNvSpPr>
          <p:nvPr/>
        </p:nvSpPr>
        <p:spPr>
          <a:xfrm>
            <a:off x="0" y="0"/>
            <a:ext cx="9144000" cy="1143000"/>
          </a:xfrm>
          <a:prstGeom prst="rect">
            <a:avLst/>
          </a:prstGeom>
        </p:spPr>
        <p:style>
          <a:lnRef idx="1">
            <a:schemeClr val="accent2"/>
          </a:lnRef>
          <a:fillRef idx="3">
            <a:schemeClr val="accent2"/>
          </a:fillRef>
          <a:effectRef idx="2">
            <a:schemeClr val="accent2"/>
          </a:effectRef>
          <a:fontRef idx="minor">
            <a:schemeClr val="lt1"/>
          </a:fontRef>
        </p:style>
        <p:txBody>
          <a:bodyPr vert="horz" lIns="91440" tIns="45720" rIns="91440" bIns="45720" rtlCol="0" anchor="ctr">
            <a:normAutofit fontScale="97500"/>
          </a:bodyPr>
          <a:lstStyle>
            <a:lvl1pPr algn="ctr" defTabSz="914400" rtl="0" eaLnBrk="1" latinLnBrk="0" hangingPunct="1">
              <a:spcBef>
                <a:spcPct val="0"/>
              </a:spcBef>
              <a:buNone/>
              <a:defRPr sz="4400" b="1" kern="1200">
                <a:solidFill>
                  <a:schemeClr val="bg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3700" dirty="0" smtClean="0"/>
              <a:t>Dynamic Flow Experiment</a:t>
            </a:r>
            <a:r>
              <a:rPr lang="en-US" dirty="0" smtClean="0"/>
              <a:t/>
            </a:r>
            <a:br>
              <a:rPr lang="en-US" dirty="0" smtClean="0"/>
            </a:br>
            <a:r>
              <a:rPr lang="en-US" sz="3300" dirty="0"/>
              <a:t>4</a:t>
            </a:r>
            <a:r>
              <a:rPr lang="en-US" sz="3300" dirty="0" smtClean="0"/>
              <a:t>0% load</a:t>
            </a:r>
            <a:endParaRPr lang="en-US" sz="3300" dirty="0"/>
          </a:p>
        </p:txBody>
      </p:sp>
      <p:grpSp>
        <p:nvGrpSpPr>
          <p:cNvPr id="16" name="Group 15"/>
          <p:cNvGrpSpPr/>
          <p:nvPr/>
        </p:nvGrpSpPr>
        <p:grpSpPr>
          <a:xfrm>
            <a:off x="-2876" y="1"/>
            <a:ext cx="1684421" cy="1143000"/>
            <a:chOff x="1510196" y="1697377"/>
            <a:chExt cx="2133600" cy="1447800"/>
          </a:xfrm>
        </p:grpSpPr>
        <p:sp>
          <p:nvSpPr>
            <p:cNvPr id="20" name="Rectangle 19"/>
            <p:cNvSpPr/>
            <p:nvPr/>
          </p:nvSpPr>
          <p:spPr>
            <a:xfrm>
              <a:off x="1510196" y="1697377"/>
              <a:ext cx="2133600" cy="14478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21" name="Freeform 20"/>
            <p:cNvSpPr/>
            <p:nvPr/>
          </p:nvSpPr>
          <p:spPr>
            <a:xfrm flipV="1">
              <a:off x="2216150" y="2416175"/>
              <a:ext cx="1081614" cy="348655"/>
            </a:xfrm>
            <a:custGeom>
              <a:avLst/>
              <a:gdLst>
                <a:gd name="connsiteX0" fmla="*/ 0 w 2743200"/>
                <a:gd name="connsiteY0" fmla="*/ 0 h 621696"/>
                <a:gd name="connsiteX1" fmla="*/ 943429 w 2743200"/>
                <a:gd name="connsiteY1" fmla="*/ 522515 h 621696"/>
                <a:gd name="connsiteX2" fmla="*/ 2743200 w 2743200"/>
                <a:gd name="connsiteY2" fmla="*/ 595086 h 621696"/>
                <a:gd name="connsiteX0" fmla="*/ 0 w 2308829"/>
                <a:gd name="connsiteY0" fmla="*/ 0 h 1006001"/>
                <a:gd name="connsiteX1" fmla="*/ 509058 w 2308829"/>
                <a:gd name="connsiteY1" fmla="*/ 924278 h 1006001"/>
                <a:gd name="connsiteX2" fmla="*/ 2308829 w 2308829"/>
                <a:gd name="connsiteY2" fmla="*/ 996849 h 1006001"/>
                <a:gd name="connsiteX0" fmla="*/ 0 w 2255548"/>
                <a:gd name="connsiteY0" fmla="*/ 0 h 1006001"/>
                <a:gd name="connsiteX1" fmla="*/ 455777 w 2255548"/>
                <a:gd name="connsiteY1" fmla="*/ 924278 h 1006001"/>
                <a:gd name="connsiteX2" fmla="*/ 2255548 w 2255548"/>
                <a:gd name="connsiteY2" fmla="*/ 996849 h 1006001"/>
                <a:gd name="connsiteX0" fmla="*/ 0 w 2255548"/>
                <a:gd name="connsiteY0" fmla="*/ 0 h 1006001"/>
                <a:gd name="connsiteX1" fmla="*/ 455777 w 2255548"/>
                <a:gd name="connsiteY1" fmla="*/ 924278 h 1006001"/>
                <a:gd name="connsiteX2" fmla="*/ 2255548 w 2255548"/>
                <a:gd name="connsiteY2" fmla="*/ 996849 h 1006001"/>
                <a:gd name="connsiteX0" fmla="*/ 0 w 2268868"/>
                <a:gd name="connsiteY0" fmla="*/ 0 h 1006001"/>
                <a:gd name="connsiteX1" fmla="*/ 469097 w 2268868"/>
                <a:gd name="connsiteY1" fmla="*/ 924278 h 1006001"/>
                <a:gd name="connsiteX2" fmla="*/ 2268868 w 2268868"/>
                <a:gd name="connsiteY2" fmla="*/ 996849 h 1006001"/>
                <a:gd name="connsiteX0" fmla="*/ 0 w 2268868"/>
                <a:gd name="connsiteY0" fmla="*/ 0 h 1006001"/>
                <a:gd name="connsiteX1" fmla="*/ 469097 w 2268868"/>
                <a:gd name="connsiteY1" fmla="*/ 924278 h 1006001"/>
                <a:gd name="connsiteX2" fmla="*/ 2268868 w 2268868"/>
                <a:gd name="connsiteY2" fmla="*/ 996849 h 1006001"/>
                <a:gd name="connsiteX0" fmla="*/ 0 w 2268868"/>
                <a:gd name="connsiteY0" fmla="*/ 0 h 1038548"/>
                <a:gd name="connsiteX1" fmla="*/ 728841 w 2268868"/>
                <a:gd name="connsiteY1" fmla="*/ 988956 h 1038548"/>
                <a:gd name="connsiteX2" fmla="*/ 2268868 w 2268868"/>
                <a:gd name="connsiteY2" fmla="*/ 996849 h 1038548"/>
                <a:gd name="connsiteX0" fmla="*/ 0 w 2268868"/>
                <a:gd name="connsiteY0" fmla="*/ 0 h 1014630"/>
                <a:gd name="connsiteX1" fmla="*/ 728841 w 2268868"/>
                <a:gd name="connsiteY1" fmla="*/ 988956 h 1014630"/>
                <a:gd name="connsiteX2" fmla="*/ 2268868 w 2268868"/>
                <a:gd name="connsiteY2" fmla="*/ 996849 h 1014630"/>
              </a:gdLst>
              <a:ahLst/>
              <a:cxnLst>
                <a:cxn ang="0">
                  <a:pos x="connsiteX0" y="connsiteY0"/>
                </a:cxn>
                <a:cxn ang="0">
                  <a:pos x="connsiteX1" y="connsiteY1"/>
                </a:cxn>
                <a:cxn ang="0">
                  <a:pos x="connsiteX2" y="connsiteY2"/>
                </a:cxn>
              </a:cxnLst>
              <a:rect l="l" t="t" r="r" b="b"/>
              <a:pathLst>
                <a:path w="2268868" h="1014630">
                  <a:moveTo>
                    <a:pt x="0" y="0"/>
                  </a:moveTo>
                  <a:cubicBezTo>
                    <a:pt x="63291" y="368742"/>
                    <a:pt x="271641" y="889775"/>
                    <a:pt x="728841" y="988956"/>
                  </a:cubicBezTo>
                  <a:cubicBezTo>
                    <a:pt x="1186041" y="1032699"/>
                    <a:pt x="1597582" y="1010154"/>
                    <a:pt x="2268868" y="996849"/>
                  </a:cubicBezTo>
                </a:path>
              </a:pathLst>
            </a:custGeom>
            <a:ln w="508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Freeform 21"/>
            <p:cNvSpPr/>
            <p:nvPr/>
          </p:nvSpPr>
          <p:spPr>
            <a:xfrm>
              <a:off x="2207324" y="2071741"/>
              <a:ext cx="1081614" cy="348655"/>
            </a:xfrm>
            <a:custGeom>
              <a:avLst/>
              <a:gdLst>
                <a:gd name="connsiteX0" fmla="*/ 0 w 2743200"/>
                <a:gd name="connsiteY0" fmla="*/ 0 h 621696"/>
                <a:gd name="connsiteX1" fmla="*/ 943429 w 2743200"/>
                <a:gd name="connsiteY1" fmla="*/ 522515 h 621696"/>
                <a:gd name="connsiteX2" fmla="*/ 2743200 w 2743200"/>
                <a:gd name="connsiteY2" fmla="*/ 595086 h 621696"/>
                <a:gd name="connsiteX0" fmla="*/ 0 w 2308829"/>
                <a:gd name="connsiteY0" fmla="*/ 0 h 1006001"/>
                <a:gd name="connsiteX1" fmla="*/ 509058 w 2308829"/>
                <a:gd name="connsiteY1" fmla="*/ 924278 h 1006001"/>
                <a:gd name="connsiteX2" fmla="*/ 2308829 w 2308829"/>
                <a:gd name="connsiteY2" fmla="*/ 996849 h 1006001"/>
                <a:gd name="connsiteX0" fmla="*/ 0 w 2255548"/>
                <a:gd name="connsiteY0" fmla="*/ 0 h 1006001"/>
                <a:gd name="connsiteX1" fmla="*/ 455777 w 2255548"/>
                <a:gd name="connsiteY1" fmla="*/ 924278 h 1006001"/>
                <a:gd name="connsiteX2" fmla="*/ 2255548 w 2255548"/>
                <a:gd name="connsiteY2" fmla="*/ 996849 h 1006001"/>
                <a:gd name="connsiteX0" fmla="*/ 0 w 2255548"/>
                <a:gd name="connsiteY0" fmla="*/ 0 h 1006001"/>
                <a:gd name="connsiteX1" fmla="*/ 455777 w 2255548"/>
                <a:gd name="connsiteY1" fmla="*/ 924278 h 1006001"/>
                <a:gd name="connsiteX2" fmla="*/ 2255548 w 2255548"/>
                <a:gd name="connsiteY2" fmla="*/ 996849 h 1006001"/>
                <a:gd name="connsiteX0" fmla="*/ 0 w 2268868"/>
                <a:gd name="connsiteY0" fmla="*/ 0 h 1006001"/>
                <a:gd name="connsiteX1" fmla="*/ 469097 w 2268868"/>
                <a:gd name="connsiteY1" fmla="*/ 924278 h 1006001"/>
                <a:gd name="connsiteX2" fmla="*/ 2268868 w 2268868"/>
                <a:gd name="connsiteY2" fmla="*/ 996849 h 1006001"/>
                <a:gd name="connsiteX0" fmla="*/ 0 w 2268868"/>
                <a:gd name="connsiteY0" fmla="*/ 0 h 1006001"/>
                <a:gd name="connsiteX1" fmla="*/ 469097 w 2268868"/>
                <a:gd name="connsiteY1" fmla="*/ 924278 h 1006001"/>
                <a:gd name="connsiteX2" fmla="*/ 2268868 w 2268868"/>
                <a:gd name="connsiteY2" fmla="*/ 996849 h 1006001"/>
                <a:gd name="connsiteX0" fmla="*/ 0 w 2268868"/>
                <a:gd name="connsiteY0" fmla="*/ 0 h 1038548"/>
                <a:gd name="connsiteX1" fmla="*/ 728841 w 2268868"/>
                <a:gd name="connsiteY1" fmla="*/ 988956 h 1038548"/>
                <a:gd name="connsiteX2" fmla="*/ 2268868 w 2268868"/>
                <a:gd name="connsiteY2" fmla="*/ 996849 h 1038548"/>
                <a:gd name="connsiteX0" fmla="*/ 0 w 2268868"/>
                <a:gd name="connsiteY0" fmla="*/ 0 h 1014630"/>
                <a:gd name="connsiteX1" fmla="*/ 728841 w 2268868"/>
                <a:gd name="connsiteY1" fmla="*/ 988956 h 1014630"/>
                <a:gd name="connsiteX2" fmla="*/ 2268868 w 2268868"/>
                <a:gd name="connsiteY2" fmla="*/ 996849 h 1014630"/>
              </a:gdLst>
              <a:ahLst/>
              <a:cxnLst>
                <a:cxn ang="0">
                  <a:pos x="connsiteX0" y="connsiteY0"/>
                </a:cxn>
                <a:cxn ang="0">
                  <a:pos x="connsiteX1" y="connsiteY1"/>
                </a:cxn>
                <a:cxn ang="0">
                  <a:pos x="connsiteX2" y="connsiteY2"/>
                </a:cxn>
              </a:cxnLst>
              <a:rect l="l" t="t" r="r" b="b"/>
              <a:pathLst>
                <a:path w="2268868" h="1014630">
                  <a:moveTo>
                    <a:pt x="0" y="0"/>
                  </a:moveTo>
                  <a:cubicBezTo>
                    <a:pt x="63291" y="368742"/>
                    <a:pt x="271641" y="889775"/>
                    <a:pt x="728841" y="988956"/>
                  </a:cubicBezTo>
                  <a:cubicBezTo>
                    <a:pt x="1186041" y="1032699"/>
                    <a:pt x="1597582" y="1010154"/>
                    <a:pt x="2268868" y="996849"/>
                  </a:cubicBezTo>
                </a:path>
              </a:pathLst>
            </a:custGeom>
            <a:ln w="508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Oval 22"/>
            <p:cNvSpPr/>
            <p:nvPr/>
          </p:nvSpPr>
          <p:spPr>
            <a:xfrm>
              <a:off x="3291840" y="2347913"/>
              <a:ext cx="213360" cy="17145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4" name="Oval 23"/>
            <p:cNvSpPr/>
            <p:nvPr/>
          </p:nvSpPr>
          <p:spPr>
            <a:xfrm>
              <a:off x="1752600" y="2073132"/>
              <a:ext cx="213360" cy="17145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5" name="Oval 24"/>
            <p:cNvSpPr/>
            <p:nvPr/>
          </p:nvSpPr>
          <p:spPr>
            <a:xfrm>
              <a:off x="1752600" y="2618411"/>
              <a:ext cx="213360" cy="17145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6" name="Freeform 25"/>
            <p:cNvSpPr/>
            <p:nvPr/>
          </p:nvSpPr>
          <p:spPr>
            <a:xfrm>
              <a:off x="1955527" y="2199367"/>
              <a:ext cx="1336312" cy="213983"/>
            </a:xfrm>
            <a:custGeom>
              <a:avLst/>
              <a:gdLst>
                <a:gd name="connsiteX0" fmla="*/ 0 w 2743200"/>
                <a:gd name="connsiteY0" fmla="*/ 0 h 621696"/>
                <a:gd name="connsiteX1" fmla="*/ 943429 w 2743200"/>
                <a:gd name="connsiteY1" fmla="*/ 522515 h 621696"/>
                <a:gd name="connsiteX2" fmla="*/ 2743200 w 2743200"/>
                <a:gd name="connsiteY2" fmla="*/ 595086 h 621696"/>
                <a:gd name="connsiteX0" fmla="*/ 0 w 2803141"/>
                <a:gd name="connsiteY0" fmla="*/ 0 h 622717"/>
                <a:gd name="connsiteX1" fmla="*/ 1003370 w 2803141"/>
                <a:gd name="connsiteY1" fmla="*/ 540994 h 622717"/>
                <a:gd name="connsiteX2" fmla="*/ 2803141 w 2803141"/>
                <a:gd name="connsiteY2" fmla="*/ 613565 h 622717"/>
              </a:gdLst>
              <a:ahLst/>
              <a:cxnLst>
                <a:cxn ang="0">
                  <a:pos x="connsiteX0" y="connsiteY0"/>
                </a:cxn>
                <a:cxn ang="0">
                  <a:pos x="connsiteX1" y="connsiteY1"/>
                </a:cxn>
                <a:cxn ang="0">
                  <a:pos x="connsiteX2" y="connsiteY2"/>
                </a:cxn>
              </a:cxnLst>
              <a:rect l="l" t="t" r="r" b="b"/>
              <a:pathLst>
                <a:path w="2803141" h="622717">
                  <a:moveTo>
                    <a:pt x="0" y="0"/>
                  </a:moveTo>
                  <a:cubicBezTo>
                    <a:pt x="243114" y="211667"/>
                    <a:pt x="546170" y="441813"/>
                    <a:pt x="1003370" y="540994"/>
                  </a:cubicBezTo>
                  <a:cubicBezTo>
                    <a:pt x="1460570" y="640175"/>
                    <a:pt x="2131855" y="626870"/>
                    <a:pt x="2803141" y="613565"/>
                  </a:cubicBezTo>
                </a:path>
              </a:pathLst>
            </a:custGeom>
            <a:ln w="508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Freeform 26"/>
            <p:cNvSpPr/>
            <p:nvPr/>
          </p:nvSpPr>
          <p:spPr>
            <a:xfrm flipV="1">
              <a:off x="1955800" y="2425897"/>
              <a:ext cx="1336040" cy="239289"/>
            </a:xfrm>
            <a:custGeom>
              <a:avLst/>
              <a:gdLst>
                <a:gd name="connsiteX0" fmla="*/ 0 w 2743200"/>
                <a:gd name="connsiteY0" fmla="*/ 0 h 621696"/>
                <a:gd name="connsiteX1" fmla="*/ 943429 w 2743200"/>
                <a:gd name="connsiteY1" fmla="*/ 522515 h 621696"/>
                <a:gd name="connsiteX2" fmla="*/ 2743200 w 2743200"/>
                <a:gd name="connsiteY2" fmla="*/ 595086 h 621696"/>
                <a:gd name="connsiteX0" fmla="*/ 0 w 2796363"/>
                <a:gd name="connsiteY0" fmla="*/ 0 h 638104"/>
                <a:gd name="connsiteX1" fmla="*/ 996592 w 2796363"/>
                <a:gd name="connsiteY1" fmla="*/ 556382 h 638104"/>
                <a:gd name="connsiteX2" fmla="*/ 2796363 w 2796363"/>
                <a:gd name="connsiteY2" fmla="*/ 628953 h 638104"/>
              </a:gdLst>
              <a:ahLst/>
              <a:cxnLst>
                <a:cxn ang="0">
                  <a:pos x="connsiteX0" y="connsiteY0"/>
                </a:cxn>
                <a:cxn ang="0">
                  <a:pos x="connsiteX1" y="connsiteY1"/>
                </a:cxn>
                <a:cxn ang="0">
                  <a:pos x="connsiteX2" y="connsiteY2"/>
                </a:cxn>
              </a:cxnLst>
              <a:rect l="l" t="t" r="r" b="b"/>
              <a:pathLst>
                <a:path w="2796363" h="638104">
                  <a:moveTo>
                    <a:pt x="0" y="0"/>
                  </a:moveTo>
                  <a:cubicBezTo>
                    <a:pt x="243114" y="211667"/>
                    <a:pt x="539392" y="457201"/>
                    <a:pt x="996592" y="556382"/>
                  </a:cubicBezTo>
                  <a:cubicBezTo>
                    <a:pt x="1453792" y="655563"/>
                    <a:pt x="2125077" y="642258"/>
                    <a:pt x="2796363" y="628953"/>
                  </a:cubicBezTo>
                </a:path>
              </a:pathLst>
            </a:custGeom>
            <a:ln w="508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Oval 27"/>
            <p:cNvSpPr/>
            <p:nvPr/>
          </p:nvSpPr>
          <p:spPr>
            <a:xfrm>
              <a:off x="2072640" y="1905000"/>
              <a:ext cx="213360" cy="17145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29" name="Oval 28"/>
            <p:cNvSpPr/>
            <p:nvPr/>
          </p:nvSpPr>
          <p:spPr>
            <a:xfrm>
              <a:off x="2073275" y="2762250"/>
              <a:ext cx="213360" cy="17145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0" name="Oval 29"/>
            <p:cNvSpPr/>
            <p:nvPr/>
          </p:nvSpPr>
          <p:spPr>
            <a:xfrm>
              <a:off x="2456180" y="2765425"/>
              <a:ext cx="213360" cy="17145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1" name="Oval 30"/>
            <p:cNvSpPr/>
            <p:nvPr/>
          </p:nvSpPr>
          <p:spPr>
            <a:xfrm>
              <a:off x="2834640" y="2765425"/>
              <a:ext cx="213360" cy="17145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2" name="Oval 31"/>
            <p:cNvSpPr/>
            <p:nvPr/>
          </p:nvSpPr>
          <p:spPr>
            <a:xfrm>
              <a:off x="2453640" y="1905000"/>
              <a:ext cx="213360" cy="17145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3" name="Oval 32"/>
            <p:cNvSpPr/>
            <p:nvPr/>
          </p:nvSpPr>
          <p:spPr>
            <a:xfrm>
              <a:off x="2834640" y="1905000"/>
              <a:ext cx="213360" cy="17145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4" name="Oval 33"/>
            <p:cNvSpPr/>
            <p:nvPr/>
          </p:nvSpPr>
          <p:spPr>
            <a:xfrm>
              <a:off x="1682750" y="2339975"/>
              <a:ext cx="213360" cy="17145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35" name="Freeform 34"/>
            <p:cNvSpPr/>
            <p:nvPr/>
          </p:nvSpPr>
          <p:spPr>
            <a:xfrm>
              <a:off x="2498940" y="2073274"/>
              <a:ext cx="796710" cy="355889"/>
            </a:xfrm>
            <a:custGeom>
              <a:avLst/>
              <a:gdLst>
                <a:gd name="connsiteX0" fmla="*/ 0 w 2743200"/>
                <a:gd name="connsiteY0" fmla="*/ 0 h 621696"/>
                <a:gd name="connsiteX1" fmla="*/ 943429 w 2743200"/>
                <a:gd name="connsiteY1" fmla="*/ 522515 h 621696"/>
                <a:gd name="connsiteX2" fmla="*/ 2743200 w 2743200"/>
                <a:gd name="connsiteY2" fmla="*/ 595086 h 621696"/>
                <a:gd name="connsiteX0" fmla="*/ 0 w 2803141"/>
                <a:gd name="connsiteY0" fmla="*/ 0 h 622717"/>
                <a:gd name="connsiteX1" fmla="*/ 1003370 w 2803141"/>
                <a:gd name="connsiteY1" fmla="*/ 540994 h 622717"/>
                <a:gd name="connsiteX2" fmla="*/ 2803141 w 2803141"/>
                <a:gd name="connsiteY2" fmla="*/ 613565 h 622717"/>
                <a:gd name="connsiteX0" fmla="*/ 333477 w 1931140"/>
                <a:gd name="connsiteY0" fmla="*/ 0 h 1020022"/>
                <a:gd name="connsiteX1" fmla="*/ 131369 w 1931140"/>
                <a:gd name="connsiteY1" fmla="*/ 938299 h 1020022"/>
                <a:gd name="connsiteX2" fmla="*/ 1931140 w 1931140"/>
                <a:gd name="connsiteY2" fmla="*/ 1010870 h 1020022"/>
                <a:gd name="connsiteX0" fmla="*/ 0 w 1597663"/>
                <a:gd name="connsiteY0" fmla="*/ 0 h 1026442"/>
                <a:gd name="connsiteX1" fmla="*/ 250779 w 1597663"/>
                <a:gd name="connsiteY1" fmla="*/ 956779 h 1026442"/>
                <a:gd name="connsiteX2" fmla="*/ 1597663 w 1597663"/>
                <a:gd name="connsiteY2" fmla="*/ 1010870 h 1026442"/>
                <a:gd name="connsiteX0" fmla="*/ 77473 w 1675136"/>
                <a:gd name="connsiteY0" fmla="*/ 0 h 1026442"/>
                <a:gd name="connsiteX1" fmla="*/ 328252 w 1675136"/>
                <a:gd name="connsiteY1" fmla="*/ 956779 h 1026442"/>
                <a:gd name="connsiteX2" fmla="*/ 1675136 w 1675136"/>
                <a:gd name="connsiteY2" fmla="*/ 1010870 h 1026442"/>
                <a:gd name="connsiteX0" fmla="*/ 80231 w 1671234"/>
                <a:gd name="connsiteY0" fmla="*/ 0 h 1035682"/>
                <a:gd name="connsiteX1" fmla="*/ 324350 w 1671234"/>
                <a:gd name="connsiteY1" fmla="*/ 966019 h 1035682"/>
                <a:gd name="connsiteX2" fmla="*/ 1671234 w 1671234"/>
                <a:gd name="connsiteY2" fmla="*/ 1020110 h 1035682"/>
              </a:gdLst>
              <a:ahLst/>
              <a:cxnLst>
                <a:cxn ang="0">
                  <a:pos x="connsiteX0" y="connsiteY0"/>
                </a:cxn>
                <a:cxn ang="0">
                  <a:pos x="connsiteX1" y="connsiteY1"/>
                </a:cxn>
                <a:cxn ang="0">
                  <a:pos x="connsiteX2" y="connsiteY2"/>
                </a:cxn>
              </a:cxnLst>
              <a:rect l="l" t="t" r="r" b="b"/>
              <a:pathLst>
                <a:path w="1671234" h="1035682">
                  <a:moveTo>
                    <a:pt x="80231" y="0"/>
                  </a:moveTo>
                  <a:cubicBezTo>
                    <a:pt x="3660" y="461138"/>
                    <a:pt x="-132850" y="866838"/>
                    <a:pt x="324350" y="966019"/>
                  </a:cubicBezTo>
                  <a:cubicBezTo>
                    <a:pt x="781550" y="1065200"/>
                    <a:pt x="999948" y="1033415"/>
                    <a:pt x="1671234" y="1020110"/>
                  </a:cubicBezTo>
                </a:path>
              </a:pathLst>
            </a:custGeom>
            <a:ln w="508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Freeform 35"/>
            <p:cNvSpPr/>
            <p:nvPr/>
          </p:nvSpPr>
          <p:spPr>
            <a:xfrm flipV="1">
              <a:off x="2495765" y="2413000"/>
              <a:ext cx="796710" cy="355889"/>
            </a:xfrm>
            <a:custGeom>
              <a:avLst/>
              <a:gdLst>
                <a:gd name="connsiteX0" fmla="*/ 0 w 2743200"/>
                <a:gd name="connsiteY0" fmla="*/ 0 h 621696"/>
                <a:gd name="connsiteX1" fmla="*/ 943429 w 2743200"/>
                <a:gd name="connsiteY1" fmla="*/ 522515 h 621696"/>
                <a:gd name="connsiteX2" fmla="*/ 2743200 w 2743200"/>
                <a:gd name="connsiteY2" fmla="*/ 595086 h 621696"/>
                <a:gd name="connsiteX0" fmla="*/ 0 w 2803141"/>
                <a:gd name="connsiteY0" fmla="*/ 0 h 622717"/>
                <a:gd name="connsiteX1" fmla="*/ 1003370 w 2803141"/>
                <a:gd name="connsiteY1" fmla="*/ 540994 h 622717"/>
                <a:gd name="connsiteX2" fmla="*/ 2803141 w 2803141"/>
                <a:gd name="connsiteY2" fmla="*/ 613565 h 622717"/>
                <a:gd name="connsiteX0" fmla="*/ 333477 w 1931140"/>
                <a:gd name="connsiteY0" fmla="*/ 0 h 1020022"/>
                <a:gd name="connsiteX1" fmla="*/ 131369 w 1931140"/>
                <a:gd name="connsiteY1" fmla="*/ 938299 h 1020022"/>
                <a:gd name="connsiteX2" fmla="*/ 1931140 w 1931140"/>
                <a:gd name="connsiteY2" fmla="*/ 1010870 h 1020022"/>
                <a:gd name="connsiteX0" fmla="*/ 0 w 1597663"/>
                <a:gd name="connsiteY0" fmla="*/ 0 h 1026442"/>
                <a:gd name="connsiteX1" fmla="*/ 250779 w 1597663"/>
                <a:gd name="connsiteY1" fmla="*/ 956779 h 1026442"/>
                <a:gd name="connsiteX2" fmla="*/ 1597663 w 1597663"/>
                <a:gd name="connsiteY2" fmla="*/ 1010870 h 1026442"/>
                <a:gd name="connsiteX0" fmla="*/ 77473 w 1675136"/>
                <a:gd name="connsiteY0" fmla="*/ 0 h 1026442"/>
                <a:gd name="connsiteX1" fmla="*/ 328252 w 1675136"/>
                <a:gd name="connsiteY1" fmla="*/ 956779 h 1026442"/>
                <a:gd name="connsiteX2" fmla="*/ 1675136 w 1675136"/>
                <a:gd name="connsiteY2" fmla="*/ 1010870 h 1026442"/>
                <a:gd name="connsiteX0" fmla="*/ 80231 w 1671234"/>
                <a:gd name="connsiteY0" fmla="*/ 0 h 1035682"/>
                <a:gd name="connsiteX1" fmla="*/ 324350 w 1671234"/>
                <a:gd name="connsiteY1" fmla="*/ 966019 h 1035682"/>
                <a:gd name="connsiteX2" fmla="*/ 1671234 w 1671234"/>
                <a:gd name="connsiteY2" fmla="*/ 1020110 h 1035682"/>
              </a:gdLst>
              <a:ahLst/>
              <a:cxnLst>
                <a:cxn ang="0">
                  <a:pos x="connsiteX0" y="connsiteY0"/>
                </a:cxn>
                <a:cxn ang="0">
                  <a:pos x="connsiteX1" y="connsiteY1"/>
                </a:cxn>
                <a:cxn ang="0">
                  <a:pos x="connsiteX2" y="connsiteY2"/>
                </a:cxn>
              </a:cxnLst>
              <a:rect l="l" t="t" r="r" b="b"/>
              <a:pathLst>
                <a:path w="1671234" h="1035682">
                  <a:moveTo>
                    <a:pt x="80231" y="0"/>
                  </a:moveTo>
                  <a:cubicBezTo>
                    <a:pt x="3660" y="461138"/>
                    <a:pt x="-132850" y="866838"/>
                    <a:pt x="324350" y="966019"/>
                  </a:cubicBezTo>
                  <a:cubicBezTo>
                    <a:pt x="781550" y="1065200"/>
                    <a:pt x="999948" y="1033415"/>
                    <a:pt x="1671234" y="1020110"/>
                  </a:cubicBezTo>
                </a:path>
              </a:pathLst>
            </a:custGeom>
            <a:ln w="508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Freeform 36"/>
            <p:cNvSpPr/>
            <p:nvPr/>
          </p:nvSpPr>
          <p:spPr>
            <a:xfrm>
              <a:off x="2638291" y="2054223"/>
              <a:ext cx="654186" cy="373493"/>
            </a:xfrm>
            <a:custGeom>
              <a:avLst/>
              <a:gdLst>
                <a:gd name="connsiteX0" fmla="*/ 0 w 2743200"/>
                <a:gd name="connsiteY0" fmla="*/ 0 h 621696"/>
                <a:gd name="connsiteX1" fmla="*/ 943429 w 2743200"/>
                <a:gd name="connsiteY1" fmla="*/ 522515 h 621696"/>
                <a:gd name="connsiteX2" fmla="*/ 2743200 w 2743200"/>
                <a:gd name="connsiteY2" fmla="*/ 595086 h 621696"/>
                <a:gd name="connsiteX0" fmla="*/ 0 w 2803141"/>
                <a:gd name="connsiteY0" fmla="*/ 0 h 622717"/>
                <a:gd name="connsiteX1" fmla="*/ 1003370 w 2803141"/>
                <a:gd name="connsiteY1" fmla="*/ 540994 h 622717"/>
                <a:gd name="connsiteX2" fmla="*/ 2803141 w 2803141"/>
                <a:gd name="connsiteY2" fmla="*/ 613565 h 622717"/>
                <a:gd name="connsiteX0" fmla="*/ 333477 w 1931140"/>
                <a:gd name="connsiteY0" fmla="*/ 0 h 1020022"/>
                <a:gd name="connsiteX1" fmla="*/ 131369 w 1931140"/>
                <a:gd name="connsiteY1" fmla="*/ 938299 h 1020022"/>
                <a:gd name="connsiteX2" fmla="*/ 1931140 w 1931140"/>
                <a:gd name="connsiteY2" fmla="*/ 1010870 h 1020022"/>
                <a:gd name="connsiteX0" fmla="*/ 0 w 1597663"/>
                <a:gd name="connsiteY0" fmla="*/ 0 h 1026442"/>
                <a:gd name="connsiteX1" fmla="*/ 250779 w 1597663"/>
                <a:gd name="connsiteY1" fmla="*/ 956779 h 1026442"/>
                <a:gd name="connsiteX2" fmla="*/ 1597663 w 1597663"/>
                <a:gd name="connsiteY2" fmla="*/ 1010870 h 1026442"/>
                <a:gd name="connsiteX0" fmla="*/ 77473 w 1675136"/>
                <a:gd name="connsiteY0" fmla="*/ 0 h 1026442"/>
                <a:gd name="connsiteX1" fmla="*/ 328252 w 1675136"/>
                <a:gd name="connsiteY1" fmla="*/ 956779 h 1026442"/>
                <a:gd name="connsiteX2" fmla="*/ 1675136 w 1675136"/>
                <a:gd name="connsiteY2" fmla="*/ 1010870 h 1026442"/>
                <a:gd name="connsiteX0" fmla="*/ 80231 w 1671234"/>
                <a:gd name="connsiteY0" fmla="*/ 0 h 1035682"/>
                <a:gd name="connsiteX1" fmla="*/ 324350 w 1671234"/>
                <a:gd name="connsiteY1" fmla="*/ 966019 h 1035682"/>
                <a:gd name="connsiteX2" fmla="*/ 1671234 w 1671234"/>
                <a:gd name="connsiteY2" fmla="*/ 1020110 h 1035682"/>
                <a:gd name="connsiteX0" fmla="*/ 614794 w 1479845"/>
                <a:gd name="connsiteY0" fmla="*/ 0 h 1044922"/>
                <a:gd name="connsiteX1" fmla="*/ 132961 w 1479845"/>
                <a:gd name="connsiteY1" fmla="*/ 975259 h 1044922"/>
                <a:gd name="connsiteX2" fmla="*/ 1479845 w 1479845"/>
                <a:gd name="connsiteY2" fmla="*/ 1029350 h 1044922"/>
                <a:gd name="connsiteX0" fmla="*/ 486834 w 1351885"/>
                <a:gd name="connsiteY0" fmla="*/ 0 h 1059193"/>
                <a:gd name="connsiteX1" fmla="*/ 151523 w 1351885"/>
                <a:gd name="connsiteY1" fmla="*/ 1002978 h 1059193"/>
                <a:gd name="connsiteX2" fmla="*/ 1351885 w 1351885"/>
                <a:gd name="connsiteY2" fmla="*/ 1029350 h 1059193"/>
                <a:gd name="connsiteX0" fmla="*/ 508155 w 1373206"/>
                <a:gd name="connsiteY0" fmla="*/ 0 h 1059193"/>
                <a:gd name="connsiteX1" fmla="*/ 172844 w 1373206"/>
                <a:gd name="connsiteY1" fmla="*/ 1002978 h 1059193"/>
                <a:gd name="connsiteX2" fmla="*/ 1373206 w 1373206"/>
                <a:gd name="connsiteY2" fmla="*/ 1029350 h 1059193"/>
                <a:gd name="connsiteX0" fmla="*/ 506022 w 1371073"/>
                <a:gd name="connsiteY0" fmla="*/ 0 h 1059193"/>
                <a:gd name="connsiteX1" fmla="*/ 170711 w 1371073"/>
                <a:gd name="connsiteY1" fmla="*/ 1002978 h 1059193"/>
                <a:gd name="connsiteX2" fmla="*/ 1371073 w 1371073"/>
                <a:gd name="connsiteY2" fmla="*/ 1029350 h 1059193"/>
                <a:gd name="connsiteX0" fmla="*/ 489670 w 1374702"/>
                <a:gd name="connsiteY0" fmla="*/ 0 h 1059193"/>
                <a:gd name="connsiteX1" fmla="*/ 174340 w 1374702"/>
                <a:gd name="connsiteY1" fmla="*/ 1002978 h 1059193"/>
                <a:gd name="connsiteX2" fmla="*/ 1374702 w 1374702"/>
                <a:gd name="connsiteY2" fmla="*/ 1029350 h 1059193"/>
                <a:gd name="connsiteX0" fmla="*/ 500555 w 1372267"/>
                <a:gd name="connsiteY0" fmla="*/ 0 h 1086912"/>
                <a:gd name="connsiteX1" fmla="*/ 171905 w 1372267"/>
                <a:gd name="connsiteY1" fmla="*/ 1030697 h 1086912"/>
                <a:gd name="connsiteX2" fmla="*/ 1372267 w 1372267"/>
                <a:gd name="connsiteY2" fmla="*/ 1057069 h 1086912"/>
              </a:gdLst>
              <a:ahLst/>
              <a:cxnLst>
                <a:cxn ang="0">
                  <a:pos x="connsiteX0" y="connsiteY0"/>
                </a:cxn>
                <a:cxn ang="0">
                  <a:pos x="connsiteX1" y="connsiteY1"/>
                </a:cxn>
                <a:cxn ang="0">
                  <a:pos x="connsiteX2" y="connsiteY2"/>
                </a:cxn>
              </a:cxnLst>
              <a:rect l="l" t="t" r="r" b="b"/>
              <a:pathLst>
                <a:path w="1372267" h="1086912">
                  <a:moveTo>
                    <a:pt x="500555" y="0"/>
                  </a:moveTo>
                  <a:cubicBezTo>
                    <a:pt x="290781" y="350263"/>
                    <a:pt x="-285295" y="931516"/>
                    <a:pt x="171905" y="1030697"/>
                  </a:cubicBezTo>
                  <a:cubicBezTo>
                    <a:pt x="629105" y="1129878"/>
                    <a:pt x="700981" y="1070374"/>
                    <a:pt x="1372267" y="1057069"/>
                  </a:cubicBezTo>
                </a:path>
              </a:pathLst>
            </a:custGeom>
            <a:ln w="508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8" name="Freeform 37"/>
            <p:cNvSpPr/>
            <p:nvPr/>
          </p:nvSpPr>
          <p:spPr>
            <a:xfrm flipV="1">
              <a:off x="2638291" y="2416173"/>
              <a:ext cx="654186" cy="373493"/>
            </a:xfrm>
            <a:custGeom>
              <a:avLst/>
              <a:gdLst>
                <a:gd name="connsiteX0" fmla="*/ 0 w 2743200"/>
                <a:gd name="connsiteY0" fmla="*/ 0 h 621696"/>
                <a:gd name="connsiteX1" fmla="*/ 943429 w 2743200"/>
                <a:gd name="connsiteY1" fmla="*/ 522515 h 621696"/>
                <a:gd name="connsiteX2" fmla="*/ 2743200 w 2743200"/>
                <a:gd name="connsiteY2" fmla="*/ 595086 h 621696"/>
                <a:gd name="connsiteX0" fmla="*/ 0 w 2803141"/>
                <a:gd name="connsiteY0" fmla="*/ 0 h 622717"/>
                <a:gd name="connsiteX1" fmla="*/ 1003370 w 2803141"/>
                <a:gd name="connsiteY1" fmla="*/ 540994 h 622717"/>
                <a:gd name="connsiteX2" fmla="*/ 2803141 w 2803141"/>
                <a:gd name="connsiteY2" fmla="*/ 613565 h 622717"/>
                <a:gd name="connsiteX0" fmla="*/ 333477 w 1931140"/>
                <a:gd name="connsiteY0" fmla="*/ 0 h 1020022"/>
                <a:gd name="connsiteX1" fmla="*/ 131369 w 1931140"/>
                <a:gd name="connsiteY1" fmla="*/ 938299 h 1020022"/>
                <a:gd name="connsiteX2" fmla="*/ 1931140 w 1931140"/>
                <a:gd name="connsiteY2" fmla="*/ 1010870 h 1020022"/>
                <a:gd name="connsiteX0" fmla="*/ 0 w 1597663"/>
                <a:gd name="connsiteY0" fmla="*/ 0 h 1026442"/>
                <a:gd name="connsiteX1" fmla="*/ 250779 w 1597663"/>
                <a:gd name="connsiteY1" fmla="*/ 956779 h 1026442"/>
                <a:gd name="connsiteX2" fmla="*/ 1597663 w 1597663"/>
                <a:gd name="connsiteY2" fmla="*/ 1010870 h 1026442"/>
                <a:gd name="connsiteX0" fmla="*/ 77473 w 1675136"/>
                <a:gd name="connsiteY0" fmla="*/ 0 h 1026442"/>
                <a:gd name="connsiteX1" fmla="*/ 328252 w 1675136"/>
                <a:gd name="connsiteY1" fmla="*/ 956779 h 1026442"/>
                <a:gd name="connsiteX2" fmla="*/ 1675136 w 1675136"/>
                <a:gd name="connsiteY2" fmla="*/ 1010870 h 1026442"/>
                <a:gd name="connsiteX0" fmla="*/ 80231 w 1671234"/>
                <a:gd name="connsiteY0" fmla="*/ 0 h 1035682"/>
                <a:gd name="connsiteX1" fmla="*/ 324350 w 1671234"/>
                <a:gd name="connsiteY1" fmla="*/ 966019 h 1035682"/>
                <a:gd name="connsiteX2" fmla="*/ 1671234 w 1671234"/>
                <a:gd name="connsiteY2" fmla="*/ 1020110 h 1035682"/>
                <a:gd name="connsiteX0" fmla="*/ 614794 w 1479845"/>
                <a:gd name="connsiteY0" fmla="*/ 0 h 1044922"/>
                <a:gd name="connsiteX1" fmla="*/ 132961 w 1479845"/>
                <a:gd name="connsiteY1" fmla="*/ 975259 h 1044922"/>
                <a:gd name="connsiteX2" fmla="*/ 1479845 w 1479845"/>
                <a:gd name="connsiteY2" fmla="*/ 1029350 h 1044922"/>
                <a:gd name="connsiteX0" fmla="*/ 486834 w 1351885"/>
                <a:gd name="connsiteY0" fmla="*/ 0 h 1059193"/>
                <a:gd name="connsiteX1" fmla="*/ 151523 w 1351885"/>
                <a:gd name="connsiteY1" fmla="*/ 1002978 h 1059193"/>
                <a:gd name="connsiteX2" fmla="*/ 1351885 w 1351885"/>
                <a:gd name="connsiteY2" fmla="*/ 1029350 h 1059193"/>
                <a:gd name="connsiteX0" fmla="*/ 508155 w 1373206"/>
                <a:gd name="connsiteY0" fmla="*/ 0 h 1059193"/>
                <a:gd name="connsiteX1" fmla="*/ 172844 w 1373206"/>
                <a:gd name="connsiteY1" fmla="*/ 1002978 h 1059193"/>
                <a:gd name="connsiteX2" fmla="*/ 1373206 w 1373206"/>
                <a:gd name="connsiteY2" fmla="*/ 1029350 h 1059193"/>
                <a:gd name="connsiteX0" fmla="*/ 506022 w 1371073"/>
                <a:gd name="connsiteY0" fmla="*/ 0 h 1059193"/>
                <a:gd name="connsiteX1" fmla="*/ 170711 w 1371073"/>
                <a:gd name="connsiteY1" fmla="*/ 1002978 h 1059193"/>
                <a:gd name="connsiteX2" fmla="*/ 1371073 w 1371073"/>
                <a:gd name="connsiteY2" fmla="*/ 1029350 h 1059193"/>
                <a:gd name="connsiteX0" fmla="*/ 489670 w 1374702"/>
                <a:gd name="connsiteY0" fmla="*/ 0 h 1059193"/>
                <a:gd name="connsiteX1" fmla="*/ 174340 w 1374702"/>
                <a:gd name="connsiteY1" fmla="*/ 1002978 h 1059193"/>
                <a:gd name="connsiteX2" fmla="*/ 1374702 w 1374702"/>
                <a:gd name="connsiteY2" fmla="*/ 1029350 h 1059193"/>
                <a:gd name="connsiteX0" fmla="*/ 500555 w 1372267"/>
                <a:gd name="connsiteY0" fmla="*/ 0 h 1086912"/>
                <a:gd name="connsiteX1" fmla="*/ 171905 w 1372267"/>
                <a:gd name="connsiteY1" fmla="*/ 1030697 h 1086912"/>
                <a:gd name="connsiteX2" fmla="*/ 1372267 w 1372267"/>
                <a:gd name="connsiteY2" fmla="*/ 1057069 h 1086912"/>
              </a:gdLst>
              <a:ahLst/>
              <a:cxnLst>
                <a:cxn ang="0">
                  <a:pos x="connsiteX0" y="connsiteY0"/>
                </a:cxn>
                <a:cxn ang="0">
                  <a:pos x="connsiteX1" y="connsiteY1"/>
                </a:cxn>
                <a:cxn ang="0">
                  <a:pos x="connsiteX2" y="connsiteY2"/>
                </a:cxn>
              </a:cxnLst>
              <a:rect l="l" t="t" r="r" b="b"/>
              <a:pathLst>
                <a:path w="1372267" h="1086912">
                  <a:moveTo>
                    <a:pt x="500555" y="0"/>
                  </a:moveTo>
                  <a:cubicBezTo>
                    <a:pt x="290781" y="350263"/>
                    <a:pt x="-285295" y="931516"/>
                    <a:pt x="171905" y="1030697"/>
                  </a:cubicBezTo>
                  <a:cubicBezTo>
                    <a:pt x="629105" y="1129878"/>
                    <a:pt x="700981" y="1070374"/>
                    <a:pt x="1372267" y="1057069"/>
                  </a:cubicBezTo>
                </a:path>
              </a:pathLst>
            </a:custGeom>
            <a:ln w="508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9" name="Straight Arrow Connector 38"/>
            <p:cNvCxnSpPr/>
            <p:nvPr/>
          </p:nvCxnSpPr>
          <p:spPr>
            <a:xfrm>
              <a:off x="1898650" y="2422525"/>
              <a:ext cx="1403352" cy="3903"/>
            </a:xfrm>
            <a:prstGeom prst="straightConnector1">
              <a:avLst/>
            </a:prstGeom>
            <a:ln w="50800">
              <a:solidFill>
                <a:srgbClr val="FF0000"/>
              </a:solidFill>
              <a:tailEnd type="stealth" w="lg" len="lg"/>
            </a:ln>
            <a:effectLst/>
          </p:spPr>
          <p:style>
            <a:lnRef idx="2">
              <a:schemeClr val="accent1"/>
            </a:lnRef>
            <a:fillRef idx="0">
              <a:schemeClr val="accent1"/>
            </a:fillRef>
            <a:effectRef idx="1">
              <a:schemeClr val="accent1"/>
            </a:effectRef>
            <a:fontRef idx="minor">
              <a:schemeClr val="tx1"/>
            </a:fontRef>
          </p:style>
        </p:cxnSp>
        <p:grpSp>
          <p:nvGrpSpPr>
            <p:cNvPr id="40" name="Group 39"/>
            <p:cNvGrpSpPr/>
            <p:nvPr/>
          </p:nvGrpSpPr>
          <p:grpSpPr>
            <a:xfrm>
              <a:off x="2295525" y="2286000"/>
              <a:ext cx="371475" cy="261269"/>
              <a:chOff x="2251288" y="2223419"/>
              <a:chExt cx="304800" cy="228600"/>
            </a:xfrm>
          </p:grpSpPr>
          <p:sp>
            <p:nvSpPr>
              <p:cNvPr id="42" name="Rectangle 41"/>
              <p:cNvSpPr/>
              <p:nvPr/>
            </p:nvSpPr>
            <p:spPr>
              <a:xfrm>
                <a:off x="2251288" y="2223419"/>
                <a:ext cx="304800" cy="2286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43" name="Freeform 42"/>
              <p:cNvSpPr/>
              <p:nvPr/>
            </p:nvSpPr>
            <p:spPr>
              <a:xfrm flipV="1">
                <a:off x="2273908" y="2324100"/>
                <a:ext cx="122909" cy="68128"/>
              </a:xfrm>
              <a:custGeom>
                <a:avLst/>
                <a:gdLst>
                  <a:gd name="connsiteX0" fmla="*/ 0 w 1171320"/>
                  <a:gd name="connsiteY0" fmla="*/ 0 h 480831"/>
                  <a:gd name="connsiteX1" fmla="*/ 715121 w 1171320"/>
                  <a:gd name="connsiteY1" fmla="*/ 147948 h 480831"/>
                  <a:gd name="connsiteX2" fmla="*/ 1171320 w 1171320"/>
                  <a:gd name="connsiteY2" fmla="*/ 480831 h 480831"/>
                </a:gdLst>
                <a:ahLst/>
                <a:cxnLst>
                  <a:cxn ang="0">
                    <a:pos x="connsiteX0" y="connsiteY0"/>
                  </a:cxn>
                  <a:cxn ang="0">
                    <a:pos x="connsiteX1" y="connsiteY1"/>
                  </a:cxn>
                  <a:cxn ang="0">
                    <a:pos x="connsiteX2" y="connsiteY2"/>
                  </a:cxn>
                </a:cxnLst>
                <a:rect l="l" t="t" r="r" b="b"/>
                <a:pathLst>
                  <a:path w="1171320" h="480831">
                    <a:moveTo>
                      <a:pt x="0" y="0"/>
                    </a:moveTo>
                    <a:cubicBezTo>
                      <a:pt x="259950" y="33905"/>
                      <a:pt x="519901" y="67810"/>
                      <a:pt x="715121" y="147948"/>
                    </a:cubicBezTo>
                    <a:cubicBezTo>
                      <a:pt x="910341" y="228087"/>
                      <a:pt x="1040830" y="354459"/>
                      <a:pt x="1171320" y="480831"/>
                    </a:cubicBezTo>
                  </a:path>
                </a:pathLst>
              </a:custGeom>
              <a:ln w="381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4" name="Freeform 43"/>
              <p:cNvSpPr/>
              <p:nvPr/>
            </p:nvSpPr>
            <p:spPr>
              <a:xfrm flipH="1">
                <a:off x="2395634" y="2272307"/>
                <a:ext cx="122909" cy="68128"/>
              </a:xfrm>
              <a:custGeom>
                <a:avLst/>
                <a:gdLst>
                  <a:gd name="connsiteX0" fmla="*/ 0 w 1171320"/>
                  <a:gd name="connsiteY0" fmla="*/ 0 h 480831"/>
                  <a:gd name="connsiteX1" fmla="*/ 715121 w 1171320"/>
                  <a:gd name="connsiteY1" fmla="*/ 147948 h 480831"/>
                  <a:gd name="connsiteX2" fmla="*/ 1171320 w 1171320"/>
                  <a:gd name="connsiteY2" fmla="*/ 480831 h 480831"/>
                </a:gdLst>
                <a:ahLst/>
                <a:cxnLst>
                  <a:cxn ang="0">
                    <a:pos x="connsiteX0" y="connsiteY0"/>
                  </a:cxn>
                  <a:cxn ang="0">
                    <a:pos x="connsiteX1" y="connsiteY1"/>
                  </a:cxn>
                  <a:cxn ang="0">
                    <a:pos x="connsiteX2" y="connsiteY2"/>
                  </a:cxn>
                </a:cxnLst>
                <a:rect l="l" t="t" r="r" b="b"/>
                <a:pathLst>
                  <a:path w="1171320" h="480831">
                    <a:moveTo>
                      <a:pt x="0" y="0"/>
                    </a:moveTo>
                    <a:cubicBezTo>
                      <a:pt x="259950" y="33905"/>
                      <a:pt x="519901" y="67810"/>
                      <a:pt x="715121" y="147948"/>
                    </a:cubicBezTo>
                    <a:cubicBezTo>
                      <a:pt x="910341" y="228087"/>
                      <a:pt x="1040830" y="354459"/>
                      <a:pt x="1171320" y="480831"/>
                    </a:cubicBezTo>
                  </a:path>
                </a:pathLst>
              </a:custGeom>
              <a:ln w="381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5" name="Freeform 44"/>
              <p:cNvSpPr/>
              <p:nvPr/>
            </p:nvSpPr>
            <p:spPr>
              <a:xfrm flipH="1" flipV="1">
                <a:off x="2397604" y="2324100"/>
                <a:ext cx="122909" cy="68128"/>
              </a:xfrm>
              <a:custGeom>
                <a:avLst/>
                <a:gdLst>
                  <a:gd name="connsiteX0" fmla="*/ 0 w 1171320"/>
                  <a:gd name="connsiteY0" fmla="*/ 0 h 480831"/>
                  <a:gd name="connsiteX1" fmla="*/ 715121 w 1171320"/>
                  <a:gd name="connsiteY1" fmla="*/ 147948 h 480831"/>
                  <a:gd name="connsiteX2" fmla="*/ 1171320 w 1171320"/>
                  <a:gd name="connsiteY2" fmla="*/ 480831 h 480831"/>
                </a:gdLst>
                <a:ahLst/>
                <a:cxnLst>
                  <a:cxn ang="0">
                    <a:pos x="connsiteX0" y="connsiteY0"/>
                  </a:cxn>
                  <a:cxn ang="0">
                    <a:pos x="connsiteX1" y="connsiteY1"/>
                  </a:cxn>
                  <a:cxn ang="0">
                    <a:pos x="connsiteX2" y="connsiteY2"/>
                  </a:cxn>
                </a:cxnLst>
                <a:rect l="l" t="t" r="r" b="b"/>
                <a:pathLst>
                  <a:path w="1171320" h="480831">
                    <a:moveTo>
                      <a:pt x="0" y="0"/>
                    </a:moveTo>
                    <a:cubicBezTo>
                      <a:pt x="259950" y="33905"/>
                      <a:pt x="519901" y="67810"/>
                      <a:pt x="715121" y="147948"/>
                    </a:cubicBezTo>
                    <a:cubicBezTo>
                      <a:pt x="910341" y="228087"/>
                      <a:pt x="1040830" y="354459"/>
                      <a:pt x="1171320" y="480831"/>
                    </a:cubicBezTo>
                  </a:path>
                </a:pathLst>
              </a:custGeom>
              <a:ln w="381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46" name="Freeform 45"/>
              <p:cNvSpPr/>
              <p:nvPr/>
            </p:nvSpPr>
            <p:spPr>
              <a:xfrm>
                <a:off x="2275878" y="2270366"/>
                <a:ext cx="122909" cy="68128"/>
              </a:xfrm>
              <a:custGeom>
                <a:avLst/>
                <a:gdLst>
                  <a:gd name="connsiteX0" fmla="*/ 0 w 1171320"/>
                  <a:gd name="connsiteY0" fmla="*/ 0 h 480831"/>
                  <a:gd name="connsiteX1" fmla="*/ 715121 w 1171320"/>
                  <a:gd name="connsiteY1" fmla="*/ 147948 h 480831"/>
                  <a:gd name="connsiteX2" fmla="*/ 1171320 w 1171320"/>
                  <a:gd name="connsiteY2" fmla="*/ 480831 h 480831"/>
                </a:gdLst>
                <a:ahLst/>
                <a:cxnLst>
                  <a:cxn ang="0">
                    <a:pos x="connsiteX0" y="connsiteY0"/>
                  </a:cxn>
                  <a:cxn ang="0">
                    <a:pos x="connsiteX1" y="connsiteY1"/>
                  </a:cxn>
                  <a:cxn ang="0">
                    <a:pos x="connsiteX2" y="connsiteY2"/>
                  </a:cxn>
                </a:cxnLst>
                <a:rect l="l" t="t" r="r" b="b"/>
                <a:pathLst>
                  <a:path w="1171320" h="480831">
                    <a:moveTo>
                      <a:pt x="0" y="0"/>
                    </a:moveTo>
                    <a:cubicBezTo>
                      <a:pt x="259950" y="33905"/>
                      <a:pt x="519901" y="67810"/>
                      <a:pt x="715121" y="147948"/>
                    </a:cubicBezTo>
                    <a:cubicBezTo>
                      <a:pt x="910341" y="228087"/>
                      <a:pt x="1040830" y="354459"/>
                      <a:pt x="1171320" y="480831"/>
                    </a:cubicBezTo>
                  </a:path>
                </a:pathLst>
              </a:custGeom>
              <a:ln w="381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41" name="Snip Same Side Corner Rectangle 40"/>
            <p:cNvSpPr/>
            <p:nvPr/>
          </p:nvSpPr>
          <p:spPr>
            <a:xfrm rot="5400000">
              <a:off x="2802886" y="2318389"/>
              <a:ext cx="132931" cy="220554"/>
            </a:xfrm>
            <a:prstGeom prst="snip2SameRect">
              <a:avLst>
                <a:gd name="adj1" fmla="val 50000"/>
                <a:gd name="adj2" fmla="val 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grpSp>
      <p:sp>
        <p:nvSpPr>
          <p:cNvPr id="55" name="Left Arrow Callout 54"/>
          <p:cNvSpPr/>
          <p:nvPr/>
        </p:nvSpPr>
        <p:spPr>
          <a:xfrm>
            <a:off x="3810000" y="4604990"/>
            <a:ext cx="1831852" cy="1294414"/>
          </a:xfrm>
          <a:prstGeom prst="leftArrowCallout">
            <a:avLst>
              <a:gd name="adj1" fmla="val 25000"/>
              <a:gd name="adj2" fmla="val 34850"/>
              <a:gd name="adj3" fmla="val 25000"/>
              <a:gd name="adj4" fmla="val 74529"/>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smtClean="0"/>
              <a:t>~91% decrease</a:t>
            </a:r>
            <a:endParaRPr lang="en-US" sz="2400" b="1" dirty="0"/>
          </a:p>
        </p:txBody>
      </p:sp>
      <p:sp>
        <p:nvSpPr>
          <p:cNvPr id="58" name="Left Arrow Callout 57"/>
          <p:cNvSpPr/>
          <p:nvPr/>
        </p:nvSpPr>
        <p:spPr>
          <a:xfrm>
            <a:off x="6553200" y="4648200"/>
            <a:ext cx="1831852" cy="1294414"/>
          </a:xfrm>
          <a:prstGeom prst="leftArrowCallout">
            <a:avLst>
              <a:gd name="adj1" fmla="val 25000"/>
              <a:gd name="adj2" fmla="val 34850"/>
              <a:gd name="adj3" fmla="val 25000"/>
              <a:gd name="adj4" fmla="val 74529"/>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b="1" dirty="0" smtClean="0"/>
              <a:t>~28% increase</a:t>
            </a:r>
            <a:endParaRPr lang="en-US" sz="2400" b="1" dirty="0"/>
          </a:p>
        </p:txBody>
      </p:sp>
    </p:spTree>
    <p:custDataLst>
      <p:tags r:id="rId1"/>
    </p:custDataLst>
    <p:extLst>
      <p:ext uri="{BB962C8B-B14F-4D97-AF65-F5344CB8AC3E}">
        <p14:creationId xmlns:p14="http://schemas.microsoft.com/office/powerpoint/2010/main" val="3099302393"/>
      </p:ext>
    </p:extLst>
  </p:cSld>
  <p:clrMapOvr>
    <a:masterClrMapping/>
  </p:clrMapOvr>
  <p:transition xmlns:p14="http://schemas.microsoft.com/office/powerpoint/2010/main" advTm="70382"/>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fade">
                                      <p:cBhvr>
                                        <p:cTn id="7" dur="500"/>
                                        <p:tgtEl>
                                          <p:spTgt spid="5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fade">
                                      <p:cBhvr>
                                        <p:cTn id="10" dur="500"/>
                                        <p:tgtEl>
                                          <p:spTgt spid="5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fade">
                                      <p:cBhvr>
                                        <p:cTn id="13" dur="500"/>
                                        <p:tgtEl>
                                          <p:spTgt spid="5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500"/>
                                        <p:tgtEl>
                                          <p:spTgt spid="5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Effect transition="in" filter="fade">
                                      <p:cBhvr>
                                        <p:cTn id="21" dur="500"/>
                                        <p:tgtEl>
                                          <p:spTgt spid="5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fade">
                                      <p:cBhvr>
                                        <p:cTn id="24"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57" grpId="0" animBg="1"/>
      <p:bldP spid="53" grpId="0" animBg="1"/>
      <p:bldP spid="54" grpId="0" animBg="1"/>
      <p:bldP spid="55" grpId="0" animBg="1"/>
      <p:bldP spid="5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 name="Object 21"/>
          <p:cNvGraphicFramePr>
            <a:graphicFrameLocks noChangeAspect="1"/>
          </p:cNvGraphicFramePr>
          <p:nvPr>
            <p:extLst>
              <p:ext uri="{D42A27DB-BD31-4B8C-83A1-F6EECF244321}">
                <p14:modId xmlns:p14="http://schemas.microsoft.com/office/powerpoint/2010/main" val="1604544225"/>
              </p:ext>
            </p:extLst>
          </p:nvPr>
        </p:nvGraphicFramePr>
        <p:xfrm>
          <a:off x="6858000" y="1752600"/>
          <a:ext cx="742441" cy="642761"/>
        </p:xfrm>
        <a:graphic>
          <a:graphicData uri="http://schemas.openxmlformats.org/presentationml/2006/ole">
            <mc:AlternateContent xmlns:mc="http://schemas.openxmlformats.org/markup-compatibility/2006">
              <mc:Choice xmlns:v="urn:schemas-microsoft-com:vml" Requires="v">
                <p:oleObj spid="_x0000_s183556" name="Document" r:id="rId4" imgW="5486400" imgH="4749800" progId="Word.Document.12">
                  <p:embed/>
                </p:oleObj>
              </mc:Choice>
              <mc:Fallback>
                <p:oleObj name="Document" r:id="rId4" imgW="5486400" imgH="4749800" progId="Word.Document.12">
                  <p:embed/>
                  <p:pic>
                    <p:nvPicPr>
                      <p:cNvPr id="0" name=""/>
                      <p:cNvPicPr/>
                      <p:nvPr/>
                    </p:nvPicPr>
                    <p:blipFill>
                      <a:blip r:embed="rId5"/>
                      <a:stretch>
                        <a:fillRect/>
                      </a:stretch>
                    </p:blipFill>
                    <p:spPr>
                      <a:xfrm>
                        <a:off x="6858000" y="1752600"/>
                        <a:ext cx="742441" cy="642761"/>
                      </a:xfrm>
                      <a:prstGeom prst="rect">
                        <a:avLst/>
                      </a:prstGeom>
                    </p:spPr>
                  </p:pic>
                </p:oleObj>
              </mc:Fallback>
            </mc:AlternateContent>
          </a:graphicData>
        </a:graphic>
      </p:graphicFrame>
      <p:sp>
        <p:nvSpPr>
          <p:cNvPr id="3" name="Content Placeholder 2"/>
          <p:cNvSpPr>
            <a:spLocks noGrp="1"/>
          </p:cNvSpPr>
          <p:nvPr>
            <p:ph idx="1"/>
          </p:nvPr>
        </p:nvSpPr>
        <p:spPr>
          <a:xfrm>
            <a:off x="457200" y="1265237"/>
            <a:ext cx="8229600" cy="4525963"/>
          </a:xfrm>
        </p:spPr>
        <p:txBody>
          <a:bodyPr>
            <a:normAutofit/>
          </a:bodyPr>
          <a:lstStyle/>
          <a:p>
            <a:r>
              <a:rPr lang="en-US" sz="2800" dirty="0" smtClean="0"/>
              <a:t>Processor sharing model for elephants</a:t>
            </a:r>
          </a:p>
          <a:p>
            <a:pPr lvl="1"/>
            <a:r>
              <a:rPr lang="en-US" sz="2400" dirty="0" smtClean="0"/>
              <a:t>On a link of capacity 1, a flow of size </a:t>
            </a:r>
            <a:r>
              <a:rPr lang="en-US" sz="2400" i="1" dirty="0" smtClean="0"/>
              <a:t>x</a:t>
            </a:r>
            <a:r>
              <a:rPr lang="en-US" sz="2400" dirty="0" smtClean="0"/>
              <a:t> takes             </a:t>
            </a:r>
          </a:p>
          <a:p>
            <a:pPr marL="457200" lvl="1" indent="0">
              <a:buNone/>
            </a:pPr>
            <a:r>
              <a:rPr lang="en-US" sz="2400" dirty="0" smtClean="0"/>
              <a:t>    on average to complete </a:t>
            </a:r>
            <a:r>
              <a:rPr lang="en-US" sz="2400" dirty="0"/>
              <a:t>(</a:t>
            </a:r>
            <a:r>
              <a:rPr lang="en-US" sz="2400" dirty="0" err="1" smtClean="0"/>
              <a:t>ρ</a:t>
            </a:r>
            <a:r>
              <a:rPr lang="en-US" sz="2400" dirty="0" smtClean="0"/>
              <a:t> is the total load).</a:t>
            </a:r>
          </a:p>
          <a:p>
            <a:pPr marL="457200" lvl="1" indent="0">
              <a:buNone/>
            </a:pPr>
            <a:endParaRPr lang="en-US" sz="2400" dirty="0"/>
          </a:p>
          <a:p>
            <a:r>
              <a:rPr lang="en-US" sz="2800" dirty="0" smtClean="0"/>
              <a:t>Example: (</a:t>
            </a:r>
            <a:r>
              <a:rPr lang="en-US" sz="2800" dirty="0" err="1" smtClean="0"/>
              <a:t>ρ</a:t>
            </a:r>
            <a:r>
              <a:rPr lang="en-US" sz="2800" dirty="0" smtClean="0"/>
              <a:t> = 40%)</a:t>
            </a:r>
          </a:p>
          <a:p>
            <a:endParaRPr lang="en-US" sz="2800" dirty="0"/>
          </a:p>
          <a:p>
            <a:pPr marL="457200" lvl="1" indent="0">
              <a:buNone/>
            </a:pPr>
            <a:endParaRPr lang="en-US" sz="2400" dirty="0" smtClean="0"/>
          </a:p>
          <a:p>
            <a:endParaRPr lang="en-US" sz="2800" dirty="0"/>
          </a:p>
          <a:p>
            <a:pPr marL="0" indent="0">
              <a:buNone/>
            </a:pPr>
            <a:endParaRPr lang="en-US" sz="2800" dirty="0" smtClean="0"/>
          </a:p>
        </p:txBody>
      </p:sp>
      <p:sp>
        <p:nvSpPr>
          <p:cNvPr id="4" name="Slide Number Placeholder 3"/>
          <p:cNvSpPr>
            <a:spLocks noGrp="1"/>
          </p:cNvSpPr>
          <p:nvPr>
            <p:ph type="sldNum" sz="quarter" idx="12"/>
          </p:nvPr>
        </p:nvSpPr>
        <p:spPr/>
        <p:txBody>
          <a:bodyPr/>
          <a:lstStyle/>
          <a:p>
            <a:fld id="{D6860B3D-D4F8-4840-B91D-0EEC232E35FC}" type="slidenum">
              <a:rPr lang="en-US" smtClean="0"/>
              <a:pPr/>
              <a:t>22</a:t>
            </a:fld>
            <a:endParaRPr lang="en-US"/>
          </a:p>
        </p:txBody>
      </p:sp>
      <p:grpSp>
        <p:nvGrpSpPr>
          <p:cNvPr id="18" name="Group 17"/>
          <p:cNvGrpSpPr/>
          <p:nvPr/>
        </p:nvGrpSpPr>
        <p:grpSpPr>
          <a:xfrm>
            <a:off x="483167" y="3886200"/>
            <a:ext cx="5825345" cy="948868"/>
            <a:chOff x="483167" y="4105678"/>
            <a:chExt cx="5825345" cy="948868"/>
          </a:xfrm>
        </p:grpSpPr>
        <p:grpSp>
          <p:nvGrpSpPr>
            <p:cNvPr id="12" name="Group 11"/>
            <p:cNvGrpSpPr/>
            <p:nvPr/>
          </p:nvGrpSpPr>
          <p:grpSpPr>
            <a:xfrm>
              <a:off x="4148444" y="4105678"/>
              <a:ext cx="2160068" cy="828889"/>
              <a:chOff x="4769669" y="3995230"/>
              <a:chExt cx="2160068" cy="828889"/>
            </a:xfrm>
          </p:grpSpPr>
          <p:sp>
            <p:nvSpPr>
              <p:cNvPr id="6" name="Freeform 152"/>
              <p:cNvSpPr>
                <a:spLocks/>
              </p:cNvSpPr>
              <p:nvPr/>
            </p:nvSpPr>
            <p:spPr bwMode="auto">
              <a:xfrm>
                <a:off x="4769669" y="4214519"/>
                <a:ext cx="1456327" cy="609600"/>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adFill>
                <a:gsLst>
                  <a:gs pos="0">
                    <a:schemeClr val="bg1"/>
                  </a:gs>
                  <a:gs pos="100000">
                    <a:schemeClr val="hlink"/>
                  </a:gs>
                </a:gsLst>
                <a:lin ang="0" scaled="1"/>
              </a:gradFill>
              <a:ln w="28575">
                <a:solidFill>
                  <a:schemeClr val="tx1"/>
                </a:solidFill>
                <a:round/>
                <a:headEnd/>
                <a:tailEnd/>
              </a:ln>
            </p:spPr>
            <p:txBody>
              <a:bodyPr/>
              <a:lstStyle/>
              <a:p>
                <a:endParaRPr lang="en-US">
                  <a:solidFill>
                    <a:srgbClr val="333399"/>
                  </a:solidFill>
                </a:endParaRPr>
              </a:p>
            </p:txBody>
          </p:sp>
          <p:cxnSp>
            <p:nvCxnSpPr>
              <p:cNvPr id="7" name="Straight Arrow Connector 6"/>
              <p:cNvCxnSpPr/>
              <p:nvPr/>
            </p:nvCxnSpPr>
            <p:spPr>
              <a:xfrm>
                <a:off x="6227849" y="4505290"/>
                <a:ext cx="577951" cy="0"/>
              </a:xfrm>
              <a:prstGeom prst="straightConnector1">
                <a:avLst/>
              </a:prstGeom>
              <a:ln w="381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490257" y="3995230"/>
                <a:ext cx="439480" cy="461665"/>
              </a:xfrm>
              <a:prstGeom prst="rect">
                <a:avLst/>
              </a:prstGeom>
              <a:noFill/>
            </p:spPr>
            <p:txBody>
              <a:bodyPr wrap="square" rtlCol="0">
                <a:spAutoFit/>
              </a:bodyPr>
              <a:lstStyle/>
              <a:p>
                <a:r>
                  <a:rPr lang="en-US" sz="2400" b="1" dirty="0"/>
                  <a:t>1</a:t>
                </a:r>
                <a:r>
                  <a:rPr lang="en-US" sz="2400" b="1" dirty="0" smtClean="0"/>
                  <a:t>  </a:t>
                </a:r>
                <a:endParaRPr lang="en-US" sz="2400" b="1" dirty="0"/>
              </a:p>
            </p:txBody>
          </p:sp>
        </p:grpSp>
        <p:graphicFrame>
          <p:nvGraphicFramePr>
            <p:cNvPr id="11" name="Object 10"/>
            <p:cNvGraphicFramePr>
              <a:graphicFrameLocks noChangeAspect="1"/>
            </p:cNvGraphicFramePr>
            <p:nvPr>
              <p:extLst>
                <p:ext uri="{D42A27DB-BD31-4B8C-83A1-F6EECF244321}">
                  <p14:modId xmlns:p14="http://schemas.microsoft.com/office/powerpoint/2010/main" val="3917469880"/>
                </p:ext>
              </p:extLst>
            </p:nvPr>
          </p:nvGraphicFramePr>
          <p:xfrm>
            <a:off x="483167" y="4229046"/>
            <a:ext cx="2876550" cy="825500"/>
          </p:xfrm>
          <a:graphic>
            <a:graphicData uri="http://schemas.openxmlformats.org/presentationml/2006/ole">
              <mc:AlternateContent xmlns:mc="http://schemas.openxmlformats.org/markup-compatibility/2006">
                <mc:Choice xmlns:v="urn:schemas-microsoft-com:vml" Requires="v">
                  <p:oleObj spid="_x0000_s183557" name="Equation" r:id="rId6" imgW="1371600" imgH="393700" progId="Equation.3">
                    <p:embed/>
                  </p:oleObj>
                </mc:Choice>
                <mc:Fallback>
                  <p:oleObj name="Equation" r:id="rId6" imgW="1371600" imgH="393700" progId="Equation.3">
                    <p:embed/>
                    <p:pic>
                      <p:nvPicPr>
                        <p:cNvPr id="0" name=""/>
                        <p:cNvPicPr/>
                        <p:nvPr/>
                      </p:nvPicPr>
                      <p:blipFill>
                        <a:blip r:embed="rId7"/>
                        <a:stretch>
                          <a:fillRect/>
                        </a:stretch>
                      </p:blipFill>
                      <p:spPr>
                        <a:xfrm>
                          <a:off x="483167" y="4229046"/>
                          <a:ext cx="2876550" cy="825500"/>
                        </a:xfrm>
                        <a:prstGeom prst="rect">
                          <a:avLst/>
                        </a:prstGeom>
                      </p:spPr>
                    </p:pic>
                  </p:oleObj>
                </mc:Fallback>
              </mc:AlternateContent>
            </a:graphicData>
          </a:graphic>
        </p:graphicFrame>
      </p:grpSp>
      <p:grpSp>
        <p:nvGrpSpPr>
          <p:cNvPr id="19" name="Group 18"/>
          <p:cNvGrpSpPr/>
          <p:nvPr/>
        </p:nvGrpSpPr>
        <p:grpSpPr>
          <a:xfrm>
            <a:off x="452268" y="5239703"/>
            <a:ext cx="6201672" cy="865419"/>
            <a:chOff x="452268" y="5459181"/>
            <a:chExt cx="6201672" cy="865419"/>
          </a:xfrm>
        </p:grpSpPr>
        <p:grpSp>
          <p:nvGrpSpPr>
            <p:cNvPr id="13" name="Group 12"/>
            <p:cNvGrpSpPr/>
            <p:nvPr/>
          </p:nvGrpSpPr>
          <p:grpSpPr>
            <a:xfrm>
              <a:off x="4121380" y="5459181"/>
              <a:ext cx="2532560" cy="828889"/>
              <a:chOff x="4769669" y="3995230"/>
              <a:chExt cx="2532560" cy="828889"/>
            </a:xfrm>
          </p:grpSpPr>
          <p:sp>
            <p:nvSpPr>
              <p:cNvPr id="14" name="Freeform 152"/>
              <p:cNvSpPr>
                <a:spLocks/>
              </p:cNvSpPr>
              <p:nvPr/>
            </p:nvSpPr>
            <p:spPr bwMode="auto">
              <a:xfrm>
                <a:off x="4769669" y="4214519"/>
                <a:ext cx="1456327" cy="609600"/>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adFill>
                <a:gsLst>
                  <a:gs pos="0">
                    <a:schemeClr val="bg1"/>
                  </a:gs>
                  <a:gs pos="100000">
                    <a:schemeClr val="hlink"/>
                  </a:gs>
                </a:gsLst>
                <a:lin ang="0" scaled="1"/>
              </a:gradFill>
              <a:ln w="28575">
                <a:solidFill>
                  <a:schemeClr val="tx1"/>
                </a:solidFill>
                <a:round/>
                <a:headEnd/>
                <a:tailEnd/>
              </a:ln>
            </p:spPr>
            <p:txBody>
              <a:bodyPr/>
              <a:lstStyle/>
              <a:p>
                <a:endParaRPr lang="en-US">
                  <a:solidFill>
                    <a:srgbClr val="333399"/>
                  </a:solidFill>
                </a:endParaRPr>
              </a:p>
            </p:txBody>
          </p:sp>
          <p:cxnSp>
            <p:nvCxnSpPr>
              <p:cNvPr id="15" name="Straight Arrow Connector 14"/>
              <p:cNvCxnSpPr/>
              <p:nvPr/>
            </p:nvCxnSpPr>
            <p:spPr>
              <a:xfrm>
                <a:off x="6227849" y="4505290"/>
                <a:ext cx="577951" cy="0"/>
              </a:xfrm>
              <a:prstGeom prst="straightConnector1">
                <a:avLst/>
              </a:prstGeom>
              <a:ln w="38100">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6490257" y="3995230"/>
                <a:ext cx="811972" cy="461665"/>
              </a:xfrm>
              <a:prstGeom prst="rect">
                <a:avLst/>
              </a:prstGeom>
              <a:noFill/>
            </p:spPr>
            <p:txBody>
              <a:bodyPr wrap="square" rtlCol="0">
                <a:spAutoFit/>
              </a:bodyPr>
              <a:lstStyle/>
              <a:p>
                <a:r>
                  <a:rPr lang="en-US" sz="2400" b="1" dirty="0" smtClean="0"/>
                  <a:t>0.8  </a:t>
                </a:r>
                <a:endParaRPr lang="en-US" sz="2400" b="1" dirty="0"/>
              </a:p>
            </p:txBody>
          </p:sp>
        </p:grpSp>
        <p:graphicFrame>
          <p:nvGraphicFramePr>
            <p:cNvPr id="17" name="Object 16"/>
            <p:cNvGraphicFramePr>
              <a:graphicFrameLocks noChangeAspect="1"/>
            </p:cNvGraphicFramePr>
            <p:nvPr>
              <p:extLst>
                <p:ext uri="{D42A27DB-BD31-4B8C-83A1-F6EECF244321}">
                  <p14:modId xmlns:p14="http://schemas.microsoft.com/office/powerpoint/2010/main" val="3901721481"/>
                </p:ext>
              </p:extLst>
            </p:nvPr>
          </p:nvGraphicFramePr>
          <p:xfrm>
            <a:off x="452268" y="5499100"/>
            <a:ext cx="3328987" cy="825500"/>
          </p:xfrm>
          <a:graphic>
            <a:graphicData uri="http://schemas.openxmlformats.org/presentationml/2006/ole">
              <mc:AlternateContent xmlns:mc="http://schemas.openxmlformats.org/markup-compatibility/2006">
                <mc:Choice xmlns:v="urn:schemas-microsoft-com:vml" Requires="v">
                  <p:oleObj spid="_x0000_s183558" name="Equation" r:id="rId8" imgW="1587500" imgH="393700" progId="Equation.3">
                    <p:embed/>
                  </p:oleObj>
                </mc:Choice>
                <mc:Fallback>
                  <p:oleObj name="Equation" r:id="rId8" imgW="1587500" imgH="393700" progId="Equation.3">
                    <p:embed/>
                    <p:pic>
                      <p:nvPicPr>
                        <p:cNvPr id="0" name=""/>
                        <p:cNvPicPr/>
                        <p:nvPr/>
                      </p:nvPicPr>
                      <p:blipFill>
                        <a:blip r:embed="rId9"/>
                        <a:stretch>
                          <a:fillRect/>
                        </a:stretch>
                      </p:blipFill>
                      <p:spPr>
                        <a:xfrm>
                          <a:off x="452268" y="5499100"/>
                          <a:ext cx="3328987" cy="825500"/>
                        </a:xfrm>
                        <a:prstGeom prst="rect">
                          <a:avLst/>
                        </a:prstGeom>
                      </p:spPr>
                    </p:pic>
                  </p:oleObj>
                </mc:Fallback>
              </mc:AlternateContent>
            </a:graphicData>
          </a:graphic>
        </p:graphicFrame>
      </p:grpSp>
      <p:sp>
        <p:nvSpPr>
          <p:cNvPr id="20" name="Rounded Rectangle 19"/>
          <p:cNvSpPr/>
          <p:nvPr/>
        </p:nvSpPr>
        <p:spPr>
          <a:xfrm>
            <a:off x="6341615" y="2895600"/>
            <a:ext cx="2507308" cy="1228712"/>
          </a:xfrm>
          <a:prstGeom prst="round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sz="2400" b="1" dirty="0" smtClean="0"/>
              <a:t>Slowdown = 50%</a:t>
            </a:r>
          </a:p>
          <a:p>
            <a:pPr algn="ctr"/>
            <a:r>
              <a:rPr lang="en-US" sz="2400" b="1" dirty="0" smtClean="0">
                <a:solidFill>
                  <a:srgbClr val="FF0000"/>
                </a:solidFill>
              </a:rPr>
              <a:t>Not 20%</a:t>
            </a:r>
            <a:endParaRPr lang="en-US" sz="2400" b="1" dirty="0">
              <a:solidFill>
                <a:srgbClr val="FF0000"/>
              </a:solidFill>
            </a:endParaRPr>
          </a:p>
        </p:txBody>
      </p:sp>
      <p:sp>
        <p:nvSpPr>
          <p:cNvPr id="8" name="Title 7"/>
          <p:cNvSpPr>
            <a:spLocks noGrp="1"/>
          </p:cNvSpPr>
          <p:nvPr>
            <p:ph type="title"/>
          </p:nvPr>
        </p:nvSpPr>
        <p:spPr/>
        <p:txBody>
          <a:bodyPr>
            <a:normAutofit fontScale="90000"/>
          </a:bodyPr>
          <a:lstStyle/>
          <a:p>
            <a:r>
              <a:rPr lang="en-US" dirty="0"/>
              <a:t>Slowdown </a:t>
            </a:r>
            <a:r>
              <a:rPr lang="en-US" dirty="0" smtClean="0"/>
              <a:t>due </a:t>
            </a:r>
            <a:r>
              <a:rPr lang="en-US" dirty="0"/>
              <a:t>to </a:t>
            </a:r>
            <a:r>
              <a:rPr lang="en-US" dirty="0" smtClean="0"/>
              <a:t>bandwidth headroom</a:t>
            </a:r>
            <a:endParaRPr lang="en-US" dirty="0"/>
          </a:p>
        </p:txBody>
      </p:sp>
    </p:spTree>
    <p:custDataLst>
      <p:tags r:id="rId2"/>
    </p:custDataLst>
    <p:extLst>
      <p:ext uri="{BB962C8B-B14F-4D97-AF65-F5344CB8AC3E}">
        <p14:creationId xmlns:p14="http://schemas.microsoft.com/office/powerpoint/2010/main" val="1244896151"/>
      </p:ext>
    </p:extLst>
  </p:cSld>
  <p:clrMapOvr>
    <a:masterClrMapping/>
  </p:clrMapOvr>
  <mc:AlternateContent xmlns:mc="http://schemas.openxmlformats.org/markup-compatibility/2006" xmlns:p14="http://schemas.microsoft.com/office/powerpoint/2010/main">
    <mc:Choice Requires="p14">
      <p:transition spd="slow" p14:dur="2000" advTm="145441"/>
    </mc:Choice>
    <mc:Fallback xmlns="">
      <p:transition xmlns:p14="http://schemas.microsoft.com/office/powerpoint/2010/main" spd="slow" advTm="145441"/>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Slowdown: Theory </a:t>
            </a:r>
            <a:r>
              <a:rPr lang="en-US" dirty="0" err="1" smtClean="0"/>
              <a:t>vs</a:t>
            </a:r>
            <a:r>
              <a:rPr lang="en-US" dirty="0" smtClean="0"/>
              <a:t> Experiment</a:t>
            </a:r>
            <a:endParaRPr lang="en-US" dirty="0"/>
          </a:p>
        </p:txBody>
      </p:sp>
      <p:sp>
        <p:nvSpPr>
          <p:cNvPr id="4" name="Slide Number Placeholder 3"/>
          <p:cNvSpPr>
            <a:spLocks noGrp="1"/>
          </p:cNvSpPr>
          <p:nvPr>
            <p:ph type="sldNum" sz="quarter" idx="12"/>
          </p:nvPr>
        </p:nvSpPr>
        <p:spPr/>
        <p:txBody>
          <a:bodyPr/>
          <a:lstStyle/>
          <a:p>
            <a:fld id="{D6860B3D-D4F8-4840-B91D-0EEC232E35FC}" type="slidenum">
              <a:rPr lang="en-US" smtClean="0"/>
              <a:pPr/>
              <a:t>23</a:t>
            </a:fld>
            <a:endParaRPr lang="en-US"/>
          </a:p>
        </p:txBody>
      </p:sp>
      <p:grpSp>
        <p:nvGrpSpPr>
          <p:cNvPr id="6" name="Group 5"/>
          <p:cNvGrpSpPr/>
          <p:nvPr/>
        </p:nvGrpSpPr>
        <p:grpSpPr>
          <a:xfrm>
            <a:off x="1035819" y="1941548"/>
            <a:ext cx="6489700" cy="4305300"/>
            <a:chOff x="0" y="0"/>
            <a:chExt cx="6489700" cy="4305300"/>
          </a:xfrm>
          <a:effectLst/>
        </p:grpSpPr>
        <p:graphicFrame>
          <p:nvGraphicFramePr>
            <p:cNvPr id="7" name="Chart 6"/>
            <p:cNvGraphicFramePr/>
            <p:nvPr>
              <p:extLst>
                <p:ext uri="{D42A27DB-BD31-4B8C-83A1-F6EECF244321}">
                  <p14:modId xmlns:p14="http://schemas.microsoft.com/office/powerpoint/2010/main" val="2860373162"/>
                </p:ext>
              </p:extLst>
            </p:nvPr>
          </p:nvGraphicFramePr>
          <p:xfrm>
            <a:off x="0" y="0"/>
            <a:ext cx="6489700" cy="4305300"/>
          </p:xfrm>
          <a:graphic>
            <a:graphicData uri="http://schemas.openxmlformats.org/drawingml/2006/chart">
              <c:chart xmlns:c="http://schemas.openxmlformats.org/drawingml/2006/chart" xmlns:r="http://schemas.openxmlformats.org/officeDocument/2006/relationships" r:id="rId2"/>
            </a:graphicData>
          </a:graphic>
        </p:graphicFrame>
        <p:sp>
          <p:nvSpPr>
            <p:cNvPr id="8" name="Right Brace 7"/>
            <p:cNvSpPr/>
            <p:nvPr/>
          </p:nvSpPr>
          <p:spPr>
            <a:xfrm rot="5400000">
              <a:off x="1716012" y="2671838"/>
              <a:ext cx="270026" cy="1454150"/>
            </a:xfrm>
            <a:prstGeom prst="rightBrace">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lang="en-US" sz="1100">
                <a:ln>
                  <a:solidFill>
                    <a:schemeClr val="tx1"/>
                  </a:solidFill>
                </a:ln>
              </a:endParaRPr>
            </a:p>
          </p:txBody>
        </p:sp>
        <p:sp>
          <p:nvSpPr>
            <p:cNvPr id="9" name="TextBox 8"/>
            <p:cNvSpPr txBox="1"/>
            <p:nvPr/>
          </p:nvSpPr>
          <p:spPr>
            <a:xfrm>
              <a:off x="1104900" y="3479800"/>
              <a:ext cx="1562100" cy="381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800" b="1"/>
                <a:t>DCTCP-PQ800</a:t>
              </a:r>
            </a:p>
          </p:txBody>
        </p:sp>
        <p:sp>
          <p:nvSpPr>
            <p:cNvPr id="10" name="Right Brace 9"/>
            <p:cNvSpPr/>
            <p:nvPr/>
          </p:nvSpPr>
          <p:spPr>
            <a:xfrm rot="5400000">
              <a:off x="3608312" y="2671838"/>
              <a:ext cx="270026" cy="1454150"/>
            </a:xfrm>
            <a:prstGeom prst="rightBrace">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lang="en-US" sz="1100">
                <a:ln>
                  <a:solidFill>
                    <a:schemeClr val="tx1"/>
                  </a:solidFill>
                </a:ln>
              </a:endParaRPr>
            </a:p>
          </p:txBody>
        </p:sp>
        <p:sp>
          <p:nvSpPr>
            <p:cNvPr id="11" name="TextBox 10"/>
            <p:cNvSpPr txBox="1"/>
            <p:nvPr/>
          </p:nvSpPr>
          <p:spPr>
            <a:xfrm>
              <a:off x="3009900" y="3479800"/>
              <a:ext cx="1574800" cy="381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800" b="1"/>
                <a:t>DCTCP-PQ900</a:t>
              </a:r>
            </a:p>
          </p:txBody>
        </p:sp>
        <p:sp>
          <p:nvSpPr>
            <p:cNvPr id="12" name="Right Brace 11"/>
            <p:cNvSpPr/>
            <p:nvPr/>
          </p:nvSpPr>
          <p:spPr>
            <a:xfrm rot="5400000">
              <a:off x="5500612" y="2671838"/>
              <a:ext cx="270026" cy="1454150"/>
            </a:xfrm>
            <a:prstGeom prst="rightBrace">
              <a:avLst/>
            </a:prstGeom>
            <a:ln>
              <a:solidFill>
                <a:schemeClr val="tx1"/>
              </a:solidFill>
            </a:ln>
            <a:effectLst/>
          </p:spPr>
          <p:style>
            <a:lnRef idx="2">
              <a:schemeClr val="accent1"/>
            </a:lnRef>
            <a:fillRef idx="0">
              <a:schemeClr val="accent1"/>
            </a:fillRef>
            <a:effectRef idx="1">
              <a:schemeClr val="accent1"/>
            </a:effectRef>
            <a:fontRef idx="minor">
              <a:schemeClr val="tx1"/>
            </a:fontRef>
          </p:style>
          <p:txBody>
            <a:bodyPr rot="0" spcFirstLastPara="0" vert="horz" wrap="square" lIns="91440" tIns="45720" rIns="91440" bIns="45720" numCol="1" spcCol="0" rtlCol="0" fromWordArt="0" anchor="t" anchorCtr="0" forceAA="0" compatLnSpc="1">
              <a:prstTxWarp prst="textNoShape">
                <a:avLst/>
              </a:prstTxWarp>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l"/>
              <a:endParaRPr lang="en-US" sz="1100">
                <a:ln>
                  <a:solidFill>
                    <a:schemeClr val="tx1"/>
                  </a:solidFill>
                </a:ln>
              </a:endParaRPr>
            </a:p>
          </p:txBody>
        </p:sp>
        <p:sp>
          <p:nvSpPr>
            <p:cNvPr id="13" name="TextBox 12"/>
            <p:cNvSpPr txBox="1"/>
            <p:nvPr/>
          </p:nvSpPr>
          <p:spPr>
            <a:xfrm>
              <a:off x="4902200" y="3479800"/>
              <a:ext cx="1524000" cy="381000"/>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n-US" sz="1800" b="1"/>
                <a:t>DCTCP-PQ950</a:t>
              </a:r>
            </a:p>
          </p:txBody>
        </p:sp>
      </p:grpSp>
    </p:spTree>
    <p:extLst>
      <p:ext uri="{BB962C8B-B14F-4D97-AF65-F5344CB8AC3E}">
        <p14:creationId xmlns:p14="http://schemas.microsoft.com/office/powerpoint/2010/main" val="3389422344"/>
      </p:ext>
    </p:extLst>
  </p:cSld>
  <p:clrMapOvr>
    <a:masterClrMapping/>
  </p:clrMapOvr>
  <mc:AlternateContent xmlns:mc="http://schemas.openxmlformats.org/markup-compatibility/2006" xmlns:p14="http://schemas.microsoft.com/office/powerpoint/2010/main">
    <mc:Choice Requires="p14">
      <p:transition spd="slow" p14:dur="2000" advTm="31163"/>
    </mc:Choice>
    <mc:Fallback xmlns="">
      <p:transition xmlns:p14="http://schemas.microsoft.com/office/powerpoint/2010/main" spd="slow" advTm="31163"/>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457200" y="1722437"/>
            <a:ext cx="8229600" cy="4525963"/>
          </a:xfrm>
        </p:spPr>
        <p:txBody>
          <a:bodyPr>
            <a:normAutofit/>
          </a:bodyPr>
          <a:lstStyle/>
          <a:p>
            <a:r>
              <a:rPr lang="en-US" sz="2800" dirty="0" smtClean="0"/>
              <a:t>The HULL architecture combines</a:t>
            </a:r>
          </a:p>
          <a:p>
            <a:pPr lvl="1"/>
            <a:r>
              <a:rPr lang="en-US" sz="2400" dirty="0" smtClean="0"/>
              <a:t>DCTCP</a:t>
            </a:r>
          </a:p>
          <a:p>
            <a:pPr lvl="1"/>
            <a:r>
              <a:rPr lang="en-US" sz="2400" dirty="0" smtClean="0"/>
              <a:t>Phantom queues</a:t>
            </a:r>
          </a:p>
          <a:p>
            <a:pPr lvl="1"/>
            <a:r>
              <a:rPr lang="en-US" sz="2400" dirty="0" smtClean="0"/>
              <a:t>Hardware pacing</a:t>
            </a:r>
          </a:p>
          <a:p>
            <a:pPr marL="0" indent="0">
              <a:buNone/>
            </a:pPr>
            <a:endParaRPr lang="en-US" sz="2800" dirty="0"/>
          </a:p>
          <a:p>
            <a:r>
              <a:rPr lang="en-US" sz="2800" dirty="0" smtClean="0"/>
              <a:t>A small amount of bandwidth headroom gives significant (often 10-40x) latency reductions, with a predictable slowdown for large flows.</a:t>
            </a:r>
          </a:p>
          <a:p>
            <a:pPr marL="0" indent="0">
              <a:buNone/>
            </a:pPr>
            <a:endParaRPr lang="en-US" sz="2800" dirty="0"/>
          </a:p>
        </p:txBody>
      </p:sp>
      <p:sp>
        <p:nvSpPr>
          <p:cNvPr id="4" name="Slide Number Placeholder 3"/>
          <p:cNvSpPr>
            <a:spLocks noGrp="1"/>
          </p:cNvSpPr>
          <p:nvPr>
            <p:ph type="sldNum" sz="quarter" idx="12"/>
          </p:nvPr>
        </p:nvSpPr>
        <p:spPr/>
        <p:txBody>
          <a:bodyPr/>
          <a:lstStyle/>
          <a:p>
            <a:fld id="{D6860B3D-D4F8-4840-B91D-0EEC232E35FC}" type="slidenum">
              <a:rPr lang="en-US" smtClean="0"/>
              <a:pPr/>
              <a:t>24</a:t>
            </a:fld>
            <a:endParaRPr lang="en-US"/>
          </a:p>
        </p:txBody>
      </p:sp>
    </p:spTree>
    <p:extLst>
      <p:ext uri="{BB962C8B-B14F-4D97-AF65-F5344CB8AC3E}">
        <p14:creationId xmlns:p14="http://schemas.microsoft.com/office/powerpoint/2010/main" val="664516284"/>
      </p:ext>
    </p:extLst>
  </p:cSld>
  <p:clrMapOvr>
    <a:masterClrMapping/>
  </p:clrMapOvr>
  <mc:AlternateContent xmlns:mc="http://schemas.openxmlformats.org/markup-compatibility/2006" xmlns:p14="http://schemas.microsoft.com/office/powerpoint/2010/main">
    <mc:Choice Requires="p14">
      <p:transition spd="slow" p14:dur="2000" advTm="39315"/>
    </mc:Choice>
    <mc:Fallback xmlns="">
      <p:transition xmlns:p14="http://schemas.microsoft.com/office/powerpoint/2010/main" spd="slow" advTm="39315"/>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5400" b="1" dirty="0" smtClean="0">
                <a:solidFill>
                  <a:schemeClr val="bg1"/>
                </a:solidFill>
              </a:rPr>
              <a:t>Thank you!</a:t>
            </a:r>
            <a:endParaRPr lang="en-US" sz="5400" b="1" dirty="0">
              <a:solidFill>
                <a:schemeClr val="bg1"/>
              </a:solidFill>
            </a:endParaRPr>
          </a:p>
        </p:txBody>
      </p:sp>
    </p:spTree>
    <p:extLst>
      <p:ext uri="{BB962C8B-B14F-4D97-AF65-F5344CB8AC3E}">
        <p14:creationId xmlns:p14="http://schemas.microsoft.com/office/powerpoint/2010/main" val="342176772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7" name="Group 116"/>
          <p:cNvGrpSpPr/>
          <p:nvPr/>
        </p:nvGrpSpPr>
        <p:grpSpPr>
          <a:xfrm>
            <a:off x="2895600" y="2286000"/>
            <a:ext cx="6324600" cy="5410200"/>
            <a:chOff x="152400" y="1676400"/>
            <a:chExt cx="5181600" cy="4114800"/>
          </a:xfrm>
        </p:grpSpPr>
        <p:pic>
          <p:nvPicPr>
            <p:cNvPr id="118" name="Picture 117" descr="04-02QuincyWADC_lg.jpg"/>
            <p:cNvPicPr>
              <a:picLocks noChangeAspect="1"/>
            </p:cNvPicPr>
            <p:nvPr/>
          </p:nvPicPr>
          <p:blipFill>
            <a:blip r:embed="rId4" cstate="print"/>
            <a:stretch>
              <a:fillRect/>
            </a:stretch>
          </p:blipFill>
          <p:spPr>
            <a:xfrm>
              <a:off x="152400" y="1676400"/>
              <a:ext cx="5151805" cy="3982072"/>
            </a:xfrm>
            <a:prstGeom prst="rect">
              <a:avLst/>
            </a:prstGeom>
          </p:spPr>
        </p:pic>
        <p:sp>
          <p:nvSpPr>
            <p:cNvPr id="119" name="Rectangle 118"/>
            <p:cNvSpPr/>
            <p:nvPr/>
          </p:nvSpPr>
          <p:spPr>
            <a:xfrm>
              <a:off x="152400" y="5181600"/>
              <a:ext cx="5181600" cy="609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p:cNvGrpSpPr/>
          <p:nvPr/>
        </p:nvGrpSpPr>
        <p:grpSpPr>
          <a:xfrm>
            <a:off x="3046244" y="954555"/>
            <a:ext cx="5869156" cy="5693955"/>
            <a:chOff x="3122444" y="954555"/>
            <a:chExt cx="5869156" cy="5693955"/>
          </a:xfrm>
        </p:grpSpPr>
        <p:grpSp>
          <p:nvGrpSpPr>
            <p:cNvPr id="122" name="Group 121"/>
            <p:cNvGrpSpPr/>
            <p:nvPr/>
          </p:nvGrpSpPr>
          <p:grpSpPr>
            <a:xfrm>
              <a:off x="3122444" y="954555"/>
              <a:ext cx="5869156" cy="5253691"/>
              <a:chOff x="3123322" y="954555"/>
              <a:chExt cx="5869156" cy="5253691"/>
            </a:xfrm>
          </p:grpSpPr>
          <p:grpSp>
            <p:nvGrpSpPr>
              <p:cNvPr id="121" name="Group 120"/>
              <p:cNvGrpSpPr/>
              <p:nvPr/>
            </p:nvGrpSpPr>
            <p:grpSpPr>
              <a:xfrm>
                <a:off x="3123322" y="954555"/>
                <a:ext cx="5869156" cy="5253691"/>
                <a:chOff x="3123322" y="954555"/>
                <a:chExt cx="5869156" cy="5253691"/>
              </a:xfrm>
            </p:grpSpPr>
            <p:grpSp>
              <p:nvGrpSpPr>
                <p:cNvPr id="120" name="Group 119"/>
                <p:cNvGrpSpPr/>
                <p:nvPr/>
              </p:nvGrpSpPr>
              <p:grpSpPr>
                <a:xfrm>
                  <a:off x="3123322" y="954555"/>
                  <a:ext cx="5869156" cy="5253691"/>
                  <a:chOff x="3123322" y="954555"/>
                  <a:chExt cx="5869156" cy="5253691"/>
                </a:xfrm>
              </p:grpSpPr>
              <p:grpSp>
                <p:nvGrpSpPr>
                  <p:cNvPr id="2" name="Group 19"/>
                  <p:cNvGrpSpPr/>
                  <p:nvPr/>
                </p:nvGrpSpPr>
                <p:grpSpPr>
                  <a:xfrm>
                    <a:off x="5360341" y="954555"/>
                    <a:ext cx="1758392" cy="1102845"/>
                    <a:chOff x="3733801" y="1408176"/>
                    <a:chExt cx="2128577" cy="1335024"/>
                  </a:xfrm>
                </p:grpSpPr>
                <p:pic>
                  <p:nvPicPr>
                    <p:cNvPr id="17" name="Picture 16" descr="server2.jpg"/>
                    <p:cNvPicPr>
                      <a:picLocks noChangeAspect="1"/>
                    </p:cNvPicPr>
                    <p:nvPr/>
                  </p:nvPicPr>
                  <p:blipFill>
                    <a:blip r:embed="rId5" cstate="print"/>
                    <a:stretch>
                      <a:fillRect/>
                    </a:stretch>
                  </p:blipFill>
                  <p:spPr>
                    <a:xfrm>
                      <a:off x="3733801" y="1408176"/>
                      <a:ext cx="1390650" cy="1335024"/>
                    </a:xfrm>
                    <a:prstGeom prst="rect">
                      <a:avLst/>
                    </a:prstGeom>
                  </p:spPr>
                </p:pic>
                <p:sp>
                  <p:nvSpPr>
                    <p:cNvPr id="18" name="TextBox 17"/>
                    <p:cNvSpPr txBox="1"/>
                    <p:nvPr/>
                  </p:nvSpPr>
                  <p:spPr>
                    <a:xfrm>
                      <a:off x="4939958" y="1408176"/>
                      <a:ext cx="922420" cy="484344"/>
                    </a:xfrm>
                    <a:prstGeom prst="rect">
                      <a:avLst/>
                    </a:prstGeom>
                    <a:noFill/>
                  </p:spPr>
                  <p:txBody>
                    <a:bodyPr wrap="square" rtlCol="0">
                      <a:spAutoFit/>
                    </a:bodyPr>
                    <a:lstStyle/>
                    <a:p>
                      <a:r>
                        <a:rPr lang="en-US" sz="2000" b="1" dirty="0" smtClean="0">
                          <a:solidFill>
                            <a:srgbClr val="FF0000"/>
                          </a:solidFill>
                        </a:rPr>
                        <a:t>TLA</a:t>
                      </a:r>
                      <a:endParaRPr lang="en-US" sz="2000" b="1" dirty="0">
                        <a:solidFill>
                          <a:srgbClr val="FF0000"/>
                        </a:solidFill>
                      </a:endParaRPr>
                    </a:p>
                  </p:txBody>
                </p:sp>
              </p:grpSp>
              <p:grpSp>
                <p:nvGrpSpPr>
                  <p:cNvPr id="3" name="Group 38"/>
                  <p:cNvGrpSpPr/>
                  <p:nvPr/>
                </p:nvGrpSpPr>
                <p:grpSpPr>
                  <a:xfrm>
                    <a:off x="6172199" y="2971800"/>
                    <a:ext cx="1828802" cy="1143000"/>
                    <a:chOff x="2910638" y="1359567"/>
                    <a:chExt cx="2213812" cy="1383633"/>
                  </a:xfrm>
                </p:grpSpPr>
                <p:pic>
                  <p:nvPicPr>
                    <p:cNvPr id="40" name="Picture 39" descr="server2.jpg"/>
                    <p:cNvPicPr>
                      <a:picLocks noChangeAspect="1"/>
                    </p:cNvPicPr>
                    <p:nvPr/>
                  </p:nvPicPr>
                  <p:blipFill>
                    <a:blip r:embed="rId5" cstate="print"/>
                    <a:stretch>
                      <a:fillRect/>
                    </a:stretch>
                  </p:blipFill>
                  <p:spPr>
                    <a:xfrm>
                      <a:off x="3733800" y="1408176"/>
                      <a:ext cx="1390650" cy="1335024"/>
                    </a:xfrm>
                    <a:prstGeom prst="rect">
                      <a:avLst/>
                    </a:prstGeom>
                  </p:spPr>
                </p:pic>
                <p:sp>
                  <p:nvSpPr>
                    <p:cNvPr id="41" name="TextBox 40"/>
                    <p:cNvSpPr txBox="1"/>
                    <p:nvPr/>
                  </p:nvSpPr>
                  <p:spPr>
                    <a:xfrm>
                      <a:off x="2910638" y="1359567"/>
                      <a:ext cx="837150" cy="484344"/>
                    </a:xfrm>
                    <a:prstGeom prst="rect">
                      <a:avLst/>
                    </a:prstGeom>
                    <a:noFill/>
                  </p:spPr>
                  <p:txBody>
                    <a:bodyPr wrap="square" rtlCol="0">
                      <a:spAutoFit/>
                    </a:bodyPr>
                    <a:lstStyle/>
                    <a:p>
                      <a:r>
                        <a:rPr lang="en-US" sz="2000" b="1" dirty="0" smtClean="0">
                          <a:solidFill>
                            <a:srgbClr val="FF0000"/>
                          </a:solidFill>
                        </a:rPr>
                        <a:t>MLA</a:t>
                      </a:r>
                      <a:endParaRPr lang="en-US" sz="2000" b="1" dirty="0">
                        <a:solidFill>
                          <a:srgbClr val="FF0000"/>
                        </a:solidFill>
                      </a:endParaRPr>
                    </a:p>
                  </p:txBody>
                </p:sp>
              </p:grpSp>
              <p:pic>
                <p:nvPicPr>
                  <p:cNvPr id="48" name="Picture 47" descr="server-gray.png"/>
                  <p:cNvPicPr>
                    <a:picLocks noChangeAspect="1"/>
                  </p:cNvPicPr>
                  <p:nvPr/>
                </p:nvPicPr>
                <p:blipFill>
                  <a:blip r:embed="rId6" cstate="print"/>
                  <a:stretch>
                    <a:fillRect/>
                  </a:stretch>
                </p:blipFill>
                <p:spPr>
                  <a:xfrm>
                    <a:off x="3123322" y="5217646"/>
                    <a:ext cx="915278" cy="974328"/>
                  </a:xfrm>
                  <a:prstGeom prst="rect">
                    <a:avLst/>
                  </a:prstGeom>
                </p:spPr>
              </p:pic>
              <p:pic>
                <p:nvPicPr>
                  <p:cNvPr id="49" name="Picture 48" descr="server-gray.png"/>
                  <p:cNvPicPr>
                    <a:picLocks noChangeAspect="1"/>
                  </p:cNvPicPr>
                  <p:nvPr/>
                </p:nvPicPr>
                <p:blipFill>
                  <a:blip r:embed="rId6" cstate="print"/>
                  <a:stretch>
                    <a:fillRect/>
                  </a:stretch>
                </p:blipFill>
                <p:spPr>
                  <a:xfrm>
                    <a:off x="4114800" y="5217646"/>
                    <a:ext cx="915278" cy="974328"/>
                  </a:xfrm>
                  <a:prstGeom prst="rect">
                    <a:avLst/>
                  </a:prstGeom>
                </p:spPr>
              </p:pic>
              <p:pic>
                <p:nvPicPr>
                  <p:cNvPr id="50" name="Picture 49" descr="server-gray.png"/>
                  <p:cNvPicPr>
                    <a:picLocks noChangeAspect="1"/>
                  </p:cNvPicPr>
                  <p:nvPr/>
                </p:nvPicPr>
                <p:blipFill>
                  <a:blip r:embed="rId6" cstate="print"/>
                  <a:stretch>
                    <a:fillRect/>
                  </a:stretch>
                </p:blipFill>
                <p:spPr>
                  <a:xfrm>
                    <a:off x="5104522" y="5217646"/>
                    <a:ext cx="915278" cy="974328"/>
                  </a:xfrm>
                  <a:prstGeom prst="rect">
                    <a:avLst/>
                  </a:prstGeom>
                </p:spPr>
              </p:pic>
              <p:pic>
                <p:nvPicPr>
                  <p:cNvPr id="51" name="Picture 50" descr="server-gray.png"/>
                  <p:cNvPicPr>
                    <a:picLocks noChangeAspect="1"/>
                  </p:cNvPicPr>
                  <p:nvPr/>
                </p:nvPicPr>
                <p:blipFill>
                  <a:blip r:embed="rId6" cstate="print"/>
                  <a:stretch>
                    <a:fillRect/>
                  </a:stretch>
                </p:blipFill>
                <p:spPr>
                  <a:xfrm>
                    <a:off x="6095122" y="5233918"/>
                    <a:ext cx="915278" cy="974328"/>
                  </a:xfrm>
                  <a:prstGeom prst="rect">
                    <a:avLst/>
                  </a:prstGeom>
                </p:spPr>
              </p:pic>
              <p:pic>
                <p:nvPicPr>
                  <p:cNvPr id="52" name="Picture 51" descr="server-gray.png"/>
                  <p:cNvPicPr>
                    <a:picLocks noChangeAspect="1"/>
                  </p:cNvPicPr>
                  <p:nvPr/>
                </p:nvPicPr>
                <p:blipFill>
                  <a:blip r:embed="rId6" cstate="print"/>
                  <a:stretch>
                    <a:fillRect/>
                  </a:stretch>
                </p:blipFill>
                <p:spPr>
                  <a:xfrm>
                    <a:off x="7085722" y="5217646"/>
                    <a:ext cx="915278" cy="974328"/>
                  </a:xfrm>
                  <a:prstGeom prst="rect">
                    <a:avLst/>
                  </a:prstGeom>
                </p:spPr>
              </p:pic>
              <p:pic>
                <p:nvPicPr>
                  <p:cNvPr id="53" name="Picture 52" descr="server-gray.png"/>
                  <p:cNvPicPr>
                    <a:picLocks noChangeAspect="1"/>
                  </p:cNvPicPr>
                  <p:nvPr/>
                </p:nvPicPr>
                <p:blipFill>
                  <a:blip r:embed="rId6" cstate="print"/>
                  <a:stretch>
                    <a:fillRect/>
                  </a:stretch>
                </p:blipFill>
                <p:spPr>
                  <a:xfrm>
                    <a:off x="8077200" y="5217646"/>
                    <a:ext cx="915278" cy="974328"/>
                  </a:xfrm>
                  <a:prstGeom prst="rect">
                    <a:avLst/>
                  </a:prstGeom>
                </p:spPr>
              </p:pic>
              <p:grpSp>
                <p:nvGrpSpPr>
                  <p:cNvPr id="6" name="Group 68"/>
                  <p:cNvGrpSpPr/>
                  <p:nvPr/>
                </p:nvGrpSpPr>
                <p:grpSpPr>
                  <a:xfrm>
                    <a:off x="3962401" y="2971800"/>
                    <a:ext cx="1683036" cy="1138891"/>
                    <a:chOff x="3733800" y="1364542"/>
                    <a:chExt cx="2037358" cy="1378659"/>
                  </a:xfrm>
                </p:grpSpPr>
                <p:pic>
                  <p:nvPicPr>
                    <p:cNvPr id="70" name="Picture 69" descr="server2.jpg"/>
                    <p:cNvPicPr>
                      <a:picLocks noChangeAspect="1"/>
                    </p:cNvPicPr>
                    <p:nvPr/>
                  </p:nvPicPr>
                  <p:blipFill>
                    <a:blip r:embed="rId5" cstate="print"/>
                    <a:stretch>
                      <a:fillRect/>
                    </a:stretch>
                  </p:blipFill>
                  <p:spPr>
                    <a:xfrm>
                      <a:off x="3733800" y="1408177"/>
                      <a:ext cx="1390650" cy="1335024"/>
                    </a:xfrm>
                    <a:prstGeom prst="rect">
                      <a:avLst/>
                    </a:prstGeom>
                  </p:spPr>
                </p:pic>
                <p:sp>
                  <p:nvSpPr>
                    <p:cNvPr id="71" name="TextBox 70"/>
                    <p:cNvSpPr txBox="1"/>
                    <p:nvPr/>
                  </p:nvSpPr>
                  <p:spPr>
                    <a:xfrm>
                      <a:off x="4934008" y="1364542"/>
                      <a:ext cx="837150" cy="484344"/>
                    </a:xfrm>
                    <a:prstGeom prst="rect">
                      <a:avLst/>
                    </a:prstGeom>
                    <a:noFill/>
                  </p:spPr>
                  <p:txBody>
                    <a:bodyPr wrap="square" rtlCol="0">
                      <a:spAutoFit/>
                    </a:bodyPr>
                    <a:lstStyle/>
                    <a:p>
                      <a:r>
                        <a:rPr lang="en-US" sz="2000" b="1" dirty="0" smtClean="0">
                          <a:solidFill>
                            <a:srgbClr val="FF0000"/>
                          </a:solidFill>
                        </a:rPr>
                        <a:t>MLA</a:t>
                      </a:r>
                      <a:endParaRPr lang="en-US" sz="2000" b="1" dirty="0">
                        <a:solidFill>
                          <a:srgbClr val="FF0000"/>
                        </a:solidFill>
                      </a:endParaRPr>
                    </a:p>
                  </p:txBody>
                </p:sp>
              </p:grpSp>
            </p:grpSp>
            <p:grpSp>
              <p:nvGrpSpPr>
                <p:cNvPr id="7" name="Group 93"/>
                <p:cNvGrpSpPr/>
                <p:nvPr/>
              </p:nvGrpSpPr>
              <p:grpSpPr>
                <a:xfrm>
                  <a:off x="3669537" y="3998446"/>
                  <a:ext cx="1740663" cy="1294485"/>
                  <a:chOff x="838200" y="4169885"/>
                  <a:chExt cx="1740663" cy="1294485"/>
                </a:xfrm>
              </p:grpSpPr>
              <p:cxnSp>
                <p:nvCxnSpPr>
                  <p:cNvPr id="95" name="Straight Connector 94"/>
                  <p:cNvCxnSpPr/>
                  <p:nvPr/>
                </p:nvCxnSpPr>
                <p:spPr>
                  <a:xfrm rot="5400000">
                    <a:off x="590319" y="4423275"/>
                    <a:ext cx="1288976" cy="793213"/>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p:cNvCxnSpPr/>
                  <p:nvPr/>
                </p:nvCxnSpPr>
                <p:spPr>
                  <a:xfrm rot="5400000">
                    <a:off x="1096415" y="4805871"/>
                    <a:ext cx="1273365" cy="1393"/>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rot="16200000" flipH="1">
                    <a:off x="1559806" y="4434291"/>
                    <a:ext cx="1277953" cy="76016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97"/>
                <p:cNvGrpSpPr/>
                <p:nvPr/>
              </p:nvGrpSpPr>
              <p:grpSpPr>
                <a:xfrm>
                  <a:off x="6565137" y="3998446"/>
                  <a:ext cx="1740663" cy="1294485"/>
                  <a:chOff x="838200" y="4169885"/>
                  <a:chExt cx="1740663" cy="1294485"/>
                </a:xfrm>
              </p:grpSpPr>
              <p:cxnSp>
                <p:nvCxnSpPr>
                  <p:cNvPr id="99" name="Straight Connector 98"/>
                  <p:cNvCxnSpPr/>
                  <p:nvPr/>
                </p:nvCxnSpPr>
                <p:spPr>
                  <a:xfrm rot="5400000">
                    <a:off x="590319" y="4423275"/>
                    <a:ext cx="1288976" cy="793213"/>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rot="5400000">
                    <a:off x="1096415" y="4805871"/>
                    <a:ext cx="1273365" cy="1393"/>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rot="16200000" flipH="1">
                    <a:off x="1559806" y="4434291"/>
                    <a:ext cx="1277953" cy="760161"/>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65" name="Straight Connector 64"/>
              <p:cNvCxnSpPr/>
              <p:nvPr/>
            </p:nvCxnSpPr>
            <p:spPr>
              <a:xfrm rot="16200000" flipH="1">
                <a:off x="5961043" y="2116156"/>
                <a:ext cx="1092506" cy="822593"/>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5400000">
                <a:off x="4803357" y="2014252"/>
                <a:ext cx="1112702" cy="1046598"/>
              </a:xfrm>
              <a:prstGeom prst="line">
                <a:avLst/>
              </a:prstGeom>
              <a:ln w="508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06" name="TextBox 105"/>
            <p:cNvSpPr txBox="1"/>
            <p:nvPr/>
          </p:nvSpPr>
          <p:spPr>
            <a:xfrm>
              <a:off x="5105400" y="6248400"/>
              <a:ext cx="1981200" cy="400110"/>
            </a:xfrm>
            <a:prstGeom prst="rect">
              <a:avLst/>
            </a:prstGeom>
            <a:noFill/>
          </p:spPr>
          <p:txBody>
            <a:bodyPr wrap="square" rtlCol="0">
              <a:spAutoFit/>
            </a:bodyPr>
            <a:lstStyle/>
            <a:p>
              <a:pPr algn="ctr"/>
              <a:r>
                <a:rPr lang="en-US" sz="2000" b="1" dirty="0" smtClean="0">
                  <a:solidFill>
                    <a:srgbClr val="FF0000"/>
                  </a:solidFill>
                </a:rPr>
                <a:t>Worker Nodes</a:t>
              </a:r>
              <a:endParaRPr lang="en-US" sz="2000" b="1" dirty="0">
                <a:solidFill>
                  <a:srgbClr val="FF0000"/>
                </a:solidFill>
              </a:endParaRPr>
            </a:p>
          </p:txBody>
        </p:sp>
        <p:sp>
          <p:nvSpPr>
            <p:cNvPr id="219" name="TextBox 218"/>
            <p:cNvSpPr txBox="1"/>
            <p:nvPr/>
          </p:nvSpPr>
          <p:spPr>
            <a:xfrm>
              <a:off x="5486400" y="2895600"/>
              <a:ext cx="914400" cy="400110"/>
            </a:xfrm>
            <a:prstGeom prst="rect">
              <a:avLst/>
            </a:prstGeom>
            <a:noFill/>
          </p:spPr>
          <p:txBody>
            <a:bodyPr wrap="square" rtlCol="0">
              <a:spAutoFit/>
            </a:bodyPr>
            <a:lstStyle/>
            <a:p>
              <a:r>
                <a:rPr lang="en-US" sz="2000" b="1" dirty="0" smtClean="0"/>
                <a:t>………</a:t>
              </a:r>
              <a:endParaRPr lang="en-US" b="1" dirty="0"/>
            </a:p>
          </p:txBody>
        </p:sp>
      </p:grpSp>
      <p:sp>
        <p:nvSpPr>
          <p:cNvPr id="4" name="Title 3"/>
          <p:cNvSpPr>
            <a:spLocks noGrp="1"/>
          </p:cNvSpPr>
          <p:nvPr>
            <p:ph type="title"/>
          </p:nvPr>
        </p:nvSpPr>
        <p:spPr>
          <a:xfrm>
            <a:off x="0" y="-76200"/>
            <a:ext cx="9144000" cy="990600"/>
          </a:xfrm>
        </p:spPr>
        <p:txBody>
          <a:bodyPr wrap="square">
            <a:normAutofit/>
          </a:bodyPr>
          <a:lstStyle/>
          <a:p>
            <a:r>
              <a:rPr lang="en-US" sz="4000" dirty="0" smtClean="0"/>
              <a:t>Example: Web Search</a:t>
            </a:r>
            <a:endParaRPr lang="en-US" sz="4000" dirty="0"/>
          </a:p>
        </p:txBody>
      </p:sp>
      <p:sp>
        <p:nvSpPr>
          <p:cNvPr id="5" name="Content Placeholder 4"/>
          <p:cNvSpPr>
            <a:spLocks noGrp="1"/>
          </p:cNvSpPr>
          <p:nvPr>
            <p:ph idx="1"/>
          </p:nvPr>
        </p:nvSpPr>
        <p:spPr>
          <a:xfrm>
            <a:off x="533400" y="2667000"/>
            <a:ext cx="2667000" cy="1828800"/>
          </a:xfrm>
        </p:spPr>
        <p:txBody>
          <a:bodyPr>
            <a:normAutofit/>
          </a:bodyPr>
          <a:lstStyle/>
          <a:p>
            <a:pPr>
              <a:spcBef>
                <a:spcPct val="25000"/>
              </a:spcBef>
              <a:buClr>
                <a:srgbClr val="000000"/>
              </a:buClr>
              <a:buNone/>
            </a:pPr>
            <a:endParaRPr lang="en-US" dirty="0" smtClean="0">
              <a:solidFill>
                <a:srgbClr val="000000"/>
              </a:solidFill>
              <a:ea typeface="ＭＳ Ｐゴシック" charset="-128"/>
              <a:cs typeface="ＭＳ Ｐゴシック" charset="-128"/>
            </a:endParaRPr>
          </a:p>
          <a:p>
            <a:endParaRPr lang="en-US" dirty="0"/>
          </a:p>
        </p:txBody>
      </p:sp>
      <p:grpSp>
        <p:nvGrpSpPr>
          <p:cNvPr id="9" name="Group 121"/>
          <p:cNvGrpSpPr/>
          <p:nvPr/>
        </p:nvGrpSpPr>
        <p:grpSpPr>
          <a:xfrm>
            <a:off x="29701" y="946021"/>
            <a:ext cx="2070848" cy="1828800"/>
            <a:chOff x="138952" y="609600"/>
            <a:chExt cx="2070848" cy="1828800"/>
          </a:xfrm>
        </p:grpSpPr>
        <p:pic>
          <p:nvPicPr>
            <p:cNvPr id="123" name="Picture 122" descr="Computergirl.gif"/>
            <p:cNvPicPr>
              <a:picLocks noChangeAspect="1"/>
            </p:cNvPicPr>
            <p:nvPr/>
          </p:nvPicPr>
          <p:blipFill>
            <a:blip r:embed="rId7" cstate="print"/>
            <a:stretch>
              <a:fillRect/>
            </a:stretch>
          </p:blipFill>
          <p:spPr>
            <a:xfrm>
              <a:off x="138952" y="609600"/>
              <a:ext cx="2070848" cy="1828800"/>
            </a:xfrm>
            <a:prstGeom prst="rect">
              <a:avLst/>
            </a:prstGeom>
          </p:spPr>
        </p:pic>
        <p:sp>
          <p:nvSpPr>
            <p:cNvPr id="124" name="Rounded Rectangle 123"/>
            <p:cNvSpPr/>
            <p:nvPr/>
          </p:nvSpPr>
          <p:spPr>
            <a:xfrm>
              <a:off x="1295400" y="838200"/>
              <a:ext cx="280012" cy="340605"/>
            </a:xfrm>
            <a:prstGeom prst="roundRect">
              <a:avLst/>
            </a:prstGeom>
            <a:solidFill>
              <a:srgbClr val="B5D2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5" name="Picture 124" descr="bingLogo.jpg"/>
            <p:cNvPicPr>
              <a:picLocks noChangeAspect="1"/>
            </p:cNvPicPr>
            <p:nvPr/>
          </p:nvPicPr>
          <p:blipFill>
            <a:blip r:embed="rId8" cstate="print"/>
            <a:stretch>
              <a:fillRect/>
            </a:stretch>
          </p:blipFill>
          <p:spPr>
            <a:xfrm>
              <a:off x="1295400" y="886814"/>
              <a:ext cx="256032" cy="106013"/>
            </a:xfrm>
            <a:prstGeom prst="rect">
              <a:avLst/>
            </a:prstGeom>
          </p:spPr>
        </p:pic>
        <p:pic>
          <p:nvPicPr>
            <p:cNvPr id="126" name="Picture 125" descr="microsoft-bing2-1.jpg"/>
            <p:cNvPicPr>
              <a:picLocks/>
            </p:cNvPicPr>
            <p:nvPr/>
          </p:nvPicPr>
          <p:blipFill>
            <a:blip r:embed="rId9" cstate="print"/>
            <a:stretch>
              <a:fillRect/>
            </a:stretch>
          </p:blipFill>
          <p:spPr>
            <a:xfrm>
              <a:off x="1295400" y="992827"/>
              <a:ext cx="256032" cy="117122"/>
            </a:xfrm>
            <a:prstGeom prst="rect">
              <a:avLst/>
            </a:prstGeom>
          </p:spPr>
        </p:pic>
      </p:grpSp>
      <p:pic>
        <p:nvPicPr>
          <p:cNvPr id="110" name="Picture 109" descr="cloud.png"/>
          <p:cNvPicPr>
            <a:picLocks noChangeAspect="1"/>
          </p:cNvPicPr>
          <p:nvPr/>
        </p:nvPicPr>
        <p:blipFill>
          <a:blip r:embed="rId10" cstate="print"/>
          <a:stretch>
            <a:fillRect/>
          </a:stretch>
        </p:blipFill>
        <p:spPr>
          <a:xfrm>
            <a:off x="2284078" y="804168"/>
            <a:ext cx="2668922" cy="1405632"/>
          </a:xfrm>
          <a:prstGeom prst="rect">
            <a:avLst/>
          </a:prstGeom>
        </p:spPr>
      </p:pic>
      <p:grpSp>
        <p:nvGrpSpPr>
          <p:cNvPr id="10" name="Group 126"/>
          <p:cNvGrpSpPr/>
          <p:nvPr/>
        </p:nvGrpSpPr>
        <p:grpSpPr>
          <a:xfrm>
            <a:off x="1209040" y="762387"/>
            <a:ext cx="1457960" cy="1457960"/>
            <a:chOff x="533400" y="3571240"/>
            <a:chExt cx="1762760" cy="1762760"/>
          </a:xfrm>
        </p:grpSpPr>
        <p:pic>
          <p:nvPicPr>
            <p:cNvPr id="128" name="Picture 127" descr="mail.png"/>
            <p:cNvPicPr>
              <a:picLocks noChangeAspect="1"/>
            </p:cNvPicPr>
            <p:nvPr/>
          </p:nvPicPr>
          <p:blipFill>
            <a:blip r:embed="rId11" cstate="print"/>
            <a:stretch>
              <a:fillRect/>
            </a:stretch>
          </p:blipFill>
          <p:spPr>
            <a:xfrm>
              <a:off x="533400" y="3571240"/>
              <a:ext cx="1762760" cy="1762760"/>
            </a:xfrm>
            <a:prstGeom prst="rect">
              <a:avLst/>
            </a:prstGeom>
          </p:spPr>
        </p:pic>
        <p:sp>
          <p:nvSpPr>
            <p:cNvPr id="129" name="TextBox 128"/>
            <p:cNvSpPr txBox="1"/>
            <p:nvPr/>
          </p:nvSpPr>
          <p:spPr>
            <a:xfrm>
              <a:off x="860839" y="4094423"/>
              <a:ext cx="1066800" cy="372121"/>
            </a:xfrm>
            <a:prstGeom prst="rect">
              <a:avLst/>
            </a:prstGeom>
            <a:noFill/>
          </p:spPr>
          <p:txBody>
            <a:bodyPr wrap="square" rtlCol="0">
              <a:spAutoFit/>
            </a:bodyPr>
            <a:lstStyle/>
            <a:p>
              <a:pPr algn="ctr"/>
              <a:r>
                <a:rPr lang="en-US" sz="1400" b="1" dirty="0" smtClean="0"/>
                <a:t>Picasso</a:t>
              </a:r>
              <a:endParaRPr lang="en-US" sz="1400" b="1" dirty="0"/>
            </a:p>
          </p:txBody>
        </p:sp>
      </p:grpSp>
      <p:sp>
        <p:nvSpPr>
          <p:cNvPr id="134" name="Rectangle 169"/>
          <p:cNvSpPr>
            <a:spLocks noChangeArrowheads="1"/>
          </p:cNvSpPr>
          <p:nvPr/>
        </p:nvSpPr>
        <p:spPr bwMode="auto">
          <a:xfrm rot="2565780">
            <a:off x="5584215" y="1879040"/>
            <a:ext cx="235470" cy="457200"/>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a:outerShdw blurRad="63500" dist="107763" dir="8100000" algn="ctr" rotWithShape="0">
              <a:schemeClr val="bg2">
                <a:alpha val="50000"/>
              </a:schemeClr>
            </a:outerShdw>
          </a:effectLst>
        </p:spPr>
        <p:txBody>
          <a:bodyPr wrap="none" anchor="ctr"/>
          <a:lstStyle/>
          <a:p>
            <a:pPr>
              <a:defRPr/>
            </a:pPr>
            <a:endParaRPr lang="en-US">
              <a:latin typeface="Arial" pitchFamily="-109" charset="0"/>
              <a:ea typeface="+mn-ea"/>
            </a:endParaRPr>
          </a:p>
        </p:txBody>
      </p:sp>
      <p:sp>
        <p:nvSpPr>
          <p:cNvPr id="135" name="Rectangle 169"/>
          <p:cNvSpPr>
            <a:spLocks noChangeAspect="1" noChangeArrowheads="1"/>
          </p:cNvSpPr>
          <p:nvPr/>
        </p:nvSpPr>
        <p:spPr bwMode="auto">
          <a:xfrm rot="19365942">
            <a:off x="5982423" y="1882435"/>
            <a:ext cx="228600" cy="457200"/>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a:latin typeface="Arial" pitchFamily="-109" charset="0"/>
              <a:ea typeface="+mn-ea"/>
            </a:endParaRPr>
          </a:p>
        </p:txBody>
      </p:sp>
      <p:sp>
        <p:nvSpPr>
          <p:cNvPr id="145" name="Rectangle 169"/>
          <p:cNvSpPr>
            <a:spLocks noChangeAspect="1" noChangeArrowheads="1"/>
          </p:cNvSpPr>
          <p:nvPr/>
        </p:nvSpPr>
        <p:spPr bwMode="auto">
          <a:xfrm rot="1907847">
            <a:off x="4163901" y="3912490"/>
            <a:ext cx="228600" cy="457200"/>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dirty="0">
              <a:latin typeface="Arial" pitchFamily="-109" charset="0"/>
              <a:ea typeface="+mn-ea"/>
            </a:endParaRPr>
          </a:p>
        </p:txBody>
      </p:sp>
      <p:sp>
        <p:nvSpPr>
          <p:cNvPr id="147" name="Rectangle 169"/>
          <p:cNvSpPr>
            <a:spLocks noChangeAspect="1" noChangeArrowheads="1"/>
          </p:cNvSpPr>
          <p:nvPr/>
        </p:nvSpPr>
        <p:spPr bwMode="auto">
          <a:xfrm rot="19720810">
            <a:off x="4546026" y="3912304"/>
            <a:ext cx="228600" cy="457200"/>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dirty="0">
              <a:latin typeface="Arial" pitchFamily="-109" charset="0"/>
              <a:ea typeface="+mn-ea"/>
            </a:endParaRPr>
          </a:p>
        </p:txBody>
      </p:sp>
      <p:sp>
        <p:nvSpPr>
          <p:cNvPr id="149" name="Rectangle 169"/>
          <p:cNvSpPr>
            <a:spLocks noChangeAspect="1" noChangeArrowheads="1"/>
          </p:cNvSpPr>
          <p:nvPr/>
        </p:nvSpPr>
        <p:spPr bwMode="auto">
          <a:xfrm>
            <a:off x="4365434" y="3927392"/>
            <a:ext cx="228600" cy="457200"/>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dirty="0">
              <a:latin typeface="Arial" pitchFamily="-109" charset="0"/>
              <a:ea typeface="+mn-ea"/>
            </a:endParaRPr>
          </a:p>
        </p:txBody>
      </p:sp>
      <p:sp>
        <p:nvSpPr>
          <p:cNvPr id="152" name="Rectangle 169"/>
          <p:cNvSpPr>
            <a:spLocks noChangeAspect="1" noChangeArrowheads="1"/>
          </p:cNvSpPr>
          <p:nvPr/>
        </p:nvSpPr>
        <p:spPr bwMode="auto">
          <a:xfrm rot="1907847">
            <a:off x="7059501" y="3936482"/>
            <a:ext cx="228600" cy="457200"/>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dirty="0">
              <a:latin typeface="Arial" pitchFamily="-109" charset="0"/>
              <a:ea typeface="+mn-ea"/>
            </a:endParaRPr>
          </a:p>
        </p:txBody>
      </p:sp>
      <p:sp>
        <p:nvSpPr>
          <p:cNvPr id="153" name="Rectangle 169"/>
          <p:cNvSpPr>
            <a:spLocks noChangeAspect="1" noChangeArrowheads="1"/>
          </p:cNvSpPr>
          <p:nvPr/>
        </p:nvSpPr>
        <p:spPr bwMode="auto">
          <a:xfrm rot="19720810">
            <a:off x="7441626" y="3936296"/>
            <a:ext cx="228600" cy="457200"/>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dirty="0">
              <a:latin typeface="Arial" pitchFamily="-109" charset="0"/>
              <a:ea typeface="+mn-ea"/>
            </a:endParaRPr>
          </a:p>
        </p:txBody>
      </p:sp>
      <p:sp>
        <p:nvSpPr>
          <p:cNvPr id="154" name="Rectangle 169"/>
          <p:cNvSpPr>
            <a:spLocks noChangeAspect="1" noChangeArrowheads="1"/>
          </p:cNvSpPr>
          <p:nvPr/>
        </p:nvSpPr>
        <p:spPr bwMode="auto">
          <a:xfrm>
            <a:off x="7261034" y="3951384"/>
            <a:ext cx="228600" cy="457200"/>
          </a:xfrm>
          <a:prstGeom prst="rect">
            <a:avLst/>
          </a:prstGeom>
          <a:gradFill rotWithShape="1">
            <a:gsLst>
              <a:gs pos="0">
                <a:srgbClr val="F75615">
                  <a:gamma/>
                  <a:shade val="46275"/>
                  <a:invGamma/>
                </a:srgbClr>
              </a:gs>
              <a:gs pos="50000">
                <a:srgbClr val="F75615"/>
              </a:gs>
              <a:gs pos="100000">
                <a:srgbClr val="F75615">
                  <a:gamma/>
                  <a:shade val="46275"/>
                  <a:invGamma/>
                </a:srgbClr>
              </a:gs>
            </a:gsLst>
            <a:lin ang="5400000" scaled="1"/>
          </a:gradFill>
          <a:ln w="9525">
            <a:noFill/>
            <a:miter lim="800000"/>
            <a:headEnd/>
            <a:tailEnd/>
          </a:ln>
          <a:effectLst/>
        </p:spPr>
        <p:txBody>
          <a:bodyPr wrap="none" anchor="ctr"/>
          <a:lstStyle/>
          <a:p>
            <a:pPr>
              <a:defRPr/>
            </a:pPr>
            <a:endParaRPr lang="en-US" dirty="0">
              <a:latin typeface="Arial" pitchFamily="-109" charset="0"/>
              <a:ea typeface="+mn-ea"/>
            </a:endParaRPr>
          </a:p>
        </p:txBody>
      </p:sp>
      <p:pic>
        <p:nvPicPr>
          <p:cNvPr id="199" name="Picture 198" descr="picasso1.jpg"/>
          <p:cNvPicPr>
            <a:picLocks noChangeAspect="1"/>
          </p:cNvPicPr>
          <p:nvPr/>
        </p:nvPicPr>
        <p:blipFill>
          <a:blip r:embed="rId12" cstate="print"/>
          <a:stretch>
            <a:fillRect/>
          </a:stretch>
        </p:blipFill>
        <p:spPr>
          <a:xfrm>
            <a:off x="4038600" y="5184648"/>
            <a:ext cx="1123067" cy="1371600"/>
          </a:xfrm>
          <a:prstGeom prst="rect">
            <a:avLst/>
          </a:prstGeom>
        </p:spPr>
      </p:pic>
      <p:pic>
        <p:nvPicPr>
          <p:cNvPr id="201" name="Picture 200" descr="picasso3.jpg"/>
          <p:cNvPicPr>
            <a:picLocks noChangeAspect="1"/>
          </p:cNvPicPr>
          <p:nvPr/>
        </p:nvPicPr>
        <p:blipFill>
          <a:blip r:embed="rId13" cstate="print"/>
          <a:stretch>
            <a:fillRect/>
          </a:stretch>
        </p:blipFill>
        <p:spPr>
          <a:xfrm>
            <a:off x="4096871" y="5184648"/>
            <a:ext cx="1008529" cy="1371600"/>
          </a:xfrm>
          <a:prstGeom prst="rect">
            <a:avLst/>
          </a:prstGeom>
        </p:spPr>
      </p:pic>
      <p:pic>
        <p:nvPicPr>
          <p:cNvPr id="206" name="Picture 205" descr="picasso10.jpg"/>
          <p:cNvPicPr>
            <a:picLocks noChangeAspect="1"/>
          </p:cNvPicPr>
          <p:nvPr/>
        </p:nvPicPr>
        <p:blipFill>
          <a:blip r:embed="rId14" cstate="print"/>
          <a:stretch>
            <a:fillRect/>
          </a:stretch>
        </p:blipFill>
        <p:spPr>
          <a:xfrm>
            <a:off x="3581400" y="5184648"/>
            <a:ext cx="1811655" cy="1371600"/>
          </a:xfrm>
          <a:prstGeom prst="rect">
            <a:avLst/>
          </a:prstGeom>
        </p:spPr>
      </p:pic>
      <p:pic>
        <p:nvPicPr>
          <p:cNvPr id="202" name="Picture 201" descr="picasso4.jpg"/>
          <p:cNvPicPr>
            <a:picLocks noChangeAspect="1"/>
          </p:cNvPicPr>
          <p:nvPr/>
        </p:nvPicPr>
        <p:blipFill>
          <a:blip r:embed="rId15" cstate="print"/>
          <a:stretch>
            <a:fillRect/>
          </a:stretch>
        </p:blipFill>
        <p:spPr>
          <a:xfrm>
            <a:off x="3657600" y="5184648"/>
            <a:ext cx="1624263" cy="1371600"/>
          </a:xfrm>
          <a:prstGeom prst="rect">
            <a:avLst/>
          </a:prstGeom>
        </p:spPr>
      </p:pic>
      <p:pic>
        <p:nvPicPr>
          <p:cNvPr id="203" name="Picture 202" descr="picasso5.jpg"/>
          <p:cNvPicPr>
            <a:picLocks noChangeAspect="1"/>
          </p:cNvPicPr>
          <p:nvPr/>
        </p:nvPicPr>
        <p:blipFill>
          <a:blip r:embed="rId16" cstate="print"/>
          <a:stretch>
            <a:fillRect/>
          </a:stretch>
        </p:blipFill>
        <p:spPr>
          <a:xfrm>
            <a:off x="3962400" y="5184648"/>
            <a:ext cx="1028700" cy="1371600"/>
          </a:xfrm>
          <a:prstGeom prst="rect">
            <a:avLst/>
          </a:prstGeom>
        </p:spPr>
      </p:pic>
      <p:pic>
        <p:nvPicPr>
          <p:cNvPr id="200" name="Picture 199" descr="picasso2.jpg"/>
          <p:cNvPicPr>
            <a:picLocks noChangeAspect="1"/>
          </p:cNvPicPr>
          <p:nvPr/>
        </p:nvPicPr>
        <p:blipFill>
          <a:blip r:embed="rId17" cstate="print"/>
          <a:stretch>
            <a:fillRect/>
          </a:stretch>
        </p:blipFill>
        <p:spPr>
          <a:xfrm>
            <a:off x="3959352" y="5184648"/>
            <a:ext cx="1069848" cy="1371600"/>
          </a:xfrm>
          <a:prstGeom prst="rect">
            <a:avLst/>
          </a:prstGeom>
        </p:spPr>
      </p:pic>
      <p:pic>
        <p:nvPicPr>
          <p:cNvPr id="204" name="Picture 203" descr="picasso8.jpg"/>
          <p:cNvPicPr>
            <a:picLocks noChangeAspect="1"/>
          </p:cNvPicPr>
          <p:nvPr/>
        </p:nvPicPr>
        <p:blipFill>
          <a:blip r:embed="rId18" cstate="print"/>
          <a:stretch>
            <a:fillRect/>
          </a:stretch>
        </p:blipFill>
        <p:spPr>
          <a:xfrm>
            <a:off x="3781178" y="5184648"/>
            <a:ext cx="1324222" cy="1371600"/>
          </a:xfrm>
          <a:prstGeom prst="rect">
            <a:avLst/>
          </a:prstGeom>
        </p:spPr>
      </p:pic>
      <p:pic>
        <p:nvPicPr>
          <p:cNvPr id="207" name="Picture 206" descr="picasso10.jpg"/>
          <p:cNvPicPr>
            <a:picLocks noChangeAspect="1"/>
          </p:cNvPicPr>
          <p:nvPr/>
        </p:nvPicPr>
        <p:blipFill>
          <a:blip r:embed="rId19" cstate="print"/>
          <a:stretch>
            <a:fillRect/>
          </a:stretch>
        </p:blipFill>
        <p:spPr>
          <a:xfrm>
            <a:off x="3581400" y="5184648"/>
            <a:ext cx="1771754" cy="1371600"/>
          </a:xfrm>
          <a:prstGeom prst="rect">
            <a:avLst/>
          </a:prstGeom>
        </p:spPr>
      </p:pic>
      <p:sp>
        <p:nvSpPr>
          <p:cNvPr id="208" name="TextBox 207"/>
          <p:cNvSpPr txBox="1"/>
          <p:nvPr/>
        </p:nvSpPr>
        <p:spPr>
          <a:xfrm>
            <a:off x="5794022" y="5410200"/>
            <a:ext cx="3273778" cy="584776"/>
          </a:xfrm>
          <a:prstGeom prst="rect">
            <a:avLst/>
          </a:prstGeom>
          <a:solidFill>
            <a:schemeClr val="bg1"/>
          </a:solidFill>
        </p:spPr>
        <p:txBody>
          <a:bodyPr wrap="square" rtlCol="0">
            <a:spAutoFit/>
          </a:bodyPr>
          <a:lstStyle/>
          <a:p>
            <a:pPr algn="ctr"/>
            <a:r>
              <a:rPr lang="en-US" sz="1600" b="1" dirty="0" smtClean="0">
                <a:solidFill>
                  <a:srgbClr val="0000CC"/>
                </a:solidFill>
              </a:rPr>
              <a:t>“Everything you can imagine is real.”</a:t>
            </a:r>
            <a:endParaRPr lang="en-US" sz="1600" b="1" dirty="0">
              <a:solidFill>
                <a:srgbClr val="0000CC"/>
              </a:solidFill>
            </a:endParaRPr>
          </a:p>
        </p:txBody>
      </p:sp>
      <p:sp>
        <p:nvSpPr>
          <p:cNvPr id="218" name="TextBox 217"/>
          <p:cNvSpPr txBox="1"/>
          <p:nvPr/>
        </p:nvSpPr>
        <p:spPr>
          <a:xfrm>
            <a:off x="5791200" y="5486400"/>
            <a:ext cx="3273778" cy="584775"/>
          </a:xfrm>
          <a:prstGeom prst="rect">
            <a:avLst/>
          </a:prstGeom>
          <a:solidFill>
            <a:schemeClr val="bg1"/>
          </a:solidFill>
        </p:spPr>
        <p:txBody>
          <a:bodyPr wrap="square" rtlCol="0">
            <a:spAutoFit/>
          </a:bodyPr>
          <a:lstStyle/>
          <a:p>
            <a:pPr algn="ctr"/>
            <a:r>
              <a:rPr lang="en-US" sz="1600" b="1" dirty="0" smtClean="0">
                <a:solidFill>
                  <a:srgbClr val="0000CC"/>
                </a:solidFill>
              </a:rPr>
              <a:t>“Bad artists copy. </a:t>
            </a:r>
          </a:p>
          <a:p>
            <a:pPr algn="ctr"/>
            <a:r>
              <a:rPr lang="en-US" sz="1600" b="1" dirty="0" smtClean="0">
                <a:solidFill>
                  <a:srgbClr val="0000CC"/>
                </a:solidFill>
              </a:rPr>
              <a:t>Good artists steal.”</a:t>
            </a:r>
            <a:endParaRPr lang="en-US" sz="1600" b="1" dirty="0">
              <a:solidFill>
                <a:srgbClr val="0000CC"/>
              </a:solidFill>
            </a:endParaRPr>
          </a:p>
        </p:txBody>
      </p:sp>
      <p:sp>
        <p:nvSpPr>
          <p:cNvPr id="210" name="TextBox 209"/>
          <p:cNvSpPr txBox="1"/>
          <p:nvPr/>
        </p:nvSpPr>
        <p:spPr>
          <a:xfrm>
            <a:off x="5794022" y="5435025"/>
            <a:ext cx="3273778" cy="584775"/>
          </a:xfrm>
          <a:prstGeom prst="rect">
            <a:avLst/>
          </a:prstGeom>
          <a:solidFill>
            <a:schemeClr val="bg1"/>
          </a:solidFill>
        </p:spPr>
        <p:txBody>
          <a:bodyPr wrap="square" rtlCol="0">
            <a:spAutoFit/>
          </a:bodyPr>
          <a:lstStyle/>
          <a:p>
            <a:pPr algn="ctr"/>
            <a:r>
              <a:rPr lang="en-US" sz="1600" b="1" dirty="0" smtClean="0">
                <a:solidFill>
                  <a:srgbClr val="0000CC"/>
                </a:solidFill>
              </a:rPr>
              <a:t>“It is your work in life that is the ultimate seduction.“</a:t>
            </a:r>
            <a:endParaRPr lang="en-US" sz="1600" b="1" dirty="0">
              <a:solidFill>
                <a:srgbClr val="0000CC"/>
              </a:solidFill>
            </a:endParaRPr>
          </a:p>
        </p:txBody>
      </p:sp>
      <p:sp>
        <p:nvSpPr>
          <p:cNvPr id="217" name="TextBox 216"/>
          <p:cNvSpPr txBox="1"/>
          <p:nvPr/>
        </p:nvSpPr>
        <p:spPr>
          <a:xfrm>
            <a:off x="5791200" y="5511225"/>
            <a:ext cx="3273778" cy="584775"/>
          </a:xfrm>
          <a:prstGeom prst="rect">
            <a:avLst/>
          </a:prstGeom>
          <a:solidFill>
            <a:schemeClr val="bg1"/>
          </a:solidFill>
        </p:spPr>
        <p:txBody>
          <a:bodyPr wrap="square" rtlCol="0">
            <a:spAutoFit/>
          </a:bodyPr>
          <a:lstStyle/>
          <a:p>
            <a:pPr algn="ctr"/>
            <a:r>
              <a:rPr lang="en-US" sz="1600" b="1" dirty="0" smtClean="0">
                <a:solidFill>
                  <a:srgbClr val="0000CC"/>
                </a:solidFill>
              </a:rPr>
              <a:t>“The chief enemy of creativity is good sense.“</a:t>
            </a:r>
            <a:endParaRPr lang="en-US" sz="1600" b="1" dirty="0">
              <a:solidFill>
                <a:srgbClr val="0000CC"/>
              </a:solidFill>
            </a:endParaRPr>
          </a:p>
        </p:txBody>
      </p:sp>
      <p:sp>
        <p:nvSpPr>
          <p:cNvPr id="209" name="TextBox 208"/>
          <p:cNvSpPr txBox="1"/>
          <p:nvPr/>
        </p:nvSpPr>
        <p:spPr>
          <a:xfrm>
            <a:off x="5794248" y="5511225"/>
            <a:ext cx="3273552" cy="584775"/>
          </a:xfrm>
          <a:prstGeom prst="rect">
            <a:avLst/>
          </a:prstGeom>
          <a:solidFill>
            <a:schemeClr val="bg1"/>
          </a:solidFill>
        </p:spPr>
        <p:txBody>
          <a:bodyPr wrap="square" rtlCol="0">
            <a:spAutoFit/>
          </a:bodyPr>
          <a:lstStyle/>
          <a:p>
            <a:pPr algn="ctr"/>
            <a:r>
              <a:rPr lang="en-US" sz="1600" b="1" dirty="0" smtClean="0">
                <a:solidFill>
                  <a:srgbClr val="0000CC"/>
                </a:solidFill>
              </a:rPr>
              <a:t>“Inspiration does exist, </a:t>
            </a:r>
          </a:p>
          <a:p>
            <a:pPr algn="ctr"/>
            <a:r>
              <a:rPr lang="en-US" sz="1600" b="1" dirty="0" smtClean="0">
                <a:solidFill>
                  <a:srgbClr val="0000CC"/>
                </a:solidFill>
              </a:rPr>
              <a:t>but it must find you working.”</a:t>
            </a:r>
            <a:endParaRPr lang="en-US" sz="1600" b="1" dirty="0">
              <a:solidFill>
                <a:srgbClr val="0000CC"/>
              </a:solidFill>
            </a:endParaRPr>
          </a:p>
        </p:txBody>
      </p:sp>
      <p:sp>
        <p:nvSpPr>
          <p:cNvPr id="216" name="TextBox 215"/>
          <p:cNvSpPr txBox="1"/>
          <p:nvPr/>
        </p:nvSpPr>
        <p:spPr>
          <a:xfrm>
            <a:off x="5791200" y="5486400"/>
            <a:ext cx="3273778" cy="584775"/>
          </a:xfrm>
          <a:prstGeom prst="rect">
            <a:avLst/>
          </a:prstGeom>
          <a:solidFill>
            <a:schemeClr val="bg1"/>
          </a:solidFill>
        </p:spPr>
        <p:txBody>
          <a:bodyPr wrap="square" rtlCol="0">
            <a:spAutoFit/>
          </a:bodyPr>
          <a:lstStyle/>
          <a:p>
            <a:pPr algn="ctr"/>
            <a:r>
              <a:rPr lang="en-US" sz="1600" b="1" dirty="0" smtClean="0">
                <a:solidFill>
                  <a:srgbClr val="0000CC"/>
                </a:solidFill>
              </a:rPr>
              <a:t>“I'd like to live as a poor man </a:t>
            </a:r>
          </a:p>
          <a:p>
            <a:pPr algn="ctr"/>
            <a:r>
              <a:rPr lang="en-US" sz="1600" b="1" dirty="0" smtClean="0">
                <a:solidFill>
                  <a:srgbClr val="0000CC"/>
                </a:solidFill>
              </a:rPr>
              <a:t>with lots of money.“</a:t>
            </a:r>
            <a:endParaRPr lang="en-US" sz="1600" b="1" dirty="0">
              <a:solidFill>
                <a:srgbClr val="0000CC"/>
              </a:solidFill>
            </a:endParaRPr>
          </a:p>
        </p:txBody>
      </p:sp>
      <p:sp>
        <p:nvSpPr>
          <p:cNvPr id="213" name="TextBox 212"/>
          <p:cNvSpPr txBox="1"/>
          <p:nvPr/>
        </p:nvSpPr>
        <p:spPr>
          <a:xfrm>
            <a:off x="5794022" y="5486400"/>
            <a:ext cx="3273778" cy="584775"/>
          </a:xfrm>
          <a:prstGeom prst="rect">
            <a:avLst/>
          </a:prstGeom>
          <a:solidFill>
            <a:schemeClr val="bg1"/>
          </a:solidFill>
        </p:spPr>
        <p:txBody>
          <a:bodyPr wrap="square" rtlCol="0">
            <a:spAutoFit/>
          </a:bodyPr>
          <a:lstStyle/>
          <a:p>
            <a:pPr algn="ctr"/>
            <a:r>
              <a:rPr lang="en-US" sz="1600" b="1" dirty="0" smtClean="0">
                <a:solidFill>
                  <a:srgbClr val="0000CC"/>
                </a:solidFill>
              </a:rPr>
              <a:t>“Art is a lie that makes us</a:t>
            </a:r>
          </a:p>
          <a:p>
            <a:pPr algn="ctr"/>
            <a:r>
              <a:rPr lang="en-US" sz="1600" b="1" dirty="0" smtClean="0">
                <a:solidFill>
                  <a:srgbClr val="0000CC"/>
                </a:solidFill>
              </a:rPr>
              <a:t> realize the truth.</a:t>
            </a:r>
            <a:endParaRPr lang="en-US" sz="1600" b="1" dirty="0">
              <a:solidFill>
                <a:srgbClr val="0000CC"/>
              </a:solidFill>
            </a:endParaRPr>
          </a:p>
        </p:txBody>
      </p:sp>
      <p:sp>
        <p:nvSpPr>
          <p:cNvPr id="214" name="TextBox 213"/>
          <p:cNvSpPr txBox="1"/>
          <p:nvPr/>
        </p:nvSpPr>
        <p:spPr>
          <a:xfrm>
            <a:off x="5791200" y="5435025"/>
            <a:ext cx="3273778" cy="584775"/>
          </a:xfrm>
          <a:prstGeom prst="rect">
            <a:avLst/>
          </a:prstGeom>
          <a:solidFill>
            <a:schemeClr val="bg1"/>
          </a:solidFill>
        </p:spPr>
        <p:txBody>
          <a:bodyPr wrap="square" rtlCol="0">
            <a:spAutoFit/>
          </a:bodyPr>
          <a:lstStyle/>
          <a:p>
            <a:pPr algn="ctr"/>
            <a:r>
              <a:rPr lang="en-US" sz="1600" b="1" dirty="0" smtClean="0">
                <a:solidFill>
                  <a:srgbClr val="0000CC"/>
                </a:solidFill>
              </a:rPr>
              <a:t>“Computers are useless. </a:t>
            </a:r>
          </a:p>
          <a:p>
            <a:pPr algn="ctr"/>
            <a:r>
              <a:rPr lang="en-US" sz="1600" b="1" dirty="0" smtClean="0">
                <a:solidFill>
                  <a:srgbClr val="0000CC"/>
                </a:solidFill>
              </a:rPr>
              <a:t>They can only give you answers.”</a:t>
            </a:r>
            <a:endParaRPr lang="en-US" sz="1600" b="1" dirty="0">
              <a:solidFill>
                <a:srgbClr val="0000CC"/>
              </a:solidFill>
            </a:endParaRPr>
          </a:p>
        </p:txBody>
      </p:sp>
      <p:sp>
        <p:nvSpPr>
          <p:cNvPr id="220" name="Rectangle 167"/>
          <p:cNvSpPr>
            <a:spLocks noChangeAspect="1" noChangeArrowheads="1"/>
          </p:cNvSpPr>
          <p:nvPr/>
        </p:nvSpPr>
        <p:spPr bwMode="auto">
          <a:xfrm rot="1979433">
            <a:off x="3611244" y="4851422"/>
            <a:ext cx="228600" cy="457200"/>
          </a:xfrm>
          <a:prstGeom prst="rect">
            <a:avLst/>
          </a:prstGeom>
          <a:gradFill rotWithShape="1">
            <a:gsLst>
              <a:gs pos="0">
                <a:srgbClr val="0099FF">
                  <a:gamma/>
                  <a:shade val="46275"/>
                  <a:invGamma/>
                </a:srgbClr>
              </a:gs>
              <a:gs pos="50000">
                <a:srgbClr val="0099FF"/>
              </a:gs>
              <a:gs pos="100000">
                <a:srgbClr val="0099FF">
                  <a:gamma/>
                  <a:shade val="46275"/>
                  <a:invGamma/>
                </a:srgbClr>
              </a:gs>
            </a:gsLst>
            <a:lin ang="5400000" scaled="1"/>
          </a:gradFill>
          <a:ln w="9525">
            <a:noFill/>
            <a:miter lim="800000"/>
            <a:headEnd/>
            <a:tailEnd/>
          </a:ln>
          <a:effectLst/>
        </p:spPr>
        <p:txBody>
          <a:bodyPr wrap="none" anchor="ctr"/>
          <a:lstStyle/>
          <a:p>
            <a:pPr>
              <a:defRPr/>
            </a:pPr>
            <a:endParaRPr lang="en-US">
              <a:latin typeface="Arial" pitchFamily="-109" charset="0"/>
              <a:ea typeface="+mn-ea"/>
            </a:endParaRPr>
          </a:p>
        </p:txBody>
      </p:sp>
      <p:sp>
        <p:nvSpPr>
          <p:cNvPr id="221" name="Rectangle 167"/>
          <p:cNvSpPr>
            <a:spLocks noChangeAspect="1" noChangeArrowheads="1"/>
          </p:cNvSpPr>
          <p:nvPr/>
        </p:nvSpPr>
        <p:spPr bwMode="auto">
          <a:xfrm rot="19624742">
            <a:off x="5109580" y="4851387"/>
            <a:ext cx="228600" cy="457200"/>
          </a:xfrm>
          <a:prstGeom prst="rect">
            <a:avLst/>
          </a:prstGeom>
          <a:gradFill rotWithShape="1">
            <a:gsLst>
              <a:gs pos="0">
                <a:srgbClr val="0099FF">
                  <a:gamma/>
                  <a:shade val="46275"/>
                  <a:invGamma/>
                </a:srgbClr>
              </a:gs>
              <a:gs pos="50000">
                <a:srgbClr val="0099FF"/>
              </a:gs>
              <a:gs pos="100000">
                <a:srgbClr val="0099FF">
                  <a:gamma/>
                  <a:shade val="46275"/>
                  <a:invGamma/>
                </a:srgbClr>
              </a:gs>
            </a:gsLst>
            <a:lin ang="5400000" scaled="1"/>
          </a:gradFill>
          <a:ln w="9525">
            <a:noFill/>
            <a:miter lim="800000"/>
            <a:headEnd/>
            <a:tailEnd/>
          </a:ln>
          <a:effectLst/>
        </p:spPr>
        <p:txBody>
          <a:bodyPr wrap="none" anchor="ctr"/>
          <a:lstStyle/>
          <a:p>
            <a:pPr>
              <a:defRPr/>
            </a:pPr>
            <a:endParaRPr lang="en-US">
              <a:latin typeface="Arial" pitchFamily="-109" charset="0"/>
              <a:ea typeface="+mn-ea"/>
            </a:endParaRPr>
          </a:p>
        </p:txBody>
      </p:sp>
      <p:sp>
        <p:nvSpPr>
          <p:cNvPr id="222" name="Rectangle 167"/>
          <p:cNvSpPr>
            <a:spLocks noChangeAspect="1" noChangeArrowheads="1"/>
          </p:cNvSpPr>
          <p:nvPr/>
        </p:nvSpPr>
        <p:spPr bwMode="auto">
          <a:xfrm>
            <a:off x="4374444" y="4854222"/>
            <a:ext cx="228600" cy="457200"/>
          </a:xfrm>
          <a:prstGeom prst="rect">
            <a:avLst/>
          </a:prstGeom>
          <a:gradFill rotWithShape="1">
            <a:gsLst>
              <a:gs pos="0">
                <a:srgbClr val="0099FF">
                  <a:gamma/>
                  <a:shade val="46275"/>
                  <a:invGamma/>
                </a:srgbClr>
              </a:gs>
              <a:gs pos="50000">
                <a:srgbClr val="0099FF"/>
              </a:gs>
              <a:gs pos="100000">
                <a:srgbClr val="0099FF">
                  <a:gamma/>
                  <a:shade val="46275"/>
                  <a:invGamma/>
                </a:srgbClr>
              </a:gs>
            </a:gsLst>
            <a:lin ang="5400000" scaled="1"/>
          </a:gradFill>
          <a:ln w="9525">
            <a:noFill/>
            <a:miter lim="800000"/>
            <a:headEnd/>
            <a:tailEnd/>
          </a:ln>
          <a:effectLst/>
        </p:spPr>
        <p:txBody>
          <a:bodyPr wrap="none" anchor="ctr"/>
          <a:lstStyle/>
          <a:p>
            <a:pPr>
              <a:defRPr/>
            </a:pPr>
            <a:endParaRPr lang="en-US">
              <a:latin typeface="Arial" pitchFamily="-109" charset="0"/>
              <a:ea typeface="+mn-ea"/>
            </a:endParaRPr>
          </a:p>
        </p:txBody>
      </p:sp>
      <p:sp>
        <p:nvSpPr>
          <p:cNvPr id="223" name="Rectangle 167"/>
          <p:cNvSpPr>
            <a:spLocks noChangeAspect="1" noChangeArrowheads="1"/>
          </p:cNvSpPr>
          <p:nvPr/>
        </p:nvSpPr>
        <p:spPr bwMode="auto">
          <a:xfrm rot="1979433">
            <a:off x="6506844" y="4851422"/>
            <a:ext cx="228600" cy="457200"/>
          </a:xfrm>
          <a:prstGeom prst="rect">
            <a:avLst/>
          </a:prstGeom>
          <a:gradFill rotWithShape="1">
            <a:gsLst>
              <a:gs pos="0">
                <a:srgbClr val="0099FF">
                  <a:gamma/>
                  <a:shade val="46275"/>
                  <a:invGamma/>
                </a:srgbClr>
              </a:gs>
              <a:gs pos="50000">
                <a:srgbClr val="0099FF"/>
              </a:gs>
              <a:gs pos="100000">
                <a:srgbClr val="0099FF">
                  <a:gamma/>
                  <a:shade val="46275"/>
                  <a:invGamma/>
                </a:srgbClr>
              </a:gs>
            </a:gsLst>
            <a:lin ang="5400000" scaled="1"/>
          </a:gradFill>
          <a:ln w="9525">
            <a:noFill/>
            <a:miter lim="800000"/>
            <a:headEnd/>
            <a:tailEnd/>
          </a:ln>
          <a:effectLst/>
        </p:spPr>
        <p:txBody>
          <a:bodyPr wrap="none" anchor="ctr"/>
          <a:lstStyle/>
          <a:p>
            <a:pPr>
              <a:defRPr/>
            </a:pPr>
            <a:endParaRPr lang="en-US">
              <a:latin typeface="Arial" pitchFamily="-109" charset="0"/>
              <a:ea typeface="+mn-ea"/>
            </a:endParaRPr>
          </a:p>
        </p:txBody>
      </p:sp>
      <p:sp>
        <p:nvSpPr>
          <p:cNvPr id="224" name="Rectangle 167"/>
          <p:cNvSpPr>
            <a:spLocks noChangeAspect="1" noChangeArrowheads="1"/>
          </p:cNvSpPr>
          <p:nvPr/>
        </p:nvSpPr>
        <p:spPr bwMode="auto">
          <a:xfrm rot="19624742">
            <a:off x="8005180" y="4851387"/>
            <a:ext cx="228600" cy="457200"/>
          </a:xfrm>
          <a:prstGeom prst="rect">
            <a:avLst/>
          </a:prstGeom>
          <a:gradFill rotWithShape="1">
            <a:gsLst>
              <a:gs pos="0">
                <a:srgbClr val="0099FF">
                  <a:gamma/>
                  <a:shade val="46275"/>
                  <a:invGamma/>
                </a:srgbClr>
              </a:gs>
              <a:gs pos="50000">
                <a:srgbClr val="0099FF"/>
              </a:gs>
              <a:gs pos="100000">
                <a:srgbClr val="0099FF">
                  <a:gamma/>
                  <a:shade val="46275"/>
                  <a:invGamma/>
                </a:srgbClr>
              </a:gs>
            </a:gsLst>
            <a:lin ang="5400000" scaled="1"/>
          </a:gradFill>
          <a:ln w="9525">
            <a:noFill/>
            <a:miter lim="800000"/>
            <a:headEnd/>
            <a:tailEnd/>
          </a:ln>
          <a:effectLst/>
        </p:spPr>
        <p:txBody>
          <a:bodyPr wrap="none" anchor="ctr"/>
          <a:lstStyle/>
          <a:p>
            <a:pPr>
              <a:defRPr/>
            </a:pPr>
            <a:endParaRPr lang="en-US">
              <a:latin typeface="Arial" pitchFamily="-109" charset="0"/>
              <a:ea typeface="+mn-ea"/>
            </a:endParaRPr>
          </a:p>
        </p:txBody>
      </p:sp>
      <p:sp>
        <p:nvSpPr>
          <p:cNvPr id="225" name="Rectangle 167"/>
          <p:cNvSpPr>
            <a:spLocks noChangeAspect="1" noChangeArrowheads="1"/>
          </p:cNvSpPr>
          <p:nvPr/>
        </p:nvSpPr>
        <p:spPr bwMode="auto">
          <a:xfrm>
            <a:off x="7270044" y="4854222"/>
            <a:ext cx="228600" cy="457200"/>
          </a:xfrm>
          <a:prstGeom prst="rect">
            <a:avLst/>
          </a:prstGeom>
          <a:gradFill rotWithShape="1">
            <a:gsLst>
              <a:gs pos="0">
                <a:srgbClr val="0099FF">
                  <a:gamma/>
                  <a:shade val="46275"/>
                  <a:invGamma/>
                </a:srgbClr>
              </a:gs>
              <a:gs pos="50000">
                <a:srgbClr val="0099FF"/>
              </a:gs>
              <a:gs pos="100000">
                <a:srgbClr val="0099FF">
                  <a:gamma/>
                  <a:shade val="46275"/>
                  <a:invGamma/>
                </a:srgbClr>
              </a:gs>
            </a:gsLst>
            <a:lin ang="5400000" scaled="1"/>
          </a:gradFill>
          <a:ln w="9525">
            <a:noFill/>
            <a:miter lim="800000"/>
            <a:headEnd/>
            <a:tailEnd/>
          </a:ln>
          <a:effectLst/>
        </p:spPr>
        <p:txBody>
          <a:bodyPr wrap="none" anchor="ctr"/>
          <a:lstStyle/>
          <a:p>
            <a:pPr>
              <a:defRPr/>
            </a:pPr>
            <a:endParaRPr lang="en-US">
              <a:latin typeface="Arial" pitchFamily="-109" charset="0"/>
              <a:ea typeface="+mn-ea"/>
            </a:endParaRPr>
          </a:p>
        </p:txBody>
      </p:sp>
      <p:grpSp>
        <p:nvGrpSpPr>
          <p:cNvPr id="11" name="Group 243"/>
          <p:cNvGrpSpPr/>
          <p:nvPr/>
        </p:nvGrpSpPr>
        <p:grpSpPr>
          <a:xfrm>
            <a:off x="2895600" y="2963686"/>
            <a:ext cx="6400800" cy="1455914"/>
            <a:chOff x="2971800" y="2963686"/>
            <a:chExt cx="6400800" cy="1455914"/>
          </a:xfrm>
        </p:grpSpPr>
        <p:grpSp>
          <p:nvGrpSpPr>
            <p:cNvPr id="12" name="Group 234"/>
            <p:cNvGrpSpPr/>
            <p:nvPr/>
          </p:nvGrpSpPr>
          <p:grpSpPr>
            <a:xfrm>
              <a:off x="2971800" y="2963686"/>
              <a:ext cx="838200" cy="1455914"/>
              <a:chOff x="2133600" y="3039886"/>
              <a:chExt cx="838200" cy="1455914"/>
            </a:xfrm>
          </p:grpSpPr>
          <p:grpSp>
            <p:nvGrpSpPr>
              <p:cNvPr id="13" name="Group 233"/>
              <p:cNvGrpSpPr/>
              <p:nvPr/>
            </p:nvGrpSpPr>
            <p:grpSpPr>
              <a:xfrm>
                <a:off x="2133600" y="3039886"/>
                <a:ext cx="762000" cy="1379714"/>
                <a:chOff x="2133600" y="3039886"/>
                <a:chExt cx="762000" cy="1379714"/>
              </a:xfrm>
            </p:grpSpPr>
            <p:sp>
              <p:nvSpPr>
                <p:cNvPr id="226" name="TextBox 225"/>
                <p:cNvSpPr txBox="1"/>
                <p:nvPr/>
              </p:nvSpPr>
              <p:spPr>
                <a:xfrm>
                  <a:off x="2133600" y="3124200"/>
                  <a:ext cx="609600" cy="338554"/>
                </a:xfrm>
                <a:prstGeom prst="rect">
                  <a:avLst/>
                </a:prstGeom>
                <a:noFill/>
              </p:spPr>
              <p:txBody>
                <a:bodyPr wrap="square" rtlCol="0">
                  <a:spAutoFit/>
                </a:bodyPr>
                <a:lstStyle/>
                <a:p>
                  <a:r>
                    <a:rPr lang="en-US" sz="1600" b="1" dirty="0" smtClean="0"/>
                    <a:t>1.</a:t>
                  </a:r>
                  <a:endParaRPr lang="en-US" sz="1600" b="1" dirty="0"/>
                </a:p>
              </p:txBody>
            </p:sp>
            <p:pic>
              <p:nvPicPr>
                <p:cNvPr id="228" name="Picture 227" descr="picasso1.jpg"/>
                <p:cNvPicPr>
                  <a:picLocks noChangeAspect="1"/>
                </p:cNvPicPr>
                <p:nvPr/>
              </p:nvPicPr>
              <p:blipFill>
                <a:blip r:embed="rId20" cstate="print"/>
                <a:stretch>
                  <a:fillRect/>
                </a:stretch>
              </p:blipFill>
              <p:spPr>
                <a:xfrm>
                  <a:off x="2514600" y="3573286"/>
                  <a:ext cx="381000" cy="465314"/>
                </a:xfrm>
                <a:prstGeom prst="rect">
                  <a:avLst/>
                </a:prstGeom>
              </p:spPr>
            </p:pic>
            <p:sp>
              <p:nvSpPr>
                <p:cNvPr id="229" name="TextBox 228"/>
                <p:cNvSpPr txBox="1"/>
                <p:nvPr/>
              </p:nvSpPr>
              <p:spPr>
                <a:xfrm>
                  <a:off x="2133600" y="3623846"/>
                  <a:ext cx="609600" cy="338554"/>
                </a:xfrm>
                <a:prstGeom prst="rect">
                  <a:avLst/>
                </a:prstGeom>
                <a:noFill/>
              </p:spPr>
              <p:txBody>
                <a:bodyPr wrap="square" rtlCol="0">
                  <a:spAutoFit/>
                </a:bodyPr>
                <a:lstStyle/>
                <a:p>
                  <a:r>
                    <a:rPr lang="en-US" sz="1600" b="1" dirty="0" smtClean="0"/>
                    <a:t>2.</a:t>
                  </a:r>
                  <a:endParaRPr lang="en-US" sz="1600" b="1" dirty="0"/>
                </a:p>
              </p:txBody>
            </p:sp>
            <p:pic>
              <p:nvPicPr>
                <p:cNvPr id="230" name="Picture 229" descr="picasso1.jpg"/>
                <p:cNvPicPr>
                  <a:picLocks noChangeAspect="1"/>
                </p:cNvPicPr>
                <p:nvPr/>
              </p:nvPicPr>
              <p:blipFill>
                <a:blip r:embed="rId21" cstate="print"/>
                <a:stretch>
                  <a:fillRect/>
                </a:stretch>
              </p:blipFill>
              <p:spPr>
                <a:xfrm>
                  <a:off x="2534029" y="3039886"/>
                  <a:ext cx="342142" cy="465314"/>
                </a:xfrm>
                <a:prstGeom prst="rect">
                  <a:avLst/>
                </a:prstGeom>
              </p:spPr>
            </p:pic>
            <p:sp>
              <p:nvSpPr>
                <p:cNvPr id="231" name="TextBox 230"/>
                <p:cNvSpPr txBox="1"/>
                <p:nvPr/>
              </p:nvSpPr>
              <p:spPr>
                <a:xfrm>
                  <a:off x="2133600" y="4081046"/>
                  <a:ext cx="609600" cy="338554"/>
                </a:xfrm>
                <a:prstGeom prst="rect">
                  <a:avLst/>
                </a:prstGeom>
                <a:noFill/>
              </p:spPr>
              <p:txBody>
                <a:bodyPr wrap="square" rtlCol="0">
                  <a:spAutoFit/>
                </a:bodyPr>
                <a:lstStyle/>
                <a:p>
                  <a:r>
                    <a:rPr lang="en-US" sz="1600" b="1" dirty="0"/>
                    <a:t>3</a:t>
                  </a:r>
                  <a:r>
                    <a:rPr lang="en-US" sz="1600" b="1" dirty="0" smtClean="0"/>
                    <a:t>.     </a:t>
                  </a:r>
                  <a:endParaRPr lang="en-US" sz="1600" b="1" dirty="0"/>
                </a:p>
              </p:txBody>
            </p:sp>
          </p:grpSp>
          <p:sp>
            <p:nvSpPr>
              <p:cNvPr id="232" name="TextBox 231"/>
              <p:cNvSpPr txBox="1"/>
              <p:nvPr/>
            </p:nvSpPr>
            <p:spPr>
              <a:xfrm rot="5400000">
                <a:off x="2505045" y="4029045"/>
                <a:ext cx="533400" cy="400110"/>
              </a:xfrm>
              <a:prstGeom prst="rect">
                <a:avLst/>
              </a:prstGeom>
              <a:noFill/>
            </p:spPr>
            <p:txBody>
              <a:bodyPr wrap="square" rtlCol="0">
                <a:spAutoFit/>
              </a:bodyPr>
              <a:lstStyle/>
              <a:p>
                <a:r>
                  <a:rPr lang="en-US" sz="2000" b="1" dirty="0" smtClean="0"/>
                  <a:t>…..</a:t>
                </a:r>
                <a:endParaRPr lang="en-US" b="1" dirty="0"/>
              </a:p>
            </p:txBody>
          </p:sp>
        </p:grpSp>
        <p:grpSp>
          <p:nvGrpSpPr>
            <p:cNvPr id="14" name="Group 235"/>
            <p:cNvGrpSpPr/>
            <p:nvPr/>
          </p:nvGrpSpPr>
          <p:grpSpPr>
            <a:xfrm>
              <a:off x="7924800" y="2971800"/>
              <a:ext cx="1447800" cy="1371600"/>
              <a:chOff x="2057400" y="3048000"/>
              <a:chExt cx="1447800" cy="1371600"/>
            </a:xfrm>
          </p:grpSpPr>
          <p:grpSp>
            <p:nvGrpSpPr>
              <p:cNvPr id="15" name="Group 233"/>
              <p:cNvGrpSpPr/>
              <p:nvPr/>
            </p:nvGrpSpPr>
            <p:grpSpPr>
              <a:xfrm>
                <a:off x="2057400" y="3048000"/>
                <a:ext cx="1447800" cy="1295400"/>
                <a:chOff x="2057400" y="3048000"/>
                <a:chExt cx="1447800" cy="1295400"/>
              </a:xfrm>
            </p:grpSpPr>
            <p:sp>
              <p:nvSpPr>
                <p:cNvPr id="239" name="TextBox 238"/>
                <p:cNvSpPr txBox="1"/>
                <p:nvPr/>
              </p:nvSpPr>
              <p:spPr>
                <a:xfrm>
                  <a:off x="2057400" y="3048000"/>
                  <a:ext cx="1371600" cy="338554"/>
                </a:xfrm>
                <a:prstGeom prst="rect">
                  <a:avLst/>
                </a:prstGeom>
                <a:noFill/>
              </p:spPr>
              <p:txBody>
                <a:bodyPr wrap="square" rtlCol="0">
                  <a:spAutoFit/>
                </a:bodyPr>
                <a:lstStyle/>
                <a:p>
                  <a:r>
                    <a:rPr lang="en-US" sz="1600" b="1" dirty="0" smtClean="0"/>
                    <a:t>1. </a:t>
                  </a:r>
                  <a:r>
                    <a:rPr lang="en-US" sz="1600" b="1" dirty="0" smtClean="0">
                      <a:solidFill>
                        <a:prstClr val="black"/>
                      </a:solidFill>
                    </a:rPr>
                    <a:t>Art is a lie…</a:t>
                  </a:r>
                  <a:endParaRPr lang="en-US" sz="1600" b="1" dirty="0"/>
                </a:p>
              </p:txBody>
            </p:sp>
            <p:sp>
              <p:nvSpPr>
                <p:cNvPr id="241" name="TextBox 240"/>
                <p:cNvSpPr txBox="1"/>
                <p:nvPr/>
              </p:nvSpPr>
              <p:spPr>
                <a:xfrm>
                  <a:off x="2057400" y="3547646"/>
                  <a:ext cx="1447800" cy="338554"/>
                </a:xfrm>
                <a:prstGeom prst="rect">
                  <a:avLst/>
                </a:prstGeom>
                <a:noFill/>
              </p:spPr>
              <p:txBody>
                <a:bodyPr wrap="square" rtlCol="0">
                  <a:spAutoFit/>
                </a:bodyPr>
                <a:lstStyle/>
                <a:p>
                  <a:r>
                    <a:rPr lang="en-US" sz="1600" b="1" dirty="0" smtClean="0"/>
                    <a:t>2. The chief… </a:t>
                  </a:r>
                  <a:endParaRPr lang="en-US" sz="1600" b="1" dirty="0"/>
                </a:p>
              </p:txBody>
            </p:sp>
            <p:sp>
              <p:nvSpPr>
                <p:cNvPr id="243" name="TextBox 242"/>
                <p:cNvSpPr txBox="1"/>
                <p:nvPr/>
              </p:nvSpPr>
              <p:spPr>
                <a:xfrm>
                  <a:off x="2057400" y="4004846"/>
                  <a:ext cx="609600" cy="338554"/>
                </a:xfrm>
                <a:prstGeom prst="rect">
                  <a:avLst/>
                </a:prstGeom>
                <a:noFill/>
              </p:spPr>
              <p:txBody>
                <a:bodyPr wrap="square" rtlCol="0">
                  <a:spAutoFit/>
                </a:bodyPr>
                <a:lstStyle/>
                <a:p>
                  <a:r>
                    <a:rPr lang="en-US" sz="1600" b="1" dirty="0"/>
                    <a:t>3</a:t>
                  </a:r>
                  <a:r>
                    <a:rPr lang="en-US" sz="1600" b="1" dirty="0" smtClean="0"/>
                    <a:t>.     </a:t>
                  </a:r>
                  <a:endParaRPr lang="en-US" sz="1600" b="1" dirty="0"/>
                </a:p>
              </p:txBody>
            </p:sp>
          </p:grpSp>
          <p:sp>
            <p:nvSpPr>
              <p:cNvPr id="238" name="TextBox 237"/>
              <p:cNvSpPr txBox="1"/>
              <p:nvPr/>
            </p:nvSpPr>
            <p:spPr>
              <a:xfrm rot="5400000">
                <a:off x="2352645" y="3952845"/>
                <a:ext cx="533400" cy="400110"/>
              </a:xfrm>
              <a:prstGeom prst="rect">
                <a:avLst/>
              </a:prstGeom>
              <a:noFill/>
            </p:spPr>
            <p:txBody>
              <a:bodyPr wrap="square" rtlCol="0">
                <a:spAutoFit/>
              </a:bodyPr>
              <a:lstStyle/>
              <a:p>
                <a:r>
                  <a:rPr lang="en-US" sz="2000" b="1" dirty="0" smtClean="0"/>
                  <a:t>…..</a:t>
                </a:r>
                <a:endParaRPr lang="en-US" b="1" dirty="0"/>
              </a:p>
            </p:txBody>
          </p:sp>
        </p:grpSp>
      </p:grpSp>
      <p:sp>
        <p:nvSpPr>
          <p:cNvPr id="245" name="Rectangle 167"/>
          <p:cNvSpPr>
            <a:spLocks noChangeAspect="1" noChangeArrowheads="1"/>
          </p:cNvSpPr>
          <p:nvPr/>
        </p:nvSpPr>
        <p:spPr bwMode="auto">
          <a:xfrm rot="2584639">
            <a:off x="4849719" y="2726757"/>
            <a:ext cx="228600" cy="457200"/>
          </a:xfrm>
          <a:prstGeom prst="rect">
            <a:avLst/>
          </a:prstGeom>
          <a:gradFill rotWithShape="1">
            <a:gsLst>
              <a:gs pos="0">
                <a:srgbClr val="0099FF">
                  <a:gamma/>
                  <a:shade val="46275"/>
                  <a:invGamma/>
                </a:srgbClr>
              </a:gs>
              <a:gs pos="50000">
                <a:srgbClr val="0099FF"/>
              </a:gs>
              <a:gs pos="100000">
                <a:srgbClr val="0099FF">
                  <a:gamma/>
                  <a:shade val="46275"/>
                  <a:invGamma/>
                </a:srgbClr>
              </a:gs>
            </a:gsLst>
            <a:lin ang="5400000" scaled="1"/>
          </a:gradFill>
          <a:ln w="9525">
            <a:noFill/>
            <a:miter lim="800000"/>
            <a:headEnd/>
            <a:tailEnd/>
          </a:ln>
          <a:effectLst/>
        </p:spPr>
        <p:txBody>
          <a:bodyPr wrap="none" anchor="ctr"/>
          <a:lstStyle/>
          <a:p>
            <a:pPr>
              <a:defRPr/>
            </a:pPr>
            <a:endParaRPr lang="en-US">
              <a:latin typeface="Arial" pitchFamily="-109" charset="0"/>
              <a:ea typeface="+mn-ea"/>
            </a:endParaRPr>
          </a:p>
        </p:txBody>
      </p:sp>
      <p:sp>
        <p:nvSpPr>
          <p:cNvPr id="246" name="Rectangle 167"/>
          <p:cNvSpPr>
            <a:spLocks noChangeAspect="1" noChangeArrowheads="1"/>
          </p:cNvSpPr>
          <p:nvPr/>
        </p:nvSpPr>
        <p:spPr bwMode="auto">
          <a:xfrm rot="19296511">
            <a:off x="6616293" y="2688756"/>
            <a:ext cx="228600" cy="457200"/>
          </a:xfrm>
          <a:prstGeom prst="rect">
            <a:avLst/>
          </a:prstGeom>
          <a:gradFill rotWithShape="1">
            <a:gsLst>
              <a:gs pos="0">
                <a:srgbClr val="0099FF">
                  <a:gamma/>
                  <a:shade val="46275"/>
                  <a:invGamma/>
                </a:srgbClr>
              </a:gs>
              <a:gs pos="50000">
                <a:srgbClr val="0099FF"/>
              </a:gs>
              <a:gs pos="100000">
                <a:srgbClr val="0099FF">
                  <a:gamma/>
                  <a:shade val="46275"/>
                  <a:invGamma/>
                </a:srgbClr>
              </a:gs>
            </a:gsLst>
            <a:lin ang="5400000" scaled="1"/>
          </a:gradFill>
          <a:ln w="9525">
            <a:noFill/>
            <a:miter lim="800000"/>
            <a:headEnd/>
            <a:tailEnd/>
          </a:ln>
          <a:effectLst/>
        </p:spPr>
        <p:txBody>
          <a:bodyPr wrap="none" anchor="ctr"/>
          <a:lstStyle/>
          <a:p>
            <a:pPr>
              <a:defRPr/>
            </a:pPr>
            <a:endParaRPr lang="en-US">
              <a:latin typeface="Arial" pitchFamily="-109" charset="0"/>
              <a:ea typeface="+mn-ea"/>
            </a:endParaRPr>
          </a:p>
        </p:txBody>
      </p:sp>
      <p:grpSp>
        <p:nvGrpSpPr>
          <p:cNvPr id="16" name="Group 234"/>
          <p:cNvGrpSpPr/>
          <p:nvPr/>
        </p:nvGrpSpPr>
        <p:grpSpPr>
          <a:xfrm>
            <a:off x="6781800" y="762000"/>
            <a:ext cx="1524000" cy="1447800"/>
            <a:chOff x="2133600" y="3048000"/>
            <a:chExt cx="1524000" cy="1447800"/>
          </a:xfrm>
        </p:grpSpPr>
        <p:grpSp>
          <p:nvGrpSpPr>
            <p:cNvPr id="19" name="Group 233"/>
            <p:cNvGrpSpPr/>
            <p:nvPr/>
          </p:nvGrpSpPr>
          <p:grpSpPr>
            <a:xfrm>
              <a:off x="2133600" y="3048000"/>
              <a:ext cx="1524000" cy="1371600"/>
              <a:chOff x="2133600" y="3048000"/>
              <a:chExt cx="1524000" cy="1371600"/>
            </a:xfrm>
          </p:grpSpPr>
          <p:sp>
            <p:nvSpPr>
              <p:cNvPr id="257" name="TextBox 256"/>
              <p:cNvSpPr txBox="1"/>
              <p:nvPr/>
            </p:nvSpPr>
            <p:spPr>
              <a:xfrm>
                <a:off x="2133600" y="3124200"/>
                <a:ext cx="609600" cy="338554"/>
              </a:xfrm>
              <a:prstGeom prst="rect">
                <a:avLst/>
              </a:prstGeom>
              <a:noFill/>
            </p:spPr>
            <p:txBody>
              <a:bodyPr wrap="square" rtlCol="0">
                <a:spAutoFit/>
              </a:bodyPr>
              <a:lstStyle/>
              <a:p>
                <a:r>
                  <a:rPr lang="en-US" sz="1600" b="1" dirty="0" smtClean="0"/>
                  <a:t>1.</a:t>
                </a:r>
                <a:endParaRPr lang="en-US" sz="1600" b="1" dirty="0"/>
              </a:p>
            </p:txBody>
          </p:sp>
          <p:sp>
            <p:nvSpPr>
              <p:cNvPr id="259" name="TextBox 258"/>
              <p:cNvSpPr txBox="1"/>
              <p:nvPr/>
            </p:nvSpPr>
            <p:spPr>
              <a:xfrm>
                <a:off x="2133600" y="3623846"/>
                <a:ext cx="1524000" cy="584775"/>
              </a:xfrm>
              <a:prstGeom prst="rect">
                <a:avLst/>
              </a:prstGeom>
              <a:noFill/>
            </p:spPr>
            <p:txBody>
              <a:bodyPr wrap="square" rtlCol="0">
                <a:spAutoFit/>
              </a:bodyPr>
              <a:lstStyle/>
              <a:p>
                <a:pPr lvl="0"/>
                <a:r>
                  <a:rPr lang="en-US" sz="1600" b="1" dirty="0" smtClean="0"/>
                  <a:t>2. </a:t>
                </a:r>
                <a:r>
                  <a:rPr lang="en-US" sz="1600" b="1" dirty="0">
                    <a:solidFill>
                      <a:prstClr val="black"/>
                    </a:solidFill>
                  </a:rPr>
                  <a:t>Art is a lie… </a:t>
                </a:r>
              </a:p>
              <a:p>
                <a:endParaRPr lang="en-US" sz="1600" b="1" dirty="0"/>
              </a:p>
            </p:txBody>
          </p:sp>
          <p:pic>
            <p:nvPicPr>
              <p:cNvPr id="260" name="Picture 259" descr="picasso1.jpg"/>
              <p:cNvPicPr>
                <a:picLocks noChangeAspect="1"/>
              </p:cNvPicPr>
              <p:nvPr/>
            </p:nvPicPr>
            <p:blipFill>
              <a:blip r:embed="rId21" cstate="print"/>
              <a:stretch>
                <a:fillRect/>
              </a:stretch>
            </p:blipFill>
            <p:spPr>
              <a:xfrm>
                <a:off x="2438400" y="3048000"/>
                <a:ext cx="342142" cy="465314"/>
              </a:xfrm>
              <a:prstGeom prst="rect">
                <a:avLst/>
              </a:prstGeom>
            </p:spPr>
          </p:pic>
          <p:sp>
            <p:nvSpPr>
              <p:cNvPr id="261" name="TextBox 260"/>
              <p:cNvSpPr txBox="1"/>
              <p:nvPr/>
            </p:nvSpPr>
            <p:spPr>
              <a:xfrm>
                <a:off x="2133600" y="4081046"/>
                <a:ext cx="609600" cy="338554"/>
              </a:xfrm>
              <a:prstGeom prst="rect">
                <a:avLst/>
              </a:prstGeom>
              <a:noFill/>
            </p:spPr>
            <p:txBody>
              <a:bodyPr wrap="square" rtlCol="0">
                <a:spAutoFit/>
              </a:bodyPr>
              <a:lstStyle/>
              <a:p>
                <a:r>
                  <a:rPr lang="en-US" sz="1600" b="1" dirty="0"/>
                  <a:t>3</a:t>
                </a:r>
                <a:r>
                  <a:rPr lang="en-US" sz="1600" b="1" dirty="0" smtClean="0"/>
                  <a:t>.     </a:t>
                </a:r>
                <a:endParaRPr lang="en-US" sz="1600" b="1" dirty="0"/>
              </a:p>
            </p:txBody>
          </p:sp>
        </p:grpSp>
        <p:sp>
          <p:nvSpPr>
            <p:cNvPr id="256" name="TextBox 255"/>
            <p:cNvSpPr txBox="1"/>
            <p:nvPr/>
          </p:nvSpPr>
          <p:spPr>
            <a:xfrm rot="5400000">
              <a:off x="2505045" y="4029045"/>
              <a:ext cx="533400" cy="400110"/>
            </a:xfrm>
            <a:prstGeom prst="rect">
              <a:avLst/>
            </a:prstGeom>
            <a:noFill/>
          </p:spPr>
          <p:txBody>
            <a:bodyPr wrap="square" rtlCol="0">
              <a:spAutoFit/>
            </a:bodyPr>
            <a:lstStyle/>
            <a:p>
              <a:r>
                <a:rPr lang="en-US" sz="2000" b="1" dirty="0" smtClean="0"/>
                <a:t>…..</a:t>
              </a:r>
              <a:endParaRPr lang="en-US" b="1" dirty="0"/>
            </a:p>
          </p:txBody>
        </p:sp>
      </p:grpSp>
      <p:grpSp>
        <p:nvGrpSpPr>
          <p:cNvPr id="20" name="Group 281"/>
          <p:cNvGrpSpPr/>
          <p:nvPr/>
        </p:nvGrpSpPr>
        <p:grpSpPr>
          <a:xfrm>
            <a:off x="4038600" y="696347"/>
            <a:ext cx="1600200" cy="1453896"/>
            <a:chOff x="990600" y="3200400"/>
            <a:chExt cx="1600200" cy="1453896"/>
          </a:xfrm>
        </p:grpSpPr>
        <p:pic>
          <p:nvPicPr>
            <p:cNvPr id="277" name="Picture 276" descr="opened-letter.gif"/>
            <p:cNvPicPr>
              <a:picLocks noChangeAspect="1"/>
            </p:cNvPicPr>
            <p:nvPr/>
          </p:nvPicPr>
          <p:blipFill>
            <a:blip r:embed="rId11" cstate="print"/>
            <a:stretch>
              <a:fillRect/>
            </a:stretch>
          </p:blipFill>
          <p:spPr>
            <a:xfrm flipH="1">
              <a:off x="990600" y="3200400"/>
              <a:ext cx="1453896" cy="1453896"/>
            </a:xfrm>
            <a:prstGeom prst="rect">
              <a:avLst/>
            </a:prstGeom>
          </p:spPr>
        </p:pic>
        <p:pic>
          <p:nvPicPr>
            <p:cNvPr id="278" name="Picture 277" descr="picasso1.jpg"/>
            <p:cNvPicPr>
              <a:picLocks noChangeAspect="1"/>
            </p:cNvPicPr>
            <p:nvPr/>
          </p:nvPicPr>
          <p:blipFill>
            <a:blip r:embed="rId22" cstate="print"/>
            <a:stretch>
              <a:fillRect/>
            </a:stretch>
          </p:blipFill>
          <p:spPr>
            <a:xfrm>
              <a:off x="1522518" y="3581400"/>
              <a:ext cx="174054" cy="236714"/>
            </a:xfrm>
            <a:prstGeom prst="rect">
              <a:avLst/>
            </a:prstGeom>
          </p:spPr>
        </p:pic>
        <p:sp>
          <p:nvSpPr>
            <p:cNvPr id="281" name="TextBox 280"/>
            <p:cNvSpPr txBox="1"/>
            <p:nvPr/>
          </p:nvSpPr>
          <p:spPr>
            <a:xfrm>
              <a:off x="1447800" y="3776990"/>
              <a:ext cx="1143000" cy="261610"/>
            </a:xfrm>
            <a:prstGeom prst="rect">
              <a:avLst/>
            </a:prstGeom>
            <a:noFill/>
          </p:spPr>
          <p:txBody>
            <a:bodyPr wrap="square" rtlCol="0">
              <a:spAutoFit/>
            </a:bodyPr>
            <a:lstStyle/>
            <a:p>
              <a:r>
                <a:rPr lang="en-US" sz="1050" b="1" dirty="0" smtClean="0"/>
                <a:t>Art is…</a:t>
              </a:r>
              <a:endParaRPr lang="en-US" sz="1050" b="1" dirty="0"/>
            </a:p>
          </p:txBody>
        </p:sp>
      </p:grpSp>
      <p:grpSp>
        <p:nvGrpSpPr>
          <p:cNvPr id="111" name="Group 110"/>
          <p:cNvGrpSpPr/>
          <p:nvPr/>
        </p:nvGrpSpPr>
        <p:grpSpPr>
          <a:xfrm>
            <a:off x="192024" y="2012821"/>
            <a:ext cx="3084576" cy="775097"/>
            <a:chOff x="192024" y="1981200"/>
            <a:chExt cx="3084576" cy="775097"/>
          </a:xfrm>
        </p:grpSpPr>
        <p:pic>
          <p:nvPicPr>
            <p:cNvPr id="104" name="Picture 103" descr="microsoft-bing2.jpg"/>
            <p:cNvPicPr>
              <a:picLocks noChangeAspect="1"/>
            </p:cNvPicPr>
            <p:nvPr/>
          </p:nvPicPr>
          <p:blipFill>
            <a:blip r:embed="rId23" cstate="print"/>
            <a:stretch>
              <a:fillRect/>
            </a:stretch>
          </p:blipFill>
          <p:spPr>
            <a:xfrm>
              <a:off x="192024" y="2451497"/>
              <a:ext cx="3084576" cy="304800"/>
            </a:xfrm>
            <a:prstGeom prst="rect">
              <a:avLst/>
            </a:prstGeom>
          </p:spPr>
        </p:pic>
        <p:pic>
          <p:nvPicPr>
            <p:cNvPr id="105" name="Picture 104" descr="bingLogo.jpg"/>
            <p:cNvPicPr>
              <a:picLocks noChangeAspect="1"/>
            </p:cNvPicPr>
            <p:nvPr/>
          </p:nvPicPr>
          <p:blipFill>
            <a:blip r:embed="rId24" cstate="print"/>
            <a:stretch>
              <a:fillRect/>
            </a:stretch>
          </p:blipFill>
          <p:spPr>
            <a:xfrm>
              <a:off x="1432956" y="1981200"/>
              <a:ext cx="1135811" cy="470297"/>
            </a:xfrm>
            <a:prstGeom prst="rect">
              <a:avLst/>
            </a:prstGeom>
          </p:spPr>
        </p:pic>
      </p:grpSp>
      <p:pic>
        <p:nvPicPr>
          <p:cNvPr id="108" name="Picture 107" descr="mail.png"/>
          <p:cNvPicPr>
            <a:picLocks noChangeAspect="1"/>
          </p:cNvPicPr>
          <p:nvPr/>
        </p:nvPicPr>
        <p:blipFill>
          <a:blip r:embed="rId11" cstate="print"/>
          <a:stretch>
            <a:fillRect/>
          </a:stretch>
        </p:blipFill>
        <p:spPr>
          <a:xfrm>
            <a:off x="1213104" y="772547"/>
            <a:ext cx="1453896" cy="1453896"/>
          </a:xfrm>
          <a:prstGeom prst="rect">
            <a:avLst/>
          </a:prstGeom>
        </p:spPr>
      </p:pic>
      <p:sp>
        <p:nvSpPr>
          <p:cNvPr id="107" name="TextBox 106"/>
          <p:cNvSpPr txBox="1"/>
          <p:nvPr/>
        </p:nvSpPr>
        <p:spPr>
          <a:xfrm>
            <a:off x="1447800" y="2450068"/>
            <a:ext cx="1219200" cy="369332"/>
          </a:xfrm>
          <a:prstGeom prst="rect">
            <a:avLst/>
          </a:prstGeom>
          <a:noFill/>
        </p:spPr>
        <p:txBody>
          <a:bodyPr wrap="square" rtlCol="0">
            <a:spAutoFit/>
          </a:bodyPr>
          <a:lstStyle/>
          <a:p>
            <a:r>
              <a:rPr lang="en-US" b="1" dirty="0" smtClean="0"/>
              <a:t>Picasso</a:t>
            </a:r>
            <a:endParaRPr lang="en-US" b="1" dirty="0"/>
          </a:p>
        </p:txBody>
      </p:sp>
      <p:sp>
        <p:nvSpPr>
          <p:cNvPr id="130" name="TextBox 129"/>
          <p:cNvSpPr txBox="1"/>
          <p:nvPr/>
        </p:nvSpPr>
        <p:spPr>
          <a:xfrm>
            <a:off x="228600" y="2439412"/>
            <a:ext cx="4953000" cy="3046988"/>
          </a:xfrm>
          <a:prstGeom prst="rect">
            <a:avLst/>
          </a:prstGeom>
          <a:noFill/>
        </p:spPr>
        <p:txBody>
          <a:bodyPr wrap="square" rtlCol="0">
            <a:spAutoFit/>
          </a:bodyPr>
          <a:lstStyle/>
          <a:p>
            <a:pPr>
              <a:buFont typeface="Arial" pitchFamily="34" charset="0"/>
              <a:buChar char="•"/>
            </a:pPr>
            <a:r>
              <a:rPr lang="en-US" sz="2400" dirty="0" smtClean="0"/>
              <a:t> Strict deadlines (SLAs)</a:t>
            </a:r>
            <a:endParaRPr lang="en-US" sz="2000" b="1" dirty="0">
              <a:solidFill>
                <a:srgbClr val="FF0000"/>
              </a:solidFill>
            </a:endParaRPr>
          </a:p>
          <a:p>
            <a:pPr lvl="1"/>
            <a:endParaRPr lang="en-US" sz="2000" b="1" dirty="0" smtClean="0">
              <a:solidFill>
                <a:srgbClr val="0000CC"/>
              </a:solidFill>
            </a:endParaRPr>
          </a:p>
          <a:p>
            <a:pPr>
              <a:buFont typeface="Arial" pitchFamily="34" charset="0"/>
              <a:buChar char="•"/>
            </a:pPr>
            <a:r>
              <a:rPr lang="en-US" sz="2400" dirty="0"/>
              <a:t> M</a:t>
            </a:r>
            <a:r>
              <a:rPr lang="en-US" sz="2400" dirty="0" smtClean="0"/>
              <a:t>issed deadline</a:t>
            </a:r>
          </a:p>
          <a:p>
            <a:pPr lvl="1">
              <a:buFont typeface="Wingdings" pitchFamily="2" charset="2"/>
              <a:buChar char="Ø"/>
            </a:pPr>
            <a:r>
              <a:rPr lang="en-US" sz="2000" b="1" dirty="0">
                <a:solidFill>
                  <a:srgbClr val="FF0000"/>
                </a:solidFill>
              </a:rPr>
              <a:t> </a:t>
            </a:r>
            <a:r>
              <a:rPr lang="en-US" sz="2000" b="1" dirty="0" smtClean="0">
                <a:solidFill>
                  <a:srgbClr val="FF0000"/>
                </a:solidFill>
              </a:rPr>
              <a:t>Lower quality result</a:t>
            </a:r>
          </a:p>
          <a:p>
            <a:pPr lvl="1"/>
            <a:endParaRPr lang="en-US" sz="2000" b="1" dirty="0">
              <a:solidFill>
                <a:srgbClr val="FF0000"/>
              </a:solidFill>
            </a:endParaRPr>
          </a:p>
          <a:p>
            <a:pPr>
              <a:buFont typeface="Arial"/>
              <a:buChar char="•"/>
            </a:pPr>
            <a:r>
              <a:rPr lang="en-US" sz="2400" dirty="0"/>
              <a:t> </a:t>
            </a:r>
            <a:r>
              <a:rPr lang="en-US" sz="2400" dirty="0" smtClean="0"/>
              <a:t>Many RPCs </a:t>
            </a:r>
            <a:r>
              <a:rPr lang="en-US" sz="2400" dirty="0"/>
              <a:t>per query </a:t>
            </a:r>
            <a:endParaRPr lang="en-US" sz="2000" b="1" dirty="0"/>
          </a:p>
          <a:p>
            <a:pPr lvl="1">
              <a:buFont typeface="Wingdings" pitchFamily="2" charset="2"/>
              <a:buChar char="Ø"/>
            </a:pPr>
            <a:r>
              <a:rPr lang="en-US" sz="2000" b="1" dirty="0">
                <a:solidFill>
                  <a:srgbClr val="FF0000"/>
                </a:solidFill>
              </a:rPr>
              <a:t> High percentiles matter</a:t>
            </a:r>
          </a:p>
          <a:p>
            <a:endParaRPr lang="en-US" sz="2000" b="1" dirty="0" smtClean="0">
              <a:solidFill>
                <a:srgbClr val="FF0000"/>
              </a:solidFill>
            </a:endParaRPr>
          </a:p>
          <a:p>
            <a:endParaRPr lang="en-US" sz="2000" b="1" dirty="0">
              <a:solidFill>
                <a:srgbClr val="FF0000"/>
              </a:solidFill>
            </a:endParaRPr>
          </a:p>
        </p:txBody>
      </p:sp>
      <p:grpSp>
        <p:nvGrpSpPr>
          <p:cNvPr id="136" name="Group 135"/>
          <p:cNvGrpSpPr/>
          <p:nvPr/>
        </p:nvGrpSpPr>
        <p:grpSpPr>
          <a:xfrm>
            <a:off x="4724400" y="1295400"/>
            <a:ext cx="3810000" cy="4648200"/>
            <a:chOff x="4800600" y="1295400"/>
            <a:chExt cx="3810000" cy="4648200"/>
          </a:xfrm>
        </p:grpSpPr>
        <p:sp>
          <p:nvSpPr>
            <p:cNvPr id="131" name="TextBox 130"/>
            <p:cNvSpPr txBox="1"/>
            <p:nvPr/>
          </p:nvSpPr>
          <p:spPr>
            <a:xfrm>
              <a:off x="6400800" y="1295400"/>
              <a:ext cx="2209800" cy="369332"/>
            </a:xfrm>
            <a:prstGeom prst="rect">
              <a:avLst/>
            </a:prstGeom>
            <a:noFill/>
          </p:spPr>
          <p:txBody>
            <a:bodyPr wrap="square" rtlCol="0">
              <a:spAutoFit/>
            </a:bodyPr>
            <a:lstStyle/>
            <a:p>
              <a:pPr algn="ctr"/>
              <a:r>
                <a:rPr lang="en-US" b="1" dirty="0" smtClean="0">
                  <a:solidFill>
                    <a:srgbClr val="0000CC"/>
                  </a:solidFill>
                </a:rPr>
                <a:t>Deadline = 250ms</a:t>
              </a:r>
              <a:endParaRPr lang="en-US" b="1" dirty="0">
                <a:solidFill>
                  <a:srgbClr val="0000CC"/>
                </a:solidFill>
              </a:endParaRPr>
            </a:p>
          </p:txBody>
        </p:sp>
        <p:sp>
          <p:nvSpPr>
            <p:cNvPr id="132" name="TextBox 131"/>
            <p:cNvSpPr txBox="1"/>
            <p:nvPr/>
          </p:nvSpPr>
          <p:spPr>
            <a:xfrm>
              <a:off x="4800600" y="3288268"/>
              <a:ext cx="2209800" cy="369332"/>
            </a:xfrm>
            <a:prstGeom prst="rect">
              <a:avLst/>
            </a:prstGeom>
            <a:noFill/>
          </p:spPr>
          <p:txBody>
            <a:bodyPr wrap="square" rtlCol="0">
              <a:spAutoFit/>
            </a:bodyPr>
            <a:lstStyle/>
            <a:p>
              <a:pPr algn="ctr"/>
              <a:r>
                <a:rPr lang="en-US" b="1" dirty="0" smtClean="0">
                  <a:solidFill>
                    <a:srgbClr val="0000CC"/>
                  </a:solidFill>
                </a:rPr>
                <a:t>Deadline = 50ms</a:t>
              </a:r>
              <a:endParaRPr lang="en-US" b="1" dirty="0">
                <a:solidFill>
                  <a:srgbClr val="0000CC"/>
                </a:solidFill>
              </a:endParaRPr>
            </a:p>
          </p:txBody>
        </p:sp>
        <p:sp>
          <p:nvSpPr>
            <p:cNvPr id="133" name="TextBox 132"/>
            <p:cNvSpPr txBox="1"/>
            <p:nvPr/>
          </p:nvSpPr>
          <p:spPr>
            <a:xfrm>
              <a:off x="4876800" y="5574268"/>
              <a:ext cx="2209800" cy="369332"/>
            </a:xfrm>
            <a:prstGeom prst="rect">
              <a:avLst/>
            </a:prstGeom>
            <a:solidFill>
              <a:schemeClr val="bg1"/>
            </a:solidFill>
          </p:spPr>
          <p:txBody>
            <a:bodyPr wrap="square" rtlCol="0">
              <a:spAutoFit/>
            </a:bodyPr>
            <a:lstStyle/>
            <a:p>
              <a:pPr algn="ctr"/>
              <a:r>
                <a:rPr lang="en-US" b="1" dirty="0" smtClean="0">
                  <a:solidFill>
                    <a:srgbClr val="0000CC"/>
                  </a:solidFill>
                </a:rPr>
                <a:t>Deadline = 10ms</a:t>
              </a:r>
              <a:endParaRPr lang="en-US" b="1" dirty="0">
                <a:solidFill>
                  <a:srgbClr val="0000CC"/>
                </a:solidFill>
              </a:endParaRPr>
            </a:p>
          </p:txBody>
        </p:sp>
      </p:grpSp>
      <p:sp>
        <p:nvSpPr>
          <p:cNvPr id="138" name="Slide Number Placeholder 137"/>
          <p:cNvSpPr>
            <a:spLocks noGrp="1"/>
          </p:cNvSpPr>
          <p:nvPr>
            <p:ph type="sldNum" sz="quarter" idx="12"/>
          </p:nvPr>
        </p:nvSpPr>
        <p:spPr/>
        <p:txBody>
          <a:bodyPr/>
          <a:lstStyle/>
          <a:p>
            <a:fld id="{D6860B3D-D4F8-4840-B91D-0EEC232E35FC}" type="slidenum">
              <a:rPr lang="en-US" smtClean="0"/>
              <a:pPr/>
              <a:t>3</a:t>
            </a:fld>
            <a:endParaRPr lang="en-US"/>
          </a:p>
        </p:txBody>
      </p:sp>
    </p:spTree>
    <p:custDataLst>
      <p:tags r:id="rId1"/>
    </p:custDataLst>
    <p:extLst>
      <p:ext uri="{BB962C8B-B14F-4D97-AF65-F5344CB8AC3E}">
        <p14:creationId xmlns:p14="http://schemas.microsoft.com/office/powerpoint/2010/main" val="173359973"/>
      </p:ext>
    </p:extLst>
  </p:cSld>
  <p:clrMapOvr>
    <a:masterClrMapping/>
  </p:clrMapOvr>
  <p:transition xmlns:p14="http://schemas.microsoft.com/office/powerpoint/2010/main" spd="slow" advTm="11355"/>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117"/>
                                        </p:tgtEl>
                                      </p:cBhvr>
                                    </p:animEffect>
                                    <p:set>
                                      <p:cBhvr>
                                        <p:cTn id="7" dur="1" fill="hold">
                                          <p:stCondLst>
                                            <p:cond delay="999"/>
                                          </p:stCondLst>
                                        </p:cTn>
                                        <p:tgtEl>
                                          <p:spTgt spid="117"/>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11"/>
                                        </p:tgtEl>
                                        <p:attrNameLst>
                                          <p:attrName>style.visibility</p:attrName>
                                        </p:attrNameLst>
                                      </p:cBhvr>
                                      <p:to>
                                        <p:strVal val="visible"/>
                                      </p:to>
                                    </p:set>
                                    <p:animEffect transition="in" filter="fade">
                                      <p:cBhvr>
                                        <p:cTn id="10" dur="1000"/>
                                        <p:tgtEl>
                                          <p:spTgt spid="111"/>
                                        </p:tgtEl>
                                      </p:cBhvr>
                                    </p:animEffect>
                                  </p:childTnLst>
                                </p:cTn>
                              </p:par>
                              <p:par>
                                <p:cTn id="11" presetID="10" presetClass="entr" presetSubtype="0" fill="hold" nodeType="withEffect">
                                  <p:stCondLst>
                                    <p:cond delay="0"/>
                                  </p:stCondLst>
                                  <p:childTnLst>
                                    <p:set>
                                      <p:cBhvr>
                                        <p:cTn id="12" dur="1" fill="hold">
                                          <p:stCondLst>
                                            <p:cond delay="0"/>
                                          </p:stCondLst>
                                        </p:cTn>
                                        <p:tgtEl>
                                          <p:spTgt spid="127"/>
                                        </p:tgtEl>
                                        <p:attrNameLst>
                                          <p:attrName>style.visibility</p:attrName>
                                        </p:attrNameLst>
                                      </p:cBhvr>
                                      <p:to>
                                        <p:strVal val="visible"/>
                                      </p:to>
                                    </p:set>
                                    <p:animEffect transition="in" filter="fade">
                                      <p:cBhvr>
                                        <p:cTn id="13" dur="1000"/>
                                        <p:tgtEl>
                                          <p:spTgt spid="127"/>
                                        </p:tgtEl>
                                      </p:cBhvr>
                                    </p:animEffect>
                                  </p:childTnLst>
                                </p:cTn>
                              </p:par>
                            </p:childTnLst>
                          </p:cTn>
                        </p:par>
                      </p:childTnLst>
                    </p:cTn>
                  </p:par>
                  <p:par>
                    <p:cTn id="14" fill="hold">
                      <p:stCondLst>
                        <p:cond delay="indefinite"/>
                      </p:stCondLst>
                      <p:childTnLst>
                        <p:par>
                          <p:cTn id="15" fill="hold">
                            <p:stCondLst>
                              <p:cond delay="0"/>
                            </p:stCondLst>
                            <p:childTnLst>
                              <p:par>
                                <p:cTn id="16" presetID="27" presetClass="entr" presetSubtype="0" fill="hold" grpId="2" nodeType="clickEffect">
                                  <p:stCondLst>
                                    <p:cond delay="0"/>
                                  </p:stCondLst>
                                  <p:iterate type="lt">
                                    <p:tmPct val="50000"/>
                                  </p:iterate>
                                  <p:childTnLst>
                                    <p:set>
                                      <p:cBhvr>
                                        <p:cTn id="17" dur="1" fill="hold">
                                          <p:stCondLst>
                                            <p:cond delay="0"/>
                                          </p:stCondLst>
                                        </p:cTn>
                                        <p:tgtEl>
                                          <p:spTgt spid="107">
                                            <p:txEl>
                                              <p:pRg st="0" end="0"/>
                                            </p:txEl>
                                          </p:spTgt>
                                        </p:tgtEl>
                                        <p:attrNameLst>
                                          <p:attrName>style.visibility</p:attrName>
                                        </p:attrNameLst>
                                      </p:cBhvr>
                                      <p:to>
                                        <p:strVal val="visible"/>
                                      </p:to>
                                    </p:set>
                                    <p:anim calcmode="discrete" valueType="clr">
                                      <p:cBhvr override="childStyle">
                                        <p:cTn id="18" dur="80"/>
                                        <p:tgtEl>
                                          <p:spTgt spid="107">
                                            <p:txEl>
                                              <p:pRg st="0" end="0"/>
                                            </p:txEl>
                                          </p:spTgt>
                                        </p:tgtEl>
                                        <p:attrNameLst>
                                          <p:attrName>style.color</p:attrName>
                                        </p:attrNameLst>
                                      </p:cBhvr>
                                      <p:tavLst>
                                        <p:tav tm="0">
                                          <p:val>
                                            <p:clrVal>
                                              <a:schemeClr val="tx1"/>
                                            </p:clrVal>
                                          </p:val>
                                        </p:tav>
                                        <p:tav tm="50000">
                                          <p:val>
                                            <p:clrVal>
                                              <a:schemeClr val="tx1"/>
                                            </p:clrVal>
                                          </p:val>
                                        </p:tav>
                                      </p:tavLst>
                                    </p:anim>
                                    <p:anim calcmode="discrete" valueType="clr">
                                      <p:cBhvr>
                                        <p:cTn id="19" dur="80"/>
                                        <p:tgtEl>
                                          <p:spTgt spid="107">
                                            <p:txEl>
                                              <p:pRg st="0" end="0"/>
                                            </p:txEl>
                                          </p:spTgt>
                                        </p:tgtEl>
                                        <p:attrNameLst>
                                          <p:attrName>fillcolor</p:attrName>
                                        </p:attrNameLst>
                                      </p:cBhvr>
                                      <p:tavLst>
                                        <p:tav tm="0">
                                          <p:val>
                                            <p:clrVal>
                                              <a:schemeClr val="accent2"/>
                                            </p:clrVal>
                                          </p:val>
                                        </p:tav>
                                        <p:tav tm="50000">
                                          <p:val>
                                            <p:clrVal>
                                              <a:schemeClr val="hlink"/>
                                            </p:clrVal>
                                          </p:val>
                                        </p:tav>
                                      </p:tavLst>
                                    </p:anim>
                                    <p:set>
                                      <p:cBhvr>
                                        <p:cTn id="20" dur="80"/>
                                        <p:tgtEl>
                                          <p:spTgt spid="107">
                                            <p:txEl>
                                              <p:pRg st="0" end="0"/>
                                            </p:txEl>
                                          </p:spTgt>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8"/>
                                        </p:tgtEl>
                                        <p:attrNameLst>
                                          <p:attrName>style.visibility</p:attrName>
                                        </p:attrNameLst>
                                      </p:cBhvr>
                                      <p:to>
                                        <p:strVal val="visible"/>
                                      </p:to>
                                    </p:set>
                                  </p:childTnLst>
                                </p:cTn>
                              </p:par>
                              <p:par>
                                <p:cTn id="25" presetID="42" presetClass="path" presetSubtype="0" accel="50000" decel="50000" fill="hold" grpId="0" nodeType="withEffect">
                                  <p:stCondLst>
                                    <p:cond delay="0"/>
                                  </p:stCondLst>
                                  <p:iterate type="lt">
                                    <p:tmPct val="0"/>
                                  </p:iterate>
                                  <p:childTnLst>
                                    <p:animMotion origin="layout" path="M 0.00365 0.00486 L 0.00399 -0.17415 " pathEditMode="relative" rAng="0" ptsTypes="AA">
                                      <p:cBhvr>
                                        <p:cTn id="26" dur="700" fill="hold"/>
                                        <p:tgtEl>
                                          <p:spTgt spid="107">
                                            <p:txEl>
                                              <p:pRg st="0" end="0"/>
                                            </p:txEl>
                                          </p:spTgt>
                                        </p:tgtEl>
                                        <p:attrNameLst>
                                          <p:attrName>ppt_x</p:attrName>
                                          <p:attrName>ppt_y</p:attrName>
                                        </p:attrNameLst>
                                      </p:cBhvr>
                                      <p:rCtr x="0" y="-90"/>
                                    </p:animMotion>
                                  </p:childTnLst>
                                </p:cTn>
                              </p:par>
                              <p:par>
                                <p:cTn id="27" presetID="5" presetClass="emph" presetSubtype="1" grpId="1" nodeType="withEffect">
                                  <p:stCondLst>
                                    <p:cond delay="0"/>
                                  </p:stCondLst>
                                  <p:iterate type="lt">
                                    <p:tmAbs val="0"/>
                                  </p:iterate>
                                  <p:childTnLst>
                                    <p:set>
                                      <p:cBhvr override="childStyle">
                                        <p:cTn id="28" dur="700"/>
                                        <p:tgtEl>
                                          <p:spTgt spid="107">
                                            <p:txEl>
                                              <p:pRg st="0" end="0"/>
                                            </p:txEl>
                                          </p:spTgt>
                                        </p:tgtEl>
                                        <p:attrNameLst>
                                          <p:attrName>style.fontStyle</p:attrName>
                                        </p:attrNameLst>
                                      </p:cBhvr>
                                      <p:to>
                                        <p:strVal val="normal"/>
                                      </p:to>
                                    </p:set>
                                    <p:set>
                                      <p:cBhvr override="childStyle">
                                        <p:cTn id="29" dur="700"/>
                                        <p:tgtEl>
                                          <p:spTgt spid="107">
                                            <p:txEl>
                                              <p:pRg st="0" end="0"/>
                                            </p:txEl>
                                          </p:spTgt>
                                        </p:tgtEl>
                                        <p:attrNameLst>
                                          <p:attrName>style.fontWeight</p:attrName>
                                        </p:attrNameLst>
                                      </p:cBhvr>
                                      <p:to>
                                        <p:strVal val="bold"/>
                                      </p:to>
                                    </p:set>
                                    <p:set>
                                      <p:cBhvr override="childStyle">
                                        <p:cTn id="30" dur="700"/>
                                        <p:tgtEl>
                                          <p:spTgt spid="107">
                                            <p:txEl>
                                              <p:pRg st="0" end="0"/>
                                            </p:txEl>
                                          </p:spTgt>
                                        </p:tgtEl>
                                        <p:attrNameLst>
                                          <p:attrName>style.textDecorationUnderline</p:attrName>
                                        </p:attrNameLst>
                                      </p:cBhvr>
                                      <p:to>
                                        <p:strVal val="false"/>
                                      </p:to>
                                    </p:set>
                                  </p:childTnLst>
                                </p:cTn>
                              </p:par>
                              <p:par>
                                <p:cTn id="31" presetID="4" presetClass="emph" presetSubtype="2" fill="hold" grpId="4" nodeType="withEffect">
                                  <p:stCondLst>
                                    <p:cond delay="0"/>
                                  </p:stCondLst>
                                  <p:iterate type="lt">
                                    <p:tmPct val="0"/>
                                  </p:iterate>
                                  <p:childTnLst>
                                    <p:anim to="0.76" calcmode="lin" valueType="num">
                                      <p:cBhvr override="childStyle">
                                        <p:cTn id="32" dur="700" fill="hold"/>
                                        <p:tgtEl>
                                          <p:spTgt spid="107">
                                            <p:txEl>
                                              <p:pRg st="0" end="0"/>
                                            </p:txEl>
                                          </p:spTgt>
                                        </p:tgtEl>
                                        <p:attrNameLst>
                                          <p:attrName>style.fontSize</p:attrName>
                                        </p:attrNameLst>
                                      </p:cBhvr>
                                    </p:anim>
                                  </p:childTnLst>
                                </p:cTn>
                              </p:par>
                            </p:childTnLst>
                          </p:cTn>
                        </p:par>
                        <p:par>
                          <p:cTn id="33" fill="hold">
                            <p:stCondLst>
                              <p:cond delay="700"/>
                            </p:stCondLst>
                            <p:childTnLst>
                              <p:par>
                                <p:cTn id="34" presetID="1" presetClass="exit" presetSubtype="0" fill="hold" grpId="3" nodeType="afterEffect">
                                  <p:stCondLst>
                                    <p:cond delay="0"/>
                                  </p:stCondLst>
                                  <p:iterate type="lt">
                                    <p:tmAbs val="0"/>
                                  </p:iterate>
                                  <p:childTnLst>
                                    <p:set>
                                      <p:cBhvr>
                                        <p:cTn id="35" dur="1" fill="hold">
                                          <p:stCondLst>
                                            <p:cond delay="0"/>
                                          </p:stCondLst>
                                        </p:cTn>
                                        <p:tgtEl>
                                          <p:spTgt spid="107">
                                            <p:txEl>
                                              <p:pRg st="0" end="0"/>
                                            </p:txEl>
                                          </p:spTgt>
                                        </p:tgtEl>
                                        <p:attrNameLst>
                                          <p:attrName>style.visibility</p:attrName>
                                        </p:attrNameLst>
                                      </p:cBhvr>
                                      <p:to>
                                        <p:strVal val="hidden"/>
                                      </p:to>
                                    </p:set>
                                  </p:childTnLst>
                                </p:cTn>
                              </p:par>
                              <p:par>
                                <p:cTn id="36" presetID="1" presetClass="exit" presetSubtype="0" fill="hold" nodeType="withEffect">
                                  <p:stCondLst>
                                    <p:cond delay="0"/>
                                  </p:stCondLst>
                                  <p:childTnLst>
                                    <p:set>
                                      <p:cBhvr>
                                        <p:cTn id="37" dur="1" fill="hold">
                                          <p:stCondLst>
                                            <p:cond delay="0"/>
                                          </p:stCondLst>
                                        </p:cTn>
                                        <p:tgtEl>
                                          <p:spTgt spid="108"/>
                                        </p:tgtEl>
                                        <p:attrNameLst>
                                          <p:attrName>style.visibility</p:attrName>
                                        </p:attrNameLst>
                                      </p:cBhvr>
                                      <p:to>
                                        <p:strVal val="hidden"/>
                                      </p:to>
                                    </p:set>
                                  </p:childTnLst>
                                </p:cTn>
                              </p:par>
                              <p:par>
                                <p:cTn id="38" presetID="1" presetClass="entr" presetSubtype="0"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childTnLst>
                                </p:cTn>
                              </p:par>
                              <p:par>
                                <p:cTn id="40" presetID="63" presetClass="path" presetSubtype="0" accel="50000" decel="50000" fill="hold" nodeType="withEffect">
                                  <p:stCondLst>
                                    <p:cond delay="0"/>
                                  </p:stCondLst>
                                  <p:childTnLst>
                                    <p:animMotion origin="layout" path="M 4.16667E-6 -6.45385E-7 L 0.31718 0.00069 " pathEditMode="relative" rAng="0" ptsTypes="AA">
                                      <p:cBhvr>
                                        <p:cTn id="41" dur="2000" fill="hold"/>
                                        <p:tgtEl>
                                          <p:spTgt spid="10"/>
                                        </p:tgtEl>
                                        <p:attrNameLst>
                                          <p:attrName>ppt_x</p:attrName>
                                          <p:attrName>ppt_y</p:attrName>
                                        </p:attrNameLst>
                                      </p:cBhvr>
                                      <p:rCtr x="159" y="0"/>
                                    </p:animMotion>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nodeType="clickEffect">
                                  <p:stCondLst>
                                    <p:cond delay="0"/>
                                  </p:stCondLst>
                                  <p:childTnLst>
                                    <p:animEffect transition="out" filter="fade">
                                      <p:cBhvr>
                                        <p:cTn id="45" dur="500"/>
                                        <p:tgtEl>
                                          <p:spTgt spid="10"/>
                                        </p:tgtEl>
                                      </p:cBhvr>
                                    </p:animEffect>
                                    <p:set>
                                      <p:cBhvr>
                                        <p:cTn id="46" dur="1" fill="hold">
                                          <p:stCondLst>
                                            <p:cond delay="499"/>
                                          </p:stCondLst>
                                        </p:cTn>
                                        <p:tgtEl>
                                          <p:spTgt spid="10"/>
                                        </p:tgtEl>
                                        <p:attrNameLst>
                                          <p:attrName>style.visibility</p:attrName>
                                        </p:attrNameLst>
                                      </p:cBhvr>
                                      <p:to>
                                        <p:strVal val="hidden"/>
                                      </p:to>
                                    </p:set>
                                  </p:childTnLst>
                                </p:cTn>
                              </p:par>
                              <p:par>
                                <p:cTn id="47" presetID="10" presetClass="exit" presetSubtype="0" fill="hold" nodeType="withEffect">
                                  <p:stCondLst>
                                    <p:cond delay="0"/>
                                  </p:stCondLst>
                                  <p:childTnLst>
                                    <p:animEffect transition="out" filter="fade">
                                      <p:cBhvr>
                                        <p:cTn id="48" dur="500"/>
                                        <p:tgtEl>
                                          <p:spTgt spid="111"/>
                                        </p:tgtEl>
                                      </p:cBhvr>
                                    </p:animEffect>
                                    <p:set>
                                      <p:cBhvr>
                                        <p:cTn id="49" dur="1" fill="hold">
                                          <p:stCondLst>
                                            <p:cond delay="499"/>
                                          </p:stCondLst>
                                        </p:cTn>
                                        <p:tgtEl>
                                          <p:spTgt spid="111"/>
                                        </p:tgtEl>
                                        <p:attrNameLst>
                                          <p:attrName>style.visibility</p:attrName>
                                        </p:attrNameLst>
                                      </p:cBhvr>
                                      <p:to>
                                        <p:strVal val="hidden"/>
                                      </p:to>
                                    </p:set>
                                  </p:childTnLst>
                                </p:cTn>
                              </p:par>
                            </p:childTnLst>
                          </p:cTn>
                        </p:par>
                        <p:par>
                          <p:cTn id="50" fill="hold">
                            <p:stCondLst>
                              <p:cond delay="500"/>
                            </p:stCondLst>
                            <p:childTnLst>
                              <p:par>
                                <p:cTn id="51" presetID="1" presetClass="entr" presetSubtype="0" fill="hold" grpId="1" nodeType="afterEffect">
                                  <p:stCondLst>
                                    <p:cond delay="0"/>
                                  </p:stCondLst>
                                  <p:childTnLst>
                                    <p:set>
                                      <p:cBhvr>
                                        <p:cTn id="52" dur="1" fill="hold">
                                          <p:stCondLst>
                                            <p:cond delay="0"/>
                                          </p:stCondLst>
                                        </p:cTn>
                                        <p:tgtEl>
                                          <p:spTgt spid="135"/>
                                        </p:tgtEl>
                                        <p:attrNameLst>
                                          <p:attrName>style.visibility</p:attrName>
                                        </p:attrNameLst>
                                      </p:cBhvr>
                                      <p:to>
                                        <p:strVal val="visible"/>
                                      </p:to>
                                    </p:set>
                                  </p:childTnLst>
                                </p:cTn>
                              </p:par>
                              <p:par>
                                <p:cTn id="53" presetID="1" presetClass="entr" presetSubtype="0" fill="hold" grpId="1" nodeType="withEffect">
                                  <p:stCondLst>
                                    <p:cond delay="0"/>
                                  </p:stCondLst>
                                  <p:childTnLst>
                                    <p:set>
                                      <p:cBhvr>
                                        <p:cTn id="54" dur="1" fill="hold">
                                          <p:stCondLst>
                                            <p:cond delay="0"/>
                                          </p:stCondLst>
                                        </p:cTn>
                                        <p:tgtEl>
                                          <p:spTgt spid="134"/>
                                        </p:tgtEl>
                                        <p:attrNameLst>
                                          <p:attrName>style.visibility</p:attrName>
                                        </p:attrNameLst>
                                      </p:cBhvr>
                                      <p:to>
                                        <p:strVal val="visible"/>
                                      </p:to>
                                    </p:set>
                                  </p:childTnLst>
                                </p:cTn>
                              </p:par>
                              <p:par>
                                <p:cTn id="55" presetID="49" presetClass="path" presetSubtype="0" accel="50000" decel="50000" fill="hold" grpId="0" nodeType="withEffect">
                                  <p:stCondLst>
                                    <p:cond delay="0"/>
                                  </p:stCondLst>
                                  <p:childTnLst>
                                    <p:animMotion origin="layout" path="M -4.44444E-6 2.33865E-6 L -0.08194 0.11936 " pathEditMode="relative" rAng="0" ptsTypes="AA">
                                      <p:cBhvr>
                                        <p:cTn id="56" dur="500" fill="hold"/>
                                        <p:tgtEl>
                                          <p:spTgt spid="134"/>
                                        </p:tgtEl>
                                        <p:attrNameLst>
                                          <p:attrName>ppt_x</p:attrName>
                                          <p:attrName>ppt_y</p:attrName>
                                        </p:attrNameLst>
                                      </p:cBhvr>
                                      <p:rCtr x="-41" y="60"/>
                                    </p:animMotion>
                                  </p:childTnLst>
                                </p:cTn>
                              </p:par>
                              <p:par>
                                <p:cTn id="57" presetID="49" presetClass="path" presetSubtype="0" accel="50000" decel="50000" fill="hold" grpId="0" nodeType="withEffect">
                                  <p:stCondLst>
                                    <p:cond delay="0"/>
                                  </p:stCondLst>
                                  <p:childTnLst>
                                    <p:animMotion origin="layout" path="M 1.11022E-16 -3.0303E-7 L 0.06667 0.1189 " pathEditMode="relative" rAng="0" ptsTypes="AA">
                                      <p:cBhvr>
                                        <p:cTn id="58" dur="500" fill="hold"/>
                                        <p:tgtEl>
                                          <p:spTgt spid="135"/>
                                        </p:tgtEl>
                                        <p:attrNameLst>
                                          <p:attrName>ppt_x</p:attrName>
                                          <p:attrName>ppt_y</p:attrName>
                                        </p:attrNameLst>
                                      </p:cBhvr>
                                      <p:rCtr x="33" y="59"/>
                                    </p:animMotion>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2" nodeType="clickEffect">
                                  <p:stCondLst>
                                    <p:cond delay="0"/>
                                  </p:stCondLst>
                                  <p:childTnLst>
                                    <p:set>
                                      <p:cBhvr>
                                        <p:cTn id="62" dur="1" fill="hold">
                                          <p:stCondLst>
                                            <p:cond delay="0"/>
                                          </p:stCondLst>
                                        </p:cTn>
                                        <p:tgtEl>
                                          <p:spTgt spid="135"/>
                                        </p:tgtEl>
                                        <p:attrNameLst>
                                          <p:attrName>style.visibility</p:attrName>
                                        </p:attrNameLst>
                                      </p:cBhvr>
                                      <p:to>
                                        <p:strVal val="hidden"/>
                                      </p:to>
                                    </p:set>
                                  </p:childTnLst>
                                </p:cTn>
                              </p:par>
                              <p:par>
                                <p:cTn id="63" presetID="1" presetClass="exit" presetSubtype="0" fill="hold" grpId="2" nodeType="withEffect">
                                  <p:stCondLst>
                                    <p:cond delay="0"/>
                                  </p:stCondLst>
                                  <p:childTnLst>
                                    <p:set>
                                      <p:cBhvr>
                                        <p:cTn id="64" dur="1" fill="hold">
                                          <p:stCondLst>
                                            <p:cond delay="0"/>
                                          </p:stCondLst>
                                        </p:cTn>
                                        <p:tgtEl>
                                          <p:spTgt spid="134"/>
                                        </p:tgtEl>
                                        <p:attrNameLst>
                                          <p:attrName>style.visibility</p:attrName>
                                        </p:attrNameLst>
                                      </p:cBhvr>
                                      <p:to>
                                        <p:strVal val="hidden"/>
                                      </p:to>
                                    </p:set>
                                  </p:childTnLst>
                                </p:cTn>
                              </p:par>
                              <p:par>
                                <p:cTn id="65" presetID="1" presetClass="entr" presetSubtype="0" fill="hold" grpId="0" nodeType="withEffect">
                                  <p:stCondLst>
                                    <p:cond delay="0"/>
                                  </p:stCondLst>
                                  <p:childTnLst>
                                    <p:set>
                                      <p:cBhvr>
                                        <p:cTn id="66" dur="1" fill="hold">
                                          <p:stCondLst>
                                            <p:cond delay="0"/>
                                          </p:stCondLst>
                                        </p:cTn>
                                        <p:tgtEl>
                                          <p:spTgt spid="145"/>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49"/>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147"/>
                                        </p:tgtEl>
                                        <p:attrNameLst>
                                          <p:attrName>style.visibility</p:attrName>
                                        </p:attrNameLst>
                                      </p:cBhvr>
                                      <p:to>
                                        <p:strVal val="visible"/>
                                      </p:to>
                                    </p:set>
                                  </p:childTnLst>
                                </p:cTn>
                              </p:par>
                              <p:par>
                                <p:cTn id="71" presetID="49" presetClass="path" presetSubtype="0" accel="50000" decel="50000" fill="hold" grpId="1" nodeType="withEffect">
                                  <p:stCondLst>
                                    <p:cond delay="0"/>
                                  </p:stCondLst>
                                  <p:childTnLst>
                                    <p:animMotion origin="layout" path="M 4.72222E-6 4.11057E-6 L -0.0665 0.14203 " pathEditMode="relative" rAng="0" ptsTypes="AA">
                                      <p:cBhvr>
                                        <p:cTn id="72" dur="500" fill="hold"/>
                                        <p:tgtEl>
                                          <p:spTgt spid="145"/>
                                        </p:tgtEl>
                                        <p:attrNameLst>
                                          <p:attrName>ppt_x</p:attrName>
                                          <p:attrName>ppt_y</p:attrName>
                                        </p:attrNameLst>
                                      </p:cBhvr>
                                      <p:rCtr x="-33" y="71"/>
                                    </p:animMotion>
                                  </p:childTnLst>
                                </p:cTn>
                              </p:par>
                              <p:par>
                                <p:cTn id="73" presetID="42" presetClass="path" presetSubtype="0" accel="50000" decel="50000" fill="hold" grpId="1" nodeType="withEffect">
                                  <p:stCondLst>
                                    <p:cond delay="0"/>
                                  </p:stCondLst>
                                  <p:childTnLst>
                                    <p:animMotion origin="layout" path="M -3.88889E-6 2.22299E-6 L 0.00174 0.13486 " pathEditMode="relative" rAng="0" ptsTypes="AA">
                                      <p:cBhvr>
                                        <p:cTn id="74" dur="500" fill="hold"/>
                                        <p:tgtEl>
                                          <p:spTgt spid="149"/>
                                        </p:tgtEl>
                                        <p:attrNameLst>
                                          <p:attrName>ppt_x</p:attrName>
                                          <p:attrName>ppt_y</p:attrName>
                                        </p:attrNameLst>
                                      </p:cBhvr>
                                      <p:rCtr x="1" y="67"/>
                                    </p:animMotion>
                                  </p:childTnLst>
                                </p:cTn>
                              </p:par>
                              <p:par>
                                <p:cTn id="75" presetID="49" presetClass="path" presetSubtype="0" accel="50000" decel="50000" fill="hold" grpId="1" nodeType="withEffect">
                                  <p:stCondLst>
                                    <p:cond delay="0"/>
                                  </p:stCondLst>
                                  <p:childTnLst>
                                    <p:animMotion origin="layout" path="M 4.44444E-6 4.11057E-6 L 0.06284 0.13902 " pathEditMode="relative" rAng="0" ptsTypes="AA">
                                      <p:cBhvr>
                                        <p:cTn id="76" dur="500" fill="hold"/>
                                        <p:tgtEl>
                                          <p:spTgt spid="147"/>
                                        </p:tgtEl>
                                        <p:attrNameLst>
                                          <p:attrName>ppt_x</p:attrName>
                                          <p:attrName>ppt_y</p:attrName>
                                        </p:attrNameLst>
                                      </p:cBhvr>
                                      <p:rCtr x="31" y="69"/>
                                    </p:animMotion>
                                  </p:childTnLst>
                                </p:cTn>
                              </p:par>
                              <p:par>
                                <p:cTn id="77" presetID="1" presetClass="entr" presetSubtype="0" fill="hold" grpId="0" nodeType="withEffect">
                                  <p:stCondLst>
                                    <p:cond delay="0"/>
                                  </p:stCondLst>
                                  <p:childTnLst>
                                    <p:set>
                                      <p:cBhvr>
                                        <p:cTn id="78" dur="1" fill="hold">
                                          <p:stCondLst>
                                            <p:cond delay="0"/>
                                          </p:stCondLst>
                                        </p:cTn>
                                        <p:tgtEl>
                                          <p:spTgt spid="152"/>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154"/>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53"/>
                                        </p:tgtEl>
                                        <p:attrNameLst>
                                          <p:attrName>style.visibility</p:attrName>
                                        </p:attrNameLst>
                                      </p:cBhvr>
                                      <p:to>
                                        <p:strVal val="visible"/>
                                      </p:to>
                                    </p:set>
                                  </p:childTnLst>
                                </p:cTn>
                              </p:par>
                              <p:par>
                                <p:cTn id="83" presetID="49" presetClass="path" presetSubtype="0" accel="50000" decel="50000" fill="hold" grpId="1" nodeType="withEffect">
                                  <p:stCondLst>
                                    <p:cond delay="0"/>
                                  </p:stCondLst>
                                  <p:childTnLst>
                                    <p:animMotion origin="layout" path="M 4.72222E-6 4.11057E-6 L -0.0665 0.14203 " pathEditMode="relative" rAng="0" ptsTypes="AA">
                                      <p:cBhvr>
                                        <p:cTn id="84" dur="500" fill="hold"/>
                                        <p:tgtEl>
                                          <p:spTgt spid="152"/>
                                        </p:tgtEl>
                                        <p:attrNameLst>
                                          <p:attrName>ppt_x</p:attrName>
                                          <p:attrName>ppt_y</p:attrName>
                                        </p:attrNameLst>
                                      </p:cBhvr>
                                      <p:rCtr x="-33" y="71"/>
                                    </p:animMotion>
                                  </p:childTnLst>
                                </p:cTn>
                              </p:par>
                              <p:par>
                                <p:cTn id="85" presetID="42" presetClass="path" presetSubtype="0" accel="50000" decel="50000" fill="hold" grpId="1" nodeType="withEffect">
                                  <p:stCondLst>
                                    <p:cond delay="0"/>
                                  </p:stCondLst>
                                  <p:childTnLst>
                                    <p:animMotion origin="layout" path="M -3.88889E-6 2.22299E-6 L 0.00174 0.13486 " pathEditMode="relative" rAng="0" ptsTypes="AA">
                                      <p:cBhvr>
                                        <p:cTn id="86" dur="500" fill="hold"/>
                                        <p:tgtEl>
                                          <p:spTgt spid="154"/>
                                        </p:tgtEl>
                                        <p:attrNameLst>
                                          <p:attrName>ppt_x</p:attrName>
                                          <p:attrName>ppt_y</p:attrName>
                                        </p:attrNameLst>
                                      </p:cBhvr>
                                      <p:rCtr x="1" y="67"/>
                                    </p:animMotion>
                                  </p:childTnLst>
                                </p:cTn>
                              </p:par>
                              <p:par>
                                <p:cTn id="87" presetID="49" presetClass="path" presetSubtype="0" accel="50000" decel="50000" fill="hold" grpId="1" nodeType="withEffect">
                                  <p:stCondLst>
                                    <p:cond delay="0"/>
                                  </p:stCondLst>
                                  <p:childTnLst>
                                    <p:animMotion origin="layout" path="M 4.44444E-6 4.11057E-6 L 0.06284 0.13902 " pathEditMode="relative" rAng="0" ptsTypes="AA">
                                      <p:cBhvr>
                                        <p:cTn id="88" dur="500" fill="hold"/>
                                        <p:tgtEl>
                                          <p:spTgt spid="153"/>
                                        </p:tgtEl>
                                        <p:attrNameLst>
                                          <p:attrName>ppt_x</p:attrName>
                                          <p:attrName>ppt_y</p:attrName>
                                        </p:attrNameLst>
                                      </p:cBhvr>
                                      <p:rCtr x="31" y="69"/>
                                    </p:animMotion>
                                  </p:childTnLst>
                                </p:cTn>
                              </p:par>
                            </p:childTnLst>
                          </p:cTn>
                        </p:par>
                      </p:childTnLst>
                    </p:cTn>
                  </p:par>
                  <p:par>
                    <p:cTn id="89" fill="hold">
                      <p:stCondLst>
                        <p:cond delay="indefinite"/>
                      </p:stCondLst>
                      <p:childTnLst>
                        <p:par>
                          <p:cTn id="90" fill="hold">
                            <p:stCondLst>
                              <p:cond delay="0"/>
                            </p:stCondLst>
                            <p:childTnLst>
                              <p:par>
                                <p:cTn id="91" presetID="1" presetClass="exit" presetSubtype="0" fill="hold" grpId="2" nodeType="clickEffect">
                                  <p:stCondLst>
                                    <p:cond delay="0"/>
                                  </p:stCondLst>
                                  <p:childTnLst>
                                    <p:set>
                                      <p:cBhvr>
                                        <p:cTn id="92" dur="1" fill="hold">
                                          <p:stCondLst>
                                            <p:cond delay="0"/>
                                          </p:stCondLst>
                                        </p:cTn>
                                        <p:tgtEl>
                                          <p:spTgt spid="145"/>
                                        </p:tgtEl>
                                        <p:attrNameLst>
                                          <p:attrName>style.visibility</p:attrName>
                                        </p:attrNameLst>
                                      </p:cBhvr>
                                      <p:to>
                                        <p:strVal val="hidden"/>
                                      </p:to>
                                    </p:set>
                                  </p:childTnLst>
                                </p:cTn>
                              </p:par>
                              <p:par>
                                <p:cTn id="93" presetID="1" presetClass="exit" presetSubtype="0" fill="hold" grpId="2" nodeType="withEffect">
                                  <p:stCondLst>
                                    <p:cond delay="0"/>
                                  </p:stCondLst>
                                  <p:childTnLst>
                                    <p:set>
                                      <p:cBhvr>
                                        <p:cTn id="94" dur="1" fill="hold">
                                          <p:stCondLst>
                                            <p:cond delay="0"/>
                                          </p:stCondLst>
                                        </p:cTn>
                                        <p:tgtEl>
                                          <p:spTgt spid="147"/>
                                        </p:tgtEl>
                                        <p:attrNameLst>
                                          <p:attrName>style.visibility</p:attrName>
                                        </p:attrNameLst>
                                      </p:cBhvr>
                                      <p:to>
                                        <p:strVal val="hidden"/>
                                      </p:to>
                                    </p:set>
                                  </p:childTnLst>
                                </p:cTn>
                              </p:par>
                              <p:par>
                                <p:cTn id="95" presetID="1" presetClass="exit" presetSubtype="0" fill="hold" grpId="2" nodeType="withEffect">
                                  <p:stCondLst>
                                    <p:cond delay="0"/>
                                  </p:stCondLst>
                                  <p:childTnLst>
                                    <p:set>
                                      <p:cBhvr>
                                        <p:cTn id="96" dur="1" fill="hold">
                                          <p:stCondLst>
                                            <p:cond delay="0"/>
                                          </p:stCondLst>
                                        </p:cTn>
                                        <p:tgtEl>
                                          <p:spTgt spid="149"/>
                                        </p:tgtEl>
                                        <p:attrNameLst>
                                          <p:attrName>style.visibility</p:attrName>
                                        </p:attrNameLst>
                                      </p:cBhvr>
                                      <p:to>
                                        <p:strVal val="hidden"/>
                                      </p:to>
                                    </p:set>
                                  </p:childTnLst>
                                </p:cTn>
                              </p:par>
                              <p:par>
                                <p:cTn id="97" presetID="1" presetClass="exit" presetSubtype="0" fill="hold" grpId="2" nodeType="withEffect">
                                  <p:stCondLst>
                                    <p:cond delay="0"/>
                                  </p:stCondLst>
                                  <p:childTnLst>
                                    <p:set>
                                      <p:cBhvr>
                                        <p:cTn id="98" dur="1" fill="hold">
                                          <p:stCondLst>
                                            <p:cond delay="0"/>
                                          </p:stCondLst>
                                        </p:cTn>
                                        <p:tgtEl>
                                          <p:spTgt spid="152"/>
                                        </p:tgtEl>
                                        <p:attrNameLst>
                                          <p:attrName>style.visibility</p:attrName>
                                        </p:attrNameLst>
                                      </p:cBhvr>
                                      <p:to>
                                        <p:strVal val="hidden"/>
                                      </p:to>
                                    </p:set>
                                  </p:childTnLst>
                                </p:cTn>
                              </p:par>
                              <p:par>
                                <p:cTn id="99" presetID="1" presetClass="exit" presetSubtype="0" fill="hold" grpId="2" nodeType="withEffect">
                                  <p:stCondLst>
                                    <p:cond delay="0"/>
                                  </p:stCondLst>
                                  <p:childTnLst>
                                    <p:set>
                                      <p:cBhvr>
                                        <p:cTn id="100" dur="1" fill="hold">
                                          <p:stCondLst>
                                            <p:cond delay="0"/>
                                          </p:stCondLst>
                                        </p:cTn>
                                        <p:tgtEl>
                                          <p:spTgt spid="153"/>
                                        </p:tgtEl>
                                        <p:attrNameLst>
                                          <p:attrName>style.visibility</p:attrName>
                                        </p:attrNameLst>
                                      </p:cBhvr>
                                      <p:to>
                                        <p:strVal val="hidden"/>
                                      </p:to>
                                    </p:set>
                                  </p:childTnLst>
                                </p:cTn>
                              </p:par>
                              <p:par>
                                <p:cTn id="101" presetID="1" presetClass="exit" presetSubtype="0" fill="hold" grpId="2" nodeType="withEffect">
                                  <p:stCondLst>
                                    <p:cond delay="0"/>
                                  </p:stCondLst>
                                  <p:childTnLst>
                                    <p:set>
                                      <p:cBhvr>
                                        <p:cTn id="102" dur="1" fill="hold">
                                          <p:stCondLst>
                                            <p:cond delay="0"/>
                                          </p:stCondLst>
                                        </p:cTn>
                                        <p:tgtEl>
                                          <p:spTgt spid="154"/>
                                        </p:tgtEl>
                                        <p:attrNameLst>
                                          <p:attrName>style.visibility</p:attrName>
                                        </p:attrNameLst>
                                      </p:cBhvr>
                                      <p:to>
                                        <p:strVal val="hidden"/>
                                      </p:to>
                                    </p:set>
                                  </p:childTnLst>
                                </p:cTn>
                              </p:par>
                              <p:par>
                                <p:cTn id="103" presetID="37" presetClass="entr" presetSubtype="0" fill="hold" nodeType="withEffect">
                                  <p:stCondLst>
                                    <p:cond delay="0"/>
                                  </p:stCondLst>
                                  <p:childTnLst>
                                    <p:set>
                                      <p:cBhvr>
                                        <p:cTn id="104" dur="1" fill="hold">
                                          <p:stCondLst>
                                            <p:cond delay="0"/>
                                          </p:stCondLst>
                                        </p:cTn>
                                        <p:tgtEl>
                                          <p:spTgt spid="199"/>
                                        </p:tgtEl>
                                        <p:attrNameLst>
                                          <p:attrName>style.visibility</p:attrName>
                                        </p:attrNameLst>
                                      </p:cBhvr>
                                      <p:to>
                                        <p:strVal val="visible"/>
                                      </p:to>
                                    </p:set>
                                    <p:animEffect transition="in" filter="fade">
                                      <p:cBhvr>
                                        <p:cTn id="105" dur="1000"/>
                                        <p:tgtEl>
                                          <p:spTgt spid="199"/>
                                        </p:tgtEl>
                                      </p:cBhvr>
                                    </p:animEffect>
                                    <p:anim calcmode="lin" valueType="num">
                                      <p:cBhvr>
                                        <p:cTn id="106" dur="1000" fill="hold"/>
                                        <p:tgtEl>
                                          <p:spTgt spid="199"/>
                                        </p:tgtEl>
                                        <p:attrNameLst>
                                          <p:attrName>ppt_x</p:attrName>
                                        </p:attrNameLst>
                                      </p:cBhvr>
                                      <p:tavLst>
                                        <p:tav tm="0">
                                          <p:val>
                                            <p:strVal val="#ppt_x"/>
                                          </p:val>
                                        </p:tav>
                                        <p:tav tm="100000">
                                          <p:val>
                                            <p:strVal val="#ppt_x"/>
                                          </p:val>
                                        </p:tav>
                                      </p:tavLst>
                                    </p:anim>
                                    <p:anim calcmode="lin" valueType="num">
                                      <p:cBhvr>
                                        <p:cTn id="107" dur="900" decel="100000" fill="hold"/>
                                        <p:tgtEl>
                                          <p:spTgt spid="199"/>
                                        </p:tgtEl>
                                        <p:attrNameLst>
                                          <p:attrName>ppt_y</p:attrName>
                                        </p:attrNameLst>
                                      </p:cBhvr>
                                      <p:tavLst>
                                        <p:tav tm="0">
                                          <p:val>
                                            <p:strVal val="#ppt_y+1"/>
                                          </p:val>
                                        </p:tav>
                                        <p:tav tm="100000">
                                          <p:val>
                                            <p:strVal val="#ppt_y-.03"/>
                                          </p:val>
                                        </p:tav>
                                      </p:tavLst>
                                    </p:anim>
                                    <p:anim calcmode="lin" valueType="num">
                                      <p:cBhvr>
                                        <p:cTn id="108" dur="100" accel="100000" fill="hold">
                                          <p:stCondLst>
                                            <p:cond delay="900"/>
                                          </p:stCondLst>
                                        </p:cTn>
                                        <p:tgtEl>
                                          <p:spTgt spid="199"/>
                                        </p:tgtEl>
                                        <p:attrNameLst>
                                          <p:attrName>ppt_y</p:attrName>
                                        </p:attrNameLst>
                                      </p:cBhvr>
                                      <p:tavLst>
                                        <p:tav tm="0">
                                          <p:val>
                                            <p:strVal val="#ppt_y-.03"/>
                                          </p:val>
                                        </p:tav>
                                        <p:tav tm="100000">
                                          <p:val>
                                            <p:strVal val="#ppt_y"/>
                                          </p:val>
                                        </p:tav>
                                      </p:tavLst>
                                    </p:anim>
                                  </p:childTnLst>
                                </p:cTn>
                              </p:par>
                              <p:par>
                                <p:cTn id="109" presetID="37" presetClass="entr" presetSubtype="0" fill="hold" grpId="0" nodeType="withEffect">
                                  <p:stCondLst>
                                    <p:cond delay="0"/>
                                  </p:stCondLst>
                                  <p:childTnLst>
                                    <p:set>
                                      <p:cBhvr>
                                        <p:cTn id="110" dur="1" fill="hold">
                                          <p:stCondLst>
                                            <p:cond delay="0"/>
                                          </p:stCondLst>
                                        </p:cTn>
                                        <p:tgtEl>
                                          <p:spTgt spid="208"/>
                                        </p:tgtEl>
                                        <p:attrNameLst>
                                          <p:attrName>style.visibility</p:attrName>
                                        </p:attrNameLst>
                                      </p:cBhvr>
                                      <p:to>
                                        <p:strVal val="visible"/>
                                      </p:to>
                                    </p:set>
                                    <p:animEffect transition="in" filter="fade">
                                      <p:cBhvr>
                                        <p:cTn id="111" dur="1000"/>
                                        <p:tgtEl>
                                          <p:spTgt spid="208"/>
                                        </p:tgtEl>
                                      </p:cBhvr>
                                    </p:animEffect>
                                    <p:anim calcmode="lin" valueType="num">
                                      <p:cBhvr>
                                        <p:cTn id="112" dur="1000" fill="hold"/>
                                        <p:tgtEl>
                                          <p:spTgt spid="208"/>
                                        </p:tgtEl>
                                        <p:attrNameLst>
                                          <p:attrName>ppt_x</p:attrName>
                                        </p:attrNameLst>
                                      </p:cBhvr>
                                      <p:tavLst>
                                        <p:tav tm="0">
                                          <p:val>
                                            <p:strVal val="#ppt_x"/>
                                          </p:val>
                                        </p:tav>
                                        <p:tav tm="100000">
                                          <p:val>
                                            <p:strVal val="#ppt_x"/>
                                          </p:val>
                                        </p:tav>
                                      </p:tavLst>
                                    </p:anim>
                                    <p:anim calcmode="lin" valueType="num">
                                      <p:cBhvr>
                                        <p:cTn id="113" dur="900" decel="100000" fill="hold"/>
                                        <p:tgtEl>
                                          <p:spTgt spid="20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8"/>
                                        </p:tgtEl>
                                        <p:attrNameLst>
                                          <p:attrName>ppt_y</p:attrName>
                                        </p:attrNameLst>
                                      </p:cBhvr>
                                      <p:tavLst>
                                        <p:tav tm="0">
                                          <p:val>
                                            <p:strVal val="#ppt_y-.03"/>
                                          </p:val>
                                        </p:tav>
                                        <p:tav tm="100000">
                                          <p:val>
                                            <p:strVal val="#ppt_y"/>
                                          </p:val>
                                        </p:tav>
                                      </p:tavLst>
                                    </p:anim>
                                  </p:childTnLst>
                                </p:cTn>
                              </p:par>
                            </p:childTnLst>
                          </p:cTn>
                        </p:par>
                        <p:par>
                          <p:cTn id="115" fill="hold">
                            <p:stCondLst>
                              <p:cond delay="1000"/>
                            </p:stCondLst>
                            <p:childTnLst>
                              <p:par>
                                <p:cTn id="116" presetID="37" presetClass="entr" presetSubtype="0" fill="hold" nodeType="afterEffect">
                                  <p:stCondLst>
                                    <p:cond delay="0"/>
                                  </p:stCondLst>
                                  <p:childTnLst>
                                    <p:set>
                                      <p:cBhvr>
                                        <p:cTn id="117" dur="1" fill="hold">
                                          <p:stCondLst>
                                            <p:cond delay="0"/>
                                          </p:stCondLst>
                                        </p:cTn>
                                        <p:tgtEl>
                                          <p:spTgt spid="201"/>
                                        </p:tgtEl>
                                        <p:attrNameLst>
                                          <p:attrName>style.visibility</p:attrName>
                                        </p:attrNameLst>
                                      </p:cBhvr>
                                      <p:to>
                                        <p:strVal val="visible"/>
                                      </p:to>
                                    </p:set>
                                    <p:animEffect transition="in" filter="fade">
                                      <p:cBhvr>
                                        <p:cTn id="118" dur="1000"/>
                                        <p:tgtEl>
                                          <p:spTgt spid="201"/>
                                        </p:tgtEl>
                                      </p:cBhvr>
                                    </p:animEffect>
                                    <p:anim calcmode="lin" valueType="num">
                                      <p:cBhvr>
                                        <p:cTn id="119" dur="1000" fill="hold"/>
                                        <p:tgtEl>
                                          <p:spTgt spid="201"/>
                                        </p:tgtEl>
                                        <p:attrNameLst>
                                          <p:attrName>ppt_x</p:attrName>
                                        </p:attrNameLst>
                                      </p:cBhvr>
                                      <p:tavLst>
                                        <p:tav tm="0">
                                          <p:val>
                                            <p:strVal val="#ppt_x"/>
                                          </p:val>
                                        </p:tav>
                                        <p:tav tm="100000">
                                          <p:val>
                                            <p:strVal val="#ppt_x"/>
                                          </p:val>
                                        </p:tav>
                                      </p:tavLst>
                                    </p:anim>
                                    <p:anim calcmode="lin" valueType="num">
                                      <p:cBhvr>
                                        <p:cTn id="120" dur="900" decel="100000" fill="hold"/>
                                        <p:tgtEl>
                                          <p:spTgt spid="201"/>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201"/>
                                        </p:tgtEl>
                                        <p:attrNameLst>
                                          <p:attrName>ppt_y</p:attrName>
                                        </p:attrNameLst>
                                      </p:cBhvr>
                                      <p:tavLst>
                                        <p:tav tm="0">
                                          <p:val>
                                            <p:strVal val="#ppt_y-.03"/>
                                          </p:val>
                                        </p:tav>
                                        <p:tav tm="100000">
                                          <p:val>
                                            <p:strVal val="#ppt_y"/>
                                          </p:val>
                                        </p:tav>
                                      </p:tavLst>
                                    </p:anim>
                                  </p:childTnLst>
                                </p:cTn>
                              </p:par>
                              <p:par>
                                <p:cTn id="122" presetID="37" presetClass="entr" presetSubtype="0" fill="hold" grpId="0" nodeType="withEffect">
                                  <p:stCondLst>
                                    <p:cond delay="0"/>
                                  </p:stCondLst>
                                  <p:childTnLst>
                                    <p:set>
                                      <p:cBhvr>
                                        <p:cTn id="123" dur="1" fill="hold">
                                          <p:stCondLst>
                                            <p:cond delay="0"/>
                                          </p:stCondLst>
                                        </p:cTn>
                                        <p:tgtEl>
                                          <p:spTgt spid="218"/>
                                        </p:tgtEl>
                                        <p:attrNameLst>
                                          <p:attrName>style.visibility</p:attrName>
                                        </p:attrNameLst>
                                      </p:cBhvr>
                                      <p:to>
                                        <p:strVal val="visible"/>
                                      </p:to>
                                    </p:set>
                                    <p:animEffect transition="in" filter="fade">
                                      <p:cBhvr>
                                        <p:cTn id="124" dur="1000"/>
                                        <p:tgtEl>
                                          <p:spTgt spid="218"/>
                                        </p:tgtEl>
                                      </p:cBhvr>
                                    </p:animEffect>
                                    <p:anim calcmode="lin" valueType="num">
                                      <p:cBhvr>
                                        <p:cTn id="125" dur="1000" fill="hold"/>
                                        <p:tgtEl>
                                          <p:spTgt spid="218"/>
                                        </p:tgtEl>
                                        <p:attrNameLst>
                                          <p:attrName>ppt_x</p:attrName>
                                        </p:attrNameLst>
                                      </p:cBhvr>
                                      <p:tavLst>
                                        <p:tav tm="0">
                                          <p:val>
                                            <p:strVal val="#ppt_x"/>
                                          </p:val>
                                        </p:tav>
                                        <p:tav tm="100000">
                                          <p:val>
                                            <p:strVal val="#ppt_x"/>
                                          </p:val>
                                        </p:tav>
                                      </p:tavLst>
                                    </p:anim>
                                    <p:anim calcmode="lin" valueType="num">
                                      <p:cBhvr>
                                        <p:cTn id="126" dur="900" decel="100000" fill="hold"/>
                                        <p:tgtEl>
                                          <p:spTgt spid="218"/>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218"/>
                                        </p:tgtEl>
                                        <p:attrNameLst>
                                          <p:attrName>ppt_y</p:attrName>
                                        </p:attrNameLst>
                                      </p:cBhvr>
                                      <p:tavLst>
                                        <p:tav tm="0">
                                          <p:val>
                                            <p:strVal val="#ppt_y-.03"/>
                                          </p:val>
                                        </p:tav>
                                        <p:tav tm="100000">
                                          <p:val>
                                            <p:strVal val="#ppt_y"/>
                                          </p:val>
                                        </p:tav>
                                      </p:tavLst>
                                    </p:anim>
                                  </p:childTnLst>
                                </p:cTn>
                              </p:par>
                            </p:childTnLst>
                          </p:cTn>
                        </p:par>
                        <p:par>
                          <p:cTn id="128" fill="hold">
                            <p:stCondLst>
                              <p:cond delay="2000"/>
                            </p:stCondLst>
                            <p:childTnLst>
                              <p:par>
                                <p:cTn id="129" presetID="1" presetClass="exit" presetSubtype="0" fill="hold" nodeType="afterEffect">
                                  <p:stCondLst>
                                    <p:cond delay="0"/>
                                  </p:stCondLst>
                                  <p:childTnLst>
                                    <p:set>
                                      <p:cBhvr>
                                        <p:cTn id="130" dur="1" fill="hold">
                                          <p:stCondLst>
                                            <p:cond delay="0"/>
                                          </p:stCondLst>
                                        </p:cTn>
                                        <p:tgtEl>
                                          <p:spTgt spid="199"/>
                                        </p:tgtEl>
                                        <p:attrNameLst>
                                          <p:attrName>style.visibility</p:attrName>
                                        </p:attrNameLst>
                                      </p:cBhvr>
                                      <p:to>
                                        <p:strVal val="hidden"/>
                                      </p:to>
                                    </p:set>
                                  </p:childTnLst>
                                </p:cTn>
                              </p:par>
                              <p:par>
                                <p:cTn id="131" presetID="37" presetClass="entr" presetSubtype="0" fill="hold" nodeType="withEffect">
                                  <p:stCondLst>
                                    <p:cond delay="0"/>
                                  </p:stCondLst>
                                  <p:childTnLst>
                                    <p:set>
                                      <p:cBhvr>
                                        <p:cTn id="132" dur="1" fill="hold">
                                          <p:stCondLst>
                                            <p:cond delay="0"/>
                                          </p:stCondLst>
                                        </p:cTn>
                                        <p:tgtEl>
                                          <p:spTgt spid="206"/>
                                        </p:tgtEl>
                                        <p:attrNameLst>
                                          <p:attrName>style.visibility</p:attrName>
                                        </p:attrNameLst>
                                      </p:cBhvr>
                                      <p:to>
                                        <p:strVal val="visible"/>
                                      </p:to>
                                    </p:set>
                                    <p:animEffect transition="in" filter="fade">
                                      <p:cBhvr>
                                        <p:cTn id="133" dur="1000"/>
                                        <p:tgtEl>
                                          <p:spTgt spid="206"/>
                                        </p:tgtEl>
                                      </p:cBhvr>
                                    </p:animEffect>
                                    <p:anim calcmode="lin" valueType="num">
                                      <p:cBhvr>
                                        <p:cTn id="134" dur="1000" fill="hold"/>
                                        <p:tgtEl>
                                          <p:spTgt spid="206"/>
                                        </p:tgtEl>
                                        <p:attrNameLst>
                                          <p:attrName>ppt_x</p:attrName>
                                        </p:attrNameLst>
                                      </p:cBhvr>
                                      <p:tavLst>
                                        <p:tav tm="0">
                                          <p:val>
                                            <p:strVal val="#ppt_x"/>
                                          </p:val>
                                        </p:tav>
                                        <p:tav tm="100000">
                                          <p:val>
                                            <p:strVal val="#ppt_x"/>
                                          </p:val>
                                        </p:tav>
                                      </p:tavLst>
                                    </p:anim>
                                    <p:anim calcmode="lin" valueType="num">
                                      <p:cBhvr>
                                        <p:cTn id="135" dur="900" decel="100000" fill="hold"/>
                                        <p:tgtEl>
                                          <p:spTgt spid="206"/>
                                        </p:tgtEl>
                                        <p:attrNameLst>
                                          <p:attrName>ppt_y</p:attrName>
                                        </p:attrNameLst>
                                      </p:cBhvr>
                                      <p:tavLst>
                                        <p:tav tm="0">
                                          <p:val>
                                            <p:strVal val="#ppt_y+1"/>
                                          </p:val>
                                        </p:tav>
                                        <p:tav tm="100000">
                                          <p:val>
                                            <p:strVal val="#ppt_y-.03"/>
                                          </p:val>
                                        </p:tav>
                                      </p:tavLst>
                                    </p:anim>
                                    <p:anim calcmode="lin" valueType="num">
                                      <p:cBhvr>
                                        <p:cTn id="136" dur="100" accel="100000" fill="hold">
                                          <p:stCondLst>
                                            <p:cond delay="900"/>
                                          </p:stCondLst>
                                        </p:cTn>
                                        <p:tgtEl>
                                          <p:spTgt spid="206"/>
                                        </p:tgtEl>
                                        <p:attrNameLst>
                                          <p:attrName>ppt_y</p:attrName>
                                        </p:attrNameLst>
                                      </p:cBhvr>
                                      <p:tavLst>
                                        <p:tav tm="0">
                                          <p:val>
                                            <p:strVal val="#ppt_y-.03"/>
                                          </p:val>
                                        </p:tav>
                                        <p:tav tm="100000">
                                          <p:val>
                                            <p:strVal val="#ppt_y"/>
                                          </p:val>
                                        </p:tav>
                                      </p:tavLst>
                                    </p:anim>
                                  </p:childTnLst>
                                </p:cTn>
                              </p:par>
                              <p:par>
                                <p:cTn id="137" presetID="37" presetClass="entr" presetSubtype="0" fill="hold" grpId="0" nodeType="withEffect">
                                  <p:stCondLst>
                                    <p:cond delay="0"/>
                                  </p:stCondLst>
                                  <p:childTnLst>
                                    <p:set>
                                      <p:cBhvr>
                                        <p:cTn id="138" dur="1" fill="hold">
                                          <p:stCondLst>
                                            <p:cond delay="0"/>
                                          </p:stCondLst>
                                        </p:cTn>
                                        <p:tgtEl>
                                          <p:spTgt spid="210"/>
                                        </p:tgtEl>
                                        <p:attrNameLst>
                                          <p:attrName>style.visibility</p:attrName>
                                        </p:attrNameLst>
                                      </p:cBhvr>
                                      <p:to>
                                        <p:strVal val="visible"/>
                                      </p:to>
                                    </p:set>
                                    <p:animEffect transition="in" filter="fade">
                                      <p:cBhvr>
                                        <p:cTn id="139" dur="1000"/>
                                        <p:tgtEl>
                                          <p:spTgt spid="210"/>
                                        </p:tgtEl>
                                      </p:cBhvr>
                                    </p:animEffect>
                                    <p:anim calcmode="lin" valueType="num">
                                      <p:cBhvr>
                                        <p:cTn id="140" dur="1000" fill="hold"/>
                                        <p:tgtEl>
                                          <p:spTgt spid="210"/>
                                        </p:tgtEl>
                                        <p:attrNameLst>
                                          <p:attrName>ppt_x</p:attrName>
                                        </p:attrNameLst>
                                      </p:cBhvr>
                                      <p:tavLst>
                                        <p:tav tm="0">
                                          <p:val>
                                            <p:strVal val="#ppt_x"/>
                                          </p:val>
                                        </p:tav>
                                        <p:tav tm="100000">
                                          <p:val>
                                            <p:strVal val="#ppt_x"/>
                                          </p:val>
                                        </p:tav>
                                      </p:tavLst>
                                    </p:anim>
                                    <p:anim calcmode="lin" valueType="num">
                                      <p:cBhvr>
                                        <p:cTn id="141" dur="900" decel="100000" fill="hold"/>
                                        <p:tgtEl>
                                          <p:spTgt spid="210"/>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10"/>
                                        </p:tgtEl>
                                        <p:attrNameLst>
                                          <p:attrName>ppt_y</p:attrName>
                                        </p:attrNameLst>
                                      </p:cBhvr>
                                      <p:tavLst>
                                        <p:tav tm="0">
                                          <p:val>
                                            <p:strVal val="#ppt_y-.03"/>
                                          </p:val>
                                        </p:tav>
                                        <p:tav tm="100000">
                                          <p:val>
                                            <p:strVal val="#ppt_y"/>
                                          </p:val>
                                        </p:tav>
                                      </p:tavLst>
                                    </p:anim>
                                  </p:childTnLst>
                                </p:cTn>
                              </p:par>
                            </p:childTnLst>
                          </p:cTn>
                        </p:par>
                        <p:par>
                          <p:cTn id="143" fill="hold">
                            <p:stCondLst>
                              <p:cond delay="3000"/>
                            </p:stCondLst>
                            <p:childTnLst>
                              <p:par>
                                <p:cTn id="144" presetID="1" presetClass="exit" presetSubtype="0" fill="hold" nodeType="afterEffect">
                                  <p:stCondLst>
                                    <p:cond delay="0"/>
                                  </p:stCondLst>
                                  <p:childTnLst>
                                    <p:set>
                                      <p:cBhvr>
                                        <p:cTn id="145" dur="1" fill="hold">
                                          <p:stCondLst>
                                            <p:cond delay="0"/>
                                          </p:stCondLst>
                                        </p:cTn>
                                        <p:tgtEl>
                                          <p:spTgt spid="201"/>
                                        </p:tgtEl>
                                        <p:attrNameLst>
                                          <p:attrName>style.visibility</p:attrName>
                                        </p:attrNameLst>
                                      </p:cBhvr>
                                      <p:to>
                                        <p:strVal val="hidden"/>
                                      </p:to>
                                    </p:set>
                                  </p:childTnLst>
                                </p:cTn>
                              </p:par>
                              <p:par>
                                <p:cTn id="146" presetID="37" presetClass="entr" presetSubtype="0" fill="hold" nodeType="withEffect">
                                  <p:stCondLst>
                                    <p:cond delay="0"/>
                                  </p:stCondLst>
                                  <p:childTnLst>
                                    <p:set>
                                      <p:cBhvr>
                                        <p:cTn id="147" dur="1" fill="hold">
                                          <p:stCondLst>
                                            <p:cond delay="0"/>
                                          </p:stCondLst>
                                        </p:cTn>
                                        <p:tgtEl>
                                          <p:spTgt spid="202"/>
                                        </p:tgtEl>
                                        <p:attrNameLst>
                                          <p:attrName>style.visibility</p:attrName>
                                        </p:attrNameLst>
                                      </p:cBhvr>
                                      <p:to>
                                        <p:strVal val="visible"/>
                                      </p:to>
                                    </p:set>
                                    <p:animEffect transition="in" filter="fade">
                                      <p:cBhvr>
                                        <p:cTn id="148" dur="1000"/>
                                        <p:tgtEl>
                                          <p:spTgt spid="202"/>
                                        </p:tgtEl>
                                      </p:cBhvr>
                                    </p:animEffect>
                                    <p:anim calcmode="lin" valueType="num">
                                      <p:cBhvr>
                                        <p:cTn id="149" dur="1000" fill="hold"/>
                                        <p:tgtEl>
                                          <p:spTgt spid="202"/>
                                        </p:tgtEl>
                                        <p:attrNameLst>
                                          <p:attrName>ppt_x</p:attrName>
                                        </p:attrNameLst>
                                      </p:cBhvr>
                                      <p:tavLst>
                                        <p:tav tm="0">
                                          <p:val>
                                            <p:strVal val="#ppt_x"/>
                                          </p:val>
                                        </p:tav>
                                        <p:tav tm="100000">
                                          <p:val>
                                            <p:strVal val="#ppt_x"/>
                                          </p:val>
                                        </p:tav>
                                      </p:tavLst>
                                    </p:anim>
                                    <p:anim calcmode="lin" valueType="num">
                                      <p:cBhvr>
                                        <p:cTn id="150" dur="900" decel="100000" fill="hold"/>
                                        <p:tgtEl>
                                          <p:spTgt spid="202"/>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02"/>
                                        </p:tgtEl>
                                        <p:attrNameLst>
                                          <p:attrName>ppt_y</p:attrName>
                                        </p:attrNameLst>
                                      </p:cBhvr>
                                      <p:tavLst>
                                        <p:tav tm="0">
                                          <p:val>
                                            <p:strVal val="#ppt_y-.03"/>
                                          </p:val>
                                        </p:tav>
                                        <p:tav tm="100000">
                                          <p:val>
                                            <p:strVal val="#ppt_y"/>
                                          </p:val>
                                        </p:tav>
                                      </p:tavLst>
                                    </p:anim>
                                  </p:childTnLst>
                                </p:cTn>
                              </p:par>
                              <p:par>
                                <p:cTn id="152" presetID="37" presetClass="entr" presetSubtype="0" fill="hold" grpId="0" nodeType="withEffect">
                                  <p:stCondLst>
                                    <p:cond delay="0"/>
                                  </p:stCondLst>
                                  <p:childTnLst>
                                    <p:set>
                                      <p:cBhvr>
                                        <p:cTn id="153" dur="1" fill="hold">
                                          <p:stCondLst>
                                            <p:cond delay="0"/>
                                          </p:stCondLst>
                                        </p:cTn>
                                        <p:tgtEl>
                                          <p:spTgt spid="217"/>
                                        </p:tgtEl>
                                        <p:attrNameLst>
                                          <p:attrName>style.visibility</p:attrName>
                                        </p:attrNameLst>
                                      </p:cBhvr>
                                      <p:to>
                                        <p:strVal val="visible"/>
                                      </p:to>
                                    </p:set>
                                    <p:animEffect transition="in" filter="fade">
                                      <p:cBhvr>
                                        <p:cTn id="154" dur="1000"/>
                                        <p:tgtEl>
                                          <p:spTgt spid="217"/>
                                        </p:tgtEl>
                                      </p:cBhvr>
                                    </p:animEffect>
                                    <p:anim calcmode="lin" valueType="num">
                                      <p:cBhvr>
                                        <p:cTn id="155" dur="1000" fill="hold"/>
                                        <p:tgtEl>
                                          <p:spTgt spid="217"/>
                                        </p:tgtEl>
                                        <p:attrNameLst>
                                          <p:attrName>ppt_x</p:attrName>
                                        </p:attrNameLst>
                                      </p:cBhvr>
                                      <p:tavLst>
                                        <p:tav tm="0">
                                          <p:val>
                                            <p:strVal val="#ppt_x"/>
                                          </p:val>
                                        </p:tav>
                                        <p:tav tm="100000">
                                          <p:val>
                                            <p:strVal val="#ppt_x"/>
                                          </p:val>
                                        </p:tav>
                                      </p:tavLst>
                                    </p:anim>
                                    <p:anim calcmode="lin" valueType="num">
                                      <p:cBhvr>
                                        <p:cTn id="156" dur="900" decel="100000" fill="hold"/>
                                        <p:tgtEl>
                                          <p:spTgt spid="217"/>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217"/>
                                        </p:tgtEl>
                                        <p:attrNameLst>
                                          <p:attrName>ppt_y</p:attrName>
                                        </p:attrNameLst>
                                      </p:cBhvr>
                                      <p:tavLst>
                                        <p:tav tm="0">
                                          <p:val>
                                            <p:strVal val="#ppt_y-.03"/>
                                          </p:val>
                                        </p:tav>
                                        <p:tav tm="100000">
                                          <p:val>
                                            <p:strVal val="#ppt_y"/>
                                          </p:val>
                                        </p:tav>
                                      </p:tavLst>
                                    </p:anim>
                                  </p:childTnLst>
                                </p:cTn>
                              </p:par>
                            </p:childTnLst>
                          </p:cTn>
                        </p:par>
                        <p:par>
                          <p:cTn id="158" fill="hold">
                            <p:stCondLst>
                              <p:cond delay="4000"/>
                            </p:stCondLst>
                            <p:childTnLst>
                              <p:par>
                                <p:cTn id="159" presetID="1" presetClass="exit" presetSubtype="0" fill="hold" nodeType="afterEffect">
                                  <p:stCondLst>
                                    <p:cond delay="0"/>
                                  </p:stCondLst>
                                  <p:childTnLst>
                                    <p:set>
                                      <p:cBhvr>
                                        <p:cTn id="160" dur="1" fill="hold">
                                          <p:stCondLst>
                                            <p:cond delay="0"/>
                                          </p:stCondLst>
                                        </p:cTn>
                                        <p:tgtEl>
                                          <p:spTgt spid="206"/>
                                        </p:tgtEl>
                                        <p:attrNameLst>
                                          <p:attrName>style.visibility</p:attrName>
                                        </p:attrNameLst>
                                      </p:cBhvr>
                                      <p:to>
                                        <p:strVal val="hidden"/>
                                      </p:to>
                                    </p:set>
                                  </p:childTnLst>
                                </p:cTn>
                              </p:par>
                              <p:par>
                                <p:cTn id="161" presetID="37" presetClass="entr" presetSubtype="0" fill="hold" nodeType="withEffect">
                                  <p:stCondLst>
                                    <p:cond delay="0"/>
                                  </p:stCondLst>
                                  <p:childTnLst>
                                    <p:set>
                                      <p:cBhvr>
                                        <p:cTn id="162" dur="1" fill="hold">
                                          <p:stCondLst>
                                            <p:cond delay="0"/>
                                          </p:stCondLst>
                                        </p:cTn>
                                        <p:tgtEl>
                                          <p:spTgt spid="203"/>
                                        </p:tgtEl>
                                        <p:attrNameLst>
                                          <p:attrName>style.visibility</p:attrName>
                                        </p:attrNameLst>
                                      </p:cBhvr>
                                      <p:to>
                                        <p:strVal val="visible"/>
                                      </p:to>
                                    </p:set>
                                    <p:animEffect transition="in" filter="fade">
                                      <p:cBhvr>
                                        <p:cTn id="163" dur="1000"/>
                                        <p:tgtEl>
                                          <p:spTgt spid="203"/>
                                        </p:tgtEl>
                                      </p:cBhvr>
                                    </p:animEffect>
                                    <p:anim calcmode="lin" valueType="num">
                                      <p:cBhvr>
                                        <p:cTn id="164" dur="1000" fill="hold"/>
                                        <p:tgtEl>
                                          <p:spTgt spid="203"/>
                                        </p:tgtEl>
                                        <p:attrNameLst>
                                          <p:attrName>ppt_x</p:attrName>
                                        </p:attrNameLst>
                                      </p:cBhvr>
                                      <p:tavLst>
                                        <p:tav tm="0">
                                          <p:val>
                                            <p:strVal val="#ppt_x"/>
                                          </p:val>
                                        </p:tav>
                                        <p:tav tm="100000">
                                          <p:val>
                                            <p:strVal val="#ppt_x"/>
                                          </p:val>
                                        </p:tav>
                                      </p:tavLst>
                                    </p:anim>
                                    <p:anim calcmode="lin" valueType="num">
                                      <p:cBhvr>
                                        <p:cTn id="165" dur="900" decel="100000" fill="hold"/>
                                        <p:tgtEl>
                                          <p:spTgt spid="203"/>
                                        </p:tgtEl>
                                        <p:attrNameLst>
                                          <p:attrName>ppt_y</p:attrName>
                                        </p:attrNameLst>
                                      </p:cBhvr>
                                      <p:tavLst>
                                        <p:tav tm="0">
                                          <p:val>
                                            <p:strVal val="#ppt_y+1"/>
                                          </p:val>
                                        </p:tav>
                                        <p:tav tm="100000">
                                          <p:val>
                                            <p:strVal val="#ppt_y-.03"/>
                                          </p:val>
                                        </p:tav>
                                      </p:tavLst>
                                    </p:anim>
                                    <p:anim calcmode="lin" valueType="num">
                                      <p:cBhvr>
                                        <p:cTn id="166" dur="100" accel="100000" fill="hold">
                                          <p:stCondLst>
                                            <p:cond delay="900"/>
                                          </p:stCondLst>
                                        </p:cTn>
                                        <p:tgtEl>
                                          <p:spTgt spid="203"/>
                                        </p:tgtEl>
                                        <p:attrNameLst>
                                          <p:attrName>ppt_y</p:attrName>
                                        </p:attrNameLst>
                                      </p:cBhvr>
                                      <p:tavLst>
                                        <p:tav tm="0">
                                          <p:val>
                                            <p:strVal val="#ppt_y-.03"/>
                                          </p:val>
                                        </p:tav>
                                        <p:tav tm="100000">
                                          <p:val>
                                            <p:strVal val="#ppt_y"/>
                                          </p:val>
                                        </p:tav>
                                      </p:tavLst>
                                    </p:anim>
                                  </p:childTnLst>
                                </p:cTn>
                              </p:par>
                              <p:par>
                                <p:cTn id="167" presetID="37" presetClass="entr" presetSubtype="0" fill="hold" grpId="0" nodeType="withEffect">
                                  <p:stCondLst>
                                    <p:cond delay="0"/>
                                  </p:stCondLst>
                                  <p:childTnLst>
                                    <p:set>
                                      <p:cBhvr>
                                        <p:cTn id="168" dur="1" fill="hold">
                                          <p:stCondLst>
                                            <p:cond delay="0"/>
                                          </p:stCondLst>
                                        </p:cTn>
                                        <p:tgtEl>
                                          <p:spTgt spid="209"/>
                                        </p:tgtEl>
                                        <p:attrNameLst>
                                          <p:attrName>style.visibility</p:attrName>
                                        </p:attrNameLst>
                                      </p:cBhvr>
                                      <p:to>
                                        <p:strVal val="visible"/>
                                      </p:to>
                                    </p:set>
                                    <p:animEffect transition="in" filter="fade">
                                      <p:cBhvr>
                                        <p:cTn id="169" dur="1000"/>
                                        <p:tgtEl>
                                          <p:spTgt spid="209"/>
                                        </p:tgtEl>
                                      </p:cBhvr>
                                    </p:animEffect>
                                    <p:anim calcmode="lin" valueType="num">
                                      <p:cBhvr>
                                        <p:cTn id="170" dur="1000" fill="hold"/>
                                        <p:tgtEl>
                                          <p:spTgt spid="209"/>
                                        </p:tgtEl>
                                        <p:attrNameLst>
                                          <p:attrName>ppt_x</p:attrName>
                                        </p:attrNameLst>
                                      </p:cBhvr>
                                      <p:tavLst>
                                        <p:tav tm="0">
                                          <p:val>
                                            <p:strVal val="#ppt_x"/>
                                          </p:val>
                                        </p:tav>
                                        <p:tav tm="100000">
                                          <p:val>
                                            <p:strVal val="#ppt_x"/>
                                          </p:val>
                                        </p:tav>
                                      </p:tavLst>
                                    </p:anim>
                                    <p:anim calcmode="lin" valueType="num">
                                      <p:cBhvr>
                                        <p:cTn id="171" dur="900" decel="100000" fill="hold"/>
                                        <p:tgtEl>
                                          <p:spTgt spid="209"/>
                                        </p:tgtEl>
                                        <p:attrNameLst>
                                          <p:attrName>ppt_y</p:attrName>
                                        </p:attrNameLst>
                                      </p:cBhvr>
                                      <p:tavLst>
                                        <p:tav tm="0">
                                          <p:val>
                                            <p:strVal val="#ppt_y+1"/>
                                          </p:val>
                                        </p:tav>
                                        <p:tav tm="100000">
                                          <p:val>
                                            <p:strVal val="#ppt_y-.03"/>
                                          </p:val>
                                        </p:tav>
                                      </p:tavLst>
                                    </p:anim>
                                    <p:anim calcmode="lin" valueType="num">
                                      <p:cBhvr>
                                        <p:cTn id="172" dur="100" accel="100000" fill="hold">
                                          <p:stCondLst>
                                            <p:cond delay="900"/>
                                          </p:stCondLst>
                                        </p:cTn>
                                        <p:tgtEl>
                                          <p:spTgt spid="209"/>
                                        </p:tgtEl>
                                        <p:attrNameLst>
                                          <p:attrName>ppt_y</p:attrName>
                                        </p:attrNameLst>
                                      </p:cBhvr>
                                      <p:tavLst>
                                        <p:tav tm="0">
                                          <p:val>
                                            <p:strVal val="#ppt_y-.03"/>
                                          </p:val>
                                        </p:tav>
                                        <p:tav tm="100000">
                                          <p:val>
                                            <p:strVal val="#ppt_y"/>
                                          </p:val>
                                        </p:tav>
                                      </p:tavLst>
                                    </p:anim>
                                  </p:childTnLst>
                                </p:cTn>
                              </p:par>
                            </p:childTnLst>
                          </p:cTn>
                        </p:par>
                        <p:par>
                          <p:cTn id="173" fill="hold">
                            <p:stCondLst>
                              <p:cond delay="5000"/>
                            </p:stCondLst>
                            <p:childTnLst>
                              <p:par>
                                <p:cTn id="174" presetID="1" presetClass="exit" presetSubtype="0" fill="hold" nodeType="afterEffect">
                                  <p:stCondLst>
                                    <p:cond delay="0"/>
                                  </p:stCondLst>
                                  <p:childTnLst>
                                    <p:set>
                                      <p:cBhvr>
                                        <p:cTn id="175" dur="1" fill="hold">
                                          <p:stCondLst>
                                            <p:cond delay="0"/>
                                          </p:stCondLst>
                                        </p:cTn>
                                        <p:tgtEl>
                                          <p:spTgt spid="202"/>
                                        </p:tgtEl>
                                        <p:attrNameLst>
                                          <p:attrName>style.visibility</p:attrName>
                                        </p:attrNameLst>
                                      </p:cBhvr>
                                      <p:to>
                                        <p:strVal val="hidden"/>
                                      </p:to>
                                    </p:set>
                                  </p:childTnLst>
                                </p:cTn>
                              </p:par>
                              <p:par>
                                <p:cTn id="176" presetID="37" presetClass="entr" presetSubtype="0" fill="hold" nodeType="withEffect">
                                  <p:stCondLst>
                                    <p:cond delay="0"/>
                                  </p:stCondLst>
                                  <p:childTnLst>
                                    <p:set>
                                      <p:cBhvr>
                                        <p:cTn id="177" dur="1" fill="hold">
                                          <p:stCondLst>
                                            <p:cond delay="0"/>
                                          </p:stCondLst>
                                        </p:cTn>
                                        <p:tgtEl>
                                          <p:spTgt spid="200"/>
                                        </p:tgtEl>
                                        <p:attrNameLst>
                                          <p:attrName>style.visibility</p:attrName>
                                        </p:attrNameLst>
                                      </p:cBhvr>
                                      <p:to>
                                        <p:strVal val="visible"/>
                                      </p:to>
                                    </p:set>
                                    <p:animEffect transition="in" filter="fade">
                                      <p:cBhvr>
                                        <p:cTn id="178" dur="1000"/>
                                        <p:tgtEl>
                                          <p:spTgt spid="200"/>
                                        </p:tgtEl>
                                      </p:cBhvr>
                                    </p:animEffect>
                                    <p:anim calcmode="lin" valueType="num">
                                      <p:cBhvr>
                                        <p:cTn id="179" dur="1000" fill="hold"/>
                                        <p:tgtEl>
                                          <p:spTgt spid="200"/>
                                        </p:tgtEl>
                                        <p:attrNameLst>
                                          <p:attrName>ppt_x</p:attrName>
                                        </p:attrNameLst>
                                      </p:cBhvr>
                                      <p:tavLst>
                                        <p:tav tm="0">
                                          <p:val>
                                            <p:strVal val="#ppt_x"/>
                                          </p:val>
                                        </p:tav>
                                        <p:tav tm="100000">
                                          <p:val>
                                            <p:strVal val="#ppt_x"/>
                                          </p:val>
                                        </p:tav>
                                      </p:tavLst>
                                    </p:anim>
                                    <p:anim calcmode="lin" valueType="num">
                                      <p:cBhvr>
                                        <p:cTn id="180" dur="900" decel="100000" fill="hold"/>
                                        <p:tgtEl>
                                          <p:spTgt spid="200"/>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00"/>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216"/>
                                        </p:tgtEl>
                                        <p:attrNameLst>
                                          <p:attrName>style.visibility</p:attrName>
                                        </p:attrNameLst>
                                      </p:cBhvr>
                                      <p:to>
                                        <p:strVal val="visible"/>
                                      </p:to>
                                    </p:set>
                                    <p:animEffect transition="in" filter="fade">
                                      <p:cBhvr>
                                        <p:cTn id="184" dur="1000"/>
                                        <p:tgtEl>
                                          <p:spTgt spid="216"/>
                                        </p:tgtEl>
                                      </p:cBhvr>
                                    </p:animEffect>
                                    <p:anim calcmode="lin" valueType="num">
                                      <p:cBhvr>
                                        <p:cTn id="185" dur="1000" fill="hold"/>
                                        <p:tgtEl>
                                          <p:spTgt spid="216"/>
                                        </p:tgtEl>
                                        <p:attrNameLst>
                                          <p:attrName>ppt_x</p:attrName>
                                        </p:attrNameLst>
                                      </p:cBhvr>
                                      <p:tavLst>
                                        <p:tav tm="0">
                                          <p:val>
                                            <p:strVal val="#ppt_x"/>
                                          </p:val>
                                        </p:tav>
                                        <p:tav tm="100000">
                                          <p:val>
                                            <p:strVal val="#ppt_x"/>
                                          </p:val>
                                        </p:tav>
                                      </p:tavLst>
                                    </p:anim>
                                    <p:anim calcmode="lin" valueType="num">
                                      <p:cBhvr>
                                        <p:cTn id="186" dur="900" decel="100000" fill="hold"/>
                                        <p:tgtEl>
                                          <p:spTgt spid="216"/>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216"/>
                                        </p:tgtEl>
                                        <p:attrNameLst>
                                          <p:attrName>ppt_y</p:attrName>
                                        </p:attrNameLst>
                                      </p:cBhvr>
                                      <p:tavLst>
                                        <p:tav tm="0">
                                          <p:val>
                                            <p:strVal val="#ppt_y-.03"/>
                                          </p:val>
                                        </p:tav>
                                        <p:tav tm="100000">
                                          <p:val>
                                            <p:strVal val="#ppt_y"/>
                                          </p:val>
                                        </p:tav>
                                      </p:tavLst>
                                    </p:anim>
                                  </p:childTnLst>
                                </p:cTn>
                              </p:par>
                            </p:childTnLst>
                          </p:cTn>
                        </p:par>
                        <p:par>
                          <p:cTn id="188" fill="hold">
                            <p:stCondLst>
                              <p:cond delay="6000"/>
                            </p:stCondLst>
                            <p:childTnLst>
                              <p:par>
                                <p:cTn id="189" presetID="1" presetClass="exit" presetSubtype="0" fill="hold" nodeType="afterEffect">
                                  <p:stCondLst>
                                    <p:cond delay="0"/>
                                  </p:stCondLst>
                                  <p:childTnLst>
                                    <p:set>
                                      <p:cBhvr>
                                        <p:cTn id="190" dur="1" fill="hold">
                                          <p:stCondLst>
                                            <p:cond delay="0"/>
                                          </p:stCondLst>
                                        </p:cTn>
                                        <p:tgtEl>
                                          <p:spTgt spid="203"/>
                                        </p:tgtEl>
                                        <p:attrNameLst>
                                          <p:attrName>style.visibility</p:attrName>
                                        </p:attrNameLst>
                                      </p:cBhvr>
                                      <p:to>
                                        <p:strVal val="hidden"/>
                                      </p:to>
                                    </p:set>
                                  </p:childTnLst>
                                </p:cTn>
                              </p:par>
                              <p:par>
                                <p:cTn id="191" presetID="37" presetClass="entr" presetSubtype="0" fill="hold" nodeType="withEffect">
                                  <p:stCondLst>
                                    <p:cond delay="0"/>
                                  </p:stCondLst>
                                  <p:childTnLst>
                                    <p:set>
                                      <p:cBhvr>
                                        <p:cTn id="192" dur="1" fill="hold">
                                          <p:stCondLst>
                                            <p:cond delay="0"/>
                                          </p:stCondLst>
                                        </p:cTn>
                                        <p:tgtEl>
                                          <p:spTgt spid="204"/>
                                        </p:tgtEl>
                                        <p:attrNameLst>
                                          <p:attrName>style.visibility</p:attrName>
                                        </p:attrNameLst>
                                      </p:cBhvr>
                                      <p:to>
                                        <p:strVal val="visible"/>
                                      </p:to>
                                    </p:set>
                                    <p:animEffect transition="in" filter="fade">
                                      <p:cBhvr>
                                        <p:cTn id="193" dur="1000"/>
                                        <p:tgtEl>
                                          <p:spTgt spid="204"/>
                                        </p:tgtEl>
                                      </p:cBhvr>
                                    </p:animEffect>
                                    <p:anim calcmode="lin" valueType="num">
                                      <p:cBhvr>
                                        <p:cTn id="194" dur="1000" fill="hold"/>
                                        <p:tgtEl>
                                          <p:spTgt spid="204"/>
                                        </p:tgtEl>
                                        <p:attrNameLst>
                                          <p:attrName>ppt_x</p:attrName>
                                        </p:attrNameLst>
                                      </p:cBhvr>
                                      <p:tavLst>
                                        <p:tav tm="0">
                                          <p:val>
                                            <p:strVal val="#ppt_x"/>
                                          </p:val>
                                        </p:tav>
                                        <p:tav tm="100000">
                                          <p:val>
                                            <p:strVal val="#ppt_x"/>
                                          </p:val>
                                        </p:tav>
                                      </p:tavLst>
                                    </p:anim>
                                    <p:anim calcmode="lin" valueType="num">
                                      <p:cBhvr>
                                        <p:cTn id="195" dur="900" decel="100000" fill="hold"/>
                                        <p:tgtEl>
                                          <p:spTgt spid="204"/>
                                        </p:tgtEl>
                                        <p:attrNameLst>
                                          <p:attrName>ppt_y</p:attrName>
                                        </p:attrNameLst>
                                      </p:cBhvr>
                                      <p:tavLst>
                                        <p:tav tm="0">
                                          <p:val>
                                            <p:strVal val="#ppt_y+1"/>
                                          </p:val>
                                        </p:tav>
                                        <p:tav tm="100000">
                                          <p:val>
                                            <p:strVal val="#ppt_y-.03"/>
                                          </p:val>
                                        </p:tav>
                                      </p:tavLst>
                                    </p:anim>
                                    <p:anim calcmode="lin" valueType="num">
                                      <p:cBhvr>
                                        <p:cTn id="196" dur="100" accel="100000" fill="hold">
                                          <p:stCondLst>
                                            <p:cond delay="900"/>
                                          </p:stCondLst>
                                        </p:cTn>
                                        <p:tgtEl>
                                          <p:spTgt spid="204"/>
                                        </p:tgtEl>
                                        <p:attrNameLst>
                                          <p:attrName>ppt_y</p:attrName>
                                        </p:attrNameLst>
                                      </p:cBhvr>
                                      <p:tavLst>
                                        <p:tav tm="0">
                                          <p:val>
                                            <p:strVal val="#ppt_y-.03"/>
                                          </p:val>
                                        </p:tav>
                                        <p:tav tm="100000">
                                          <p:val>
                                            <p:strVal val="#ppt_y"/>
                                          </p:val>
                                        </p:tav>
                                      </p:tavLst>
                                    </p:anim>
                                  </p:childTnLst>
                                </p:cTn>
                              </p:par>
                              <p:par>
                                <p:cTn id="197" presetID="37" presetClass="entr" presetSubtype="0" fill="hold" grpId="0" nodeType="withEffect">
                                  <p:stCondLst>
                                    <p:cond delay="0"/>
                                  </p:stCondLst>
                                  <p:childTnLst>
                                    <p:set>
                                      <p:cBhvr>
                                        <p:cTn id="198" dur="1" fill="hold">
                                          <p:stCondLst>
                                            <p:cond delay="0"/>
                                          </p:stCondLst>
                                        </p:cTn>
                                        <p:tgtEl>
                                          <p:spTgt spid="213"/>
                                        </p:tgtEl>
                                        <p:attrNameLst>
                                          <p:attrName>style.visibility</p:attrName>
                                        </p:attrNameLst>
                                      </p:cBhvr>
                                      <p:to>
                                        <p:strVal val="visible"/>
                                      </p:to>
                                    </p:set>
                                    <p:animEffect transition="in" filter="fade">
                                      <p:cBhvr>
                                        <p:cTn id="199" dur="1000"/>
                                        <p:tgtEl>
                                          <p:spTgt spid="213"/>
                                        </p:tgtEl>
                                      </p:cBhvr>
                                    </p:animEffect>
                                    <p:anim calcmode="lin" valueType="num">
                                      <p:cBhvr>
                                        <p:cTn id="200" dur="1000" fill="hold"/>
                                        <p:tgtEl>
                                          <p:spTgt spid="213"/>
                                        </p:tgtEl>
                                        <p:attrNameLst>
                                          <p:attrName>ppt_x</p:attrName>
                                        </p:attrNameLst>
                                      </p:cBhvr>
                                      <p:tavLst>
                                        <p:tav tm="0">
                                          <p:val>
                                            <p:strVal val="#ppt_x"/>
                                          </p:val>
                                        </p:tav>
                                        <p:tav tm="100000">
                                          <p:val>
                                            <p:strVal val="#ppt_x"/>
                                          </p:val>
                                        </p:tav>
                                      </p:tavLst>
                                    </p:anim>
                                    <p:anim calcmode="lin" valueType="num">
                                      <p:cBhvr>
                                        <p:cTn id="201" dur="900" decel="100000" fill="hold"/>
                                        <p:tgtEl>
                                          <p:spTgt spid="213"/>
                                        </p:tgtEl>
                                        <p:attrNameLst>
                                          <p:attrName>ppt_y</p:attrName>
                                        </p:attrNameLst>
                                      </p:cBhvr>
                                      <p:tavLst>
                                        <p:tav tm="0">
                                          <p:val>
                                            <p:strVal val="#ppt_y+1"/>
                                          </p:val>
                                        </p:tav>
                                        <p:tav tm="100000">
                                          <p:val>
                                            <p:strVal val="#ppt_y-.03"/>
                                          </p:val>
                                        </p:tav>
                                      </p:tavLst>
                                    </p:anim>
                                    <p:anim calcmode="lin" valueType="num">
                                      <p:cBhvr>
                                        <p:cTn id="202" dur="100" accel="100000" fill="hold">
                                          <p:stCondLst>
                                            <p:cond delay="900"/>
                                          </p:stCondLst>
                                        </p:cTn>
                                        <p:tgtEl>
                                          <p:spTgt spid="213"/>
                                        </p:tgtEl>
                                        <p:attrNameLst>
                                          <p:attrName>ppt_y</p:attrName>
                                        </p:attrNameLst>
                                      </p:cBhvr>
                                      <p:tavLst>
                                        <p:tav tm="0">
                                          <p:val>
                                            <p:strVal val="#ppt_y-.03"/>
                                          </p:val>
                                        </p:tav>
                                        <p:tav tm="100000">
                                          <p:val>
                                            <p:strVal val="#ppt_y"/>
                                          </p:val>
                                        </p:tav>
                                      </p:tavLst>
                                    </p:anim>
                                  </p:childTnLst>
                                </p:cTn>
                              </p:par>
                            </p:childTnLst>
                          </p:cTn>
                        </p:par>
                        <p:par>
                          <p:cTn id="203" fill="hold">
                            <p:stCondLst>
                              <p:cond delay="7000"/>
                            </p:stCondLst>
                            <p:childTnLst>
                              <p:par>
                                <p:cTn id="204" presetID="1" presetClass="exit" presetSubtype="0" fill="hold" nodeType="afterEffect">
                                  <p:stCondLst>
                                    <p:cond delay="0"/>
                                  </p:stCondLst>
                                  <p:childTnLst>
                                    <p:set>
                                      <p:cBhvr>
                                        <p:cTn id="205" dur="1" fill="hold">
                                          <p:stCondLst>
                                            <p:cond delay="0"/>
                                          </p:stCondLst>
                                        </p:cTn>
                                        <p:tgtEl>
                                          <p:spTgt spid="200"/>
                                        </p:tgtEl>
                                        <p:attrNameLst>
                                          <p:attrName>style.visibility</p:attrName>
                                        </p:attrNameLst>
                                      </p:cBhvr>
                                      <p:to>
                                        <p:strVal val="hidden"/>
                                      </p:to>
                                    </p:set>
                                  </p:childTnLst>
                                </p:cTn>
                              </p:par>
                              <p:par>
                                <p:cTn id="206" presetID="37" presetClass="entr" presetSubtype="0" fill="hold" nodeType="withEffect">
                                  <p:stCondLst>
                                    <p:cond delay="0"/>
                                  </p:stCondLst>
                                  <p:childTnLst>
                                    <p:set>
                                      <p:cBhvr>
                                        <p:cTn id="207" dur="1" fill="hold">
                                          <p:stCondLst>
                                            <p:cond delay="0"/>
                                          </p:stCondLst>
                                        </p:cTn>
                                        <p:tgtEl>
                                          <p:spTgt spid="207"/>
                                        </p:tgtEl>
                                        <p:attrNameLst>
                                          <p:attrName>style.visibility</p:attrName>
                                        </p:attrNameLst>
                                      </p:cBhvr>
                                      <p:to>
                                        <p:strVal val="visible"/>
                                      </p:to>
                                    </p:set>
                                    <p:animEffect transition="in" filter="fade">
                                      <p:cBhvr>
                                        <p:cTn id="208" dur="1000"/>
                                        <p:tgtEl>
                                          <p:spTgt spid="207"/>
                                        </p:tgtEl>
                                      </p:cBhvr>
                                    </p:animEffect>
                                    <p:anim calcmode="lin" valueType="num">
                                      <p:cBhvr>
                                        <p:cTn id="209" dur="1000" fill="hold"/>
                                        <p:tgtEl>
                                          <p:spTgt spid="207"/>
                                        </p:tgtEl>
                                        <p:attrNameLst>
                                          <p:attrName>ppt_x</p:attrName>
                                        </p:attrNameLst>
                                      </p:cBhvr>
                                      <p:tavLst>
                                        <p:tav tm="0">
                                          <p:val>
                                            <p:strVal val="#ppt_x"/>
                                          </p:val>
                                        </p:tav>
                                        <p:tav tm="100000">
                                          <p:val>
                                            <p:strVal val="#ppt_x"/>
                                          </p:val>
                                        </p:tav>
                                      </p:tavLst>
                                    </p:anim>
                                    <p:anim calcmode="lin" valueType="num">
                                      <p:cBhvr>
                                        <p:cTn id="210" dur="900" decel="100000" fill="hold"/>
                                        <p:tgtEl>
                                          <p:spTgt spid="207"/>
                                        </p:tgtEl>
                                        <p:attrNameLst>
                                          <p:attrName>ppt_y</p:attrName>
                                        </p:attrNameLst>
                                      </p:cBhvr>
                                      <p:tavLst>
                                        <p:tav tm="0">
                                          <p:val>
                                            <p:strVal val="#ppt_y+1"/>
                                          </p:val>
                                        </p:tav>
                                        <p:tav tm="100000">
                                          <p:val>
                                            <p:strVal val="#ppt_y-.03"/>
                                          </p:val>
                                        </p:tav>
                                      </p:tavLst>
                                    </p:anim>
                                    <p:anim calcmode="lin" valueType="num">
                                      <p:cBhvr>
                                        <p:cTn id="211" dur="100" accel="100000" fill="hold">
                                          <p:stCondLst>
                                            <p:cond delay="900"/>
                                          </p:stCondLst>
                                        </p:cTn>
                                        <p:tgtEl>
                                          <p:spTgt spid="207"/>
                                        </p:tgtEl>
                                        <p:attrNameLst>
                                          <p:attrName>ppt_y</p:attrName>
                                        </p:attrNameLst>
                                      </p:cBhvr>
                                      <p:tavLst>
                                        <p:tav tm="0">
                                          <p:val>
                                            <p:strVal val="#ppt_y-.03"/>
                                          </p:val>
                                        </p:tav>
                                        <p:tav tm="100000">
                                          <p:val>
                                            <p:strVal val="#ppt_y"/>
                                          </p:val>
                                        </p:tav>
                                      </p:tavLst>
                                    </p:anim>
                                  </p:childTnLst>
                                </p:cTn>
                              </p:par>
                              <p:par>
                                <p:cTn id="212" presetID="37" presetClass="entr" presetSubtype="0" fill="hold" grpId="0" nodeType="withEffect">
                                  <p:stCondLst>
                                    <p:cond delay="0"/>
                                  </p:stCondLst>
                                  <p:childTnLst>
                                    <p:set>
                                      <p:cBhvr>
                                        <p:cTn id="213" dur="1" fill="hold">
                                          <p:stCondLst>
                                            <p:cond delay="0"/>
                                          </p:stCondLst>
                                        </p:cTn>
                                        <p:tgtEl>
                                          <p:spTgt spid="214"/>
                                        </p:tgtEl>
                                        <p:attrNameLst>
                                          <p:attrName>style.visibility</p:attrName>
                                        </p:attrNameLst>
                                      </p:cBhvr>
                                      <p:to>
                                        <p:strVal val="visible"/>
                                      </p:to>
                                    </p:set>
                                    <p:animEffect transition="in" filter="fade">
                                      <p:cBhvr>
                                        <p:cTn id="214" dur="1000"/>
                                        <p:tgtEl>
                                          <p:spTgt spid="214"/>
                                        </p:tgtEl>
                                      </p:cBhvr>
                                    </p:animEffect>
                                    <p:anim calcmode="lin" valueType="num">
                                      <p:cBhvr>
                                        <p:cTn id="215" dur="1000" fill="hold"/>
                                        <p:tgtEl>
                                          <p:spTgt spid="214"/>
                                        </p:tgtEl>
                                        <p:attrNameLst>
                                          <p:attrName>ppt_x</p:attrName>
                                        </p:attrNameLst>
                                      </p:cBhvr>
                                      <p:tavLst>
                                        <p:tav tm="0">
                                          <p:val>
                                            <p:strVal val="#ppt_x"/>
                                          </p:val>
                                        </p:tav>
                                        <p:tav tm="100000">
                                          <p:val>
                                            <p:strVal val="#ppt_x"/>
                                          </p:val>
                                        </p:tav>
                                      </p:tavLst>
                                    </p:anim>
                                    <p:anim calcmode="lin" valueType="num">
                                      <p:cBhvr>
                                        <p:cTn id="216" dur="900" decel="100000" fill="hold"/>
                                        <p:tgtEl>
                                          <p:spTgt spid="214"/>
                                        </p:tgtEl>
                                        <p:attrNameLst>
                                          <p:attrName>ppt_y</p:attrName>
                                        </p:attrNameLst>
                                      </p:cBhvr>
                                      <p:tavLst>
                                        <p:tav tm="0">
                                          <p:val>
                                            <p:strVal val="#ppt_y+1"/>
                                          </p:val>
                                        </p:tav>
                                        <p:tav tm="100000">
                                          <p:val>
                                            <p:strVal val="#ppt_y-.03"/>
                                          </p:val>
                                        </p:tav>
                                      </p:tavLst>
                                    </p:anim>
                                    <p:anim calcmode="lin" valueType="num">
                                      <p:cBhvr>
                                        <p:cTn id="217" dur="100" accel="100000" fill="hold">
                                          <p:stCondLst>
                                            <p:cond delay="900"/>
                                          </p:stCondLst>
                                        </p:cTn>
                                        <p:tgtEl>
                                          <p:spTgt spid="214"/>
                                        </p:tgtEl>
                                        <p:attrNameLst>
                                          <p:attrName>ppt_y</p:attrName>
                                        </p:attrNameLst>
                                      </p:cBhvr>
                                      <p:tavLst>
                                        <p:tav tm="0">
                                          <p:val>
                                            <p:strVal val="#ppt_y-.03"/>
                                          </p:val>
                                        </p:tav>
                                        <p:tav tm="100000">
                                          <p:val>
                                            <p:strVal val="#ppt_y"/>
                                          </p:val>
                                        </p:tav>
                                      </p:tavLst>
                                    </p:anim>
                                  </p:childTnLst>
                                </p:cTn>
                              </p:par>
                            </p:childTnLst>
                          </p:cTn>
                        </p:par>
                        <p:par>
                          <p:cTn id="218" fill="hold">
                            <p:stCondLst>
                              <p:cond delay="8000"/>
                            </p:stCondLst>
                            <p:childTnLst>
                              <p:par>
                                <p:cTn id="219" presetID="1" presetClass="exit" presetSubtype="0" fill="hold" nodeType="afterEffect">
                                  <p:stCondLst>
                                    <p:cond delay="0"/>
                                  </p:stCondLst>
                                  <p:childTnLst>
                                    <p:set>
                                      <p:cBhvr>
                                        <p:cTn id="220" dur="1" fill="hold">
                                          <p:stCondLst>
                                            <p:cond delay="0"/>
                                          </p:stCondLst>
                                        </p:cTn>
                                        <p:tgtEl>
                                          <p:spTgt spid="204"/>
                                        </p:tgtEl>
                                        <p:attrNameLst>
                                          <p:attrName>style.visibility</p:attrName>
                                        </p:attrNameLst>
                                      </p:cBhvr>
                                      <p:to>
                                        <p:strVal val="hidden"/>
                                      </p:to>
                                    </p:set>
                                  </p:childTnLst>
                                </p:cTn>
                              </p:par>
                            </p:childTnLst>
                          </p:cTn>
                        </p:par>
                      </p:childTnLst>
                    </p:cTn>
                  </p:par>
                  <p:par>
                    <p:cTn id="221" fill="hold">
                      <p:stCondLst>
                        <p:cond delay="indefinite"/>
                      </p:stCondLst>
                      <p:childTnLst>
                        <p:par>
                          <p:cTn id="222" fill="hold">
                            <p:stCondLst>
                              <p:cond delay="0"/>
                            </p:stCondLst>
                            <p:childTnLst>
                              <p:par>
                                <p:cTn id="223" presetID="1" presetClass="exit" presetSubtype="0" fill="hold" nodeType="clickEffect">
                                  <p:stCondLst>
                                    <p:cond delay="0"/>
                                  </p:stCondLst>
                                  <p:childTnLst>
                                    <p:set>
                                      <p:cBhvr>
                                        <p:cTn id="224" dur="1" fill="hold">
                                          <p:stCondLst>
                                            <p:cond delay="0"/>
                                          </p:stCondLst>
                                        </p:cTn>
                                        <p:tgtEl>
                                          <p:spTgt spid="207"/>
                                        </p:tgtEl>
                                        <p:attrNameLst>
                                          <p:attrName>style.visibility</p:attrName>
                                        </p:attrNameLst>
                                      </p:cBhvr>
                                      <p:to>
                                        <p:strVal val="hidden"/>
                                      </p:to>
                                    </p:set>
                                  </p:childTnLst>
                                </p:cTn>
                              </p:par>
                              <p:par>
                                <p:cTn id="225" presetID="1" presetClass="exit" presetSubtype="0" fill="hold" grpId="1" nodeType="withEffect">
                                  <p:stCondLst>
                                    <p:cond delay="0"/>
                                  </p:stCondLst>
                                  <p:childTnLst>
                                    <p:set>
                                      <p:cBhvr>
                                        <p:cTn id="226" dur="1" fill="hold">
                                          <p:stCondLst>
                                            <p:cond delay="0"/>
                                          </p:stCondLst>
                                        </p:cTn>
                                        <p:tgtEl>
                                          <p:spTgt spid="208"/>
                                        </p:tgtEl>
                                        <p:attrNameLst>
                                          <p:attrName>style.visibility</p:attrName>
                                        </p:attrNameLst>
                                      </p:cBhvr>
                                      <p:to>
                                        <p:strVal val="hidden"/>
                                      </p:to>
                                    </p:set>
                                  </p:childTnLst>
                                </p:cTn>
                              </p:par>
                              <p:par>
                                <p:cTn id="227" presetID="1" presetClass="exit" presetSubtype="0" fill="hold" grpId="1" nodeType="withEffect">
                                  <p:stCondLst>
                                    <p:cond delay="0"/>
                                  </p:stCondLst>
                                  <p:childTnLst>
                                    <p:set>
                                      <p:cBhvr>
                                        <p:cTn id="228" dur="1" fill="hold">
                                          <p:stCondLst>
                                            <p:cond delay="0"/>
                                          </p:stCondLst>
                                        </p:cTn>
                                        <p:tgtEl>
                                          <p:spTgt spid="218"/>
                                        </p:tgtEl>
                                        <p:attrNameLst>
                                          <p:attrName>style.visibility</p:attrName>
                                        </p:attrNameLst>
                                      </p:cBhvr>
                                      <p:to>
                                        <p:strVal val="hidden"/>
                                      </p:to>
                                    </p:set>
                                  </p:childTnLst>
                                </p:cTn>
                              </p:par>
                              <p:par>
                                <p:cTn id="229" presetID="1" presetClass="exit" presetSubtype="0" fill="hold" grpId="1" nodeType="withEffect">
                                  <p:stCondLst>
                                    <p:cond delay="0"/>
                                  </p:stCondLst>
                                  <p:childTnLst>
                                    <p:set>
                                      <p:cBhvr>
                                        <p:cTn id="230" dur="1" fill="hold">
                                          <p:stCondLst>
                                            <p:cond delay="0"/>
                                          </p:stCondLst>
                                        </p:cTn>
                                        <p:tgtEl>
                                          <p:spTgt spid="210"/>
                                        </p:tgtEl>
                                        <p:attrNameLst>
                                          <p:attrName>style.visibility</p:attrName>
                                        </p:attrNameLst>
                                      </p:cBhvr>
                                      <p:to>
                                        <p:strVal val="hidden"/>
                                      </p:to>
                                    </p:set>
                                  </p:childTnLst>
                                </p:cTn>
                              </p:par>
                              <p:par>
                                <p:cTn id="231" presetID="1" presetClass="exit" presetSubtype="0" fill="hold" grpId="1" nodeType="withEffect">
                                  <p:stCondLst>
                                    <p:cond delay="0"/>
                                  </p:stCondLst>
                                  <p:childTnLst>
                                    <p:set>
                                      <p:cBhvr>
                                        <p:cTn id="232" dur="1" fill="hold">
                                          <p:stCondLst>
                                            <p:cond delay="0"/>
                                          </p:stCondLst>
                                        </p:cTn>
                                        <p:tgtEl>
                                          <p:spTgt spid="217"/>
                                        </p:tgtEl>
                                        <p:attrNameLst>
                                          <p:attrName>style.visibility</p:attrName>
                                        </p:attrNameLst>
                                      </p:cBhvr>
                                      <p:to>
                                        <p:strVal val="hidden"/>
                                      </p:to>
                                    </p:set>
                                  </p:childTnLst>
                                </p:cTn>
                              </p:par>
                              <p:par>
                                <p:cTn id="233" presetID="1" presetClass="exit" presetSubtype="0" fill="hold" grpId="1" nodeType="withEffect">
                                  <p:stCondLst>
                                    <p:cond delay="0"/>
                                  </p:stCondLst>
                                  <p:childTnLst>
                                    <p:set>
                                      <p:cBhvr>
                                        <p:cTn id="234" dur="1" fill="hold">
                                          <p:stCondLst>
                                            <p:cond delay="0"/>
                                          </p:stCondLst>
                                        </p:cTn>
                                        <p:tgtEl>
                                          <p:spTgt spid="209"/>
                                        </p:tgtEl>
                                        <p:attrNameLst>
                                          <p:attrName>style.visibility</p:attrName>
                                        </p:attrNameLst>
                                      </p:cBhvr>
                                      <p:to>
                                        <p:strVal val="hidden"/>
                                      </p:to>
                                    </p:set>
                                  </p:childTnLst>
                                </p:cTn>
                              </p:par>
                              <p:par>
                                <p:cTn id="235" presetID="1" presetClass="exit" presetSubtype="0" fill="hold" grpId="1" nodeType="withEffect">
                                  <p:stCondLst>
                                    <p:cond delay="0"/>
                                  </p:stCondLst>
                                  <p:childTnLst>
                                    <p:set>
                                      <p:cBhvr>
                                        <p:cTn id="236" dur="1" fill="hold">
                                          <p:stCondLst>
                                            <p:cond delay="0"/>
                                          </p:stCondLst>
                                        </p:cTn>
                                        <p:tgtEl>
                                          <p:spTgt spid="216"/>
                                        </p:tgtEl>
                                        <p:attrNameLst>
                                          <p:attrName>style.visibility</p:attrName>
                                        </p:attrNameLst>
                                      </p:cBhvr>
                                      <p:to>
                                        <p:strVal val="hidden"/>
                                      </p:to>
                                    </p:set>
                                  </p:childTnLst>
                                </p:cTn>
                              </p:par>
                              <p:par>
                                <p:cTn id="237" presetID="1" presetClass="exit" presetSubtype="0" fill="hold" grpId="1" nodeType="withEffect">
                                  <p:stCondLst>
                                    <p:cond delay="0"/>
                                  </p:stCondLst>
                                  <p:childTnLst>
                                    <p:set>
                                      <p:cBhvr>
                                        <p:cTn id="238" dur="1" fill="hold">
                                          <p:stCondLst>
                                            <p:cond delay="0"/>
                                          </p:stCondLst>
                                        </p:cTn>
                                        <p:tgtEl>
                                          <p:spTgt spid="213"/>
                                        </p:tgtEl>
                                        <p:attrNameLst>
                                          <p:attrName>style.visibility</p:attrName>
                                        </p:attrNameLst>
                                      </p:cBhvr>
                                      <p:to>
                                        <p:strVal val="hidden"/>
                                      </p:to>
                                    </p:set>
                                  </p:childTnLst>
                                </p:cTn>
                              </p:par>
                              <p:par>
                                <p:cTn id="239" presetID="1" presetClass="exit" presetSubtype="0" fill="hold" grpId="1" nodeType="withEffect">
                                  <p:stCondLst>
                                    <p:cond delay="0"/>
                                  </p:stCondLst>
                                  <p:childTnLst>
                                    <p:set>
                                      <p:cBhvr>
                                        <p:cTn id="240" dur="1" fill="hold">
                                          <p:stCondLst>
                                            <p:cond delay="0"/>
                                          </p:stCondLst>
                                        </p:cTn>
                                        <p:tgtEl>
                                          <p:spTgt spid="214"/>
                                        </p:tgtEl>
                                        <p:attrNameLst>
                                          <p:attrName>style.visibility</p:attrName>
                                        </p:attrNameLst>
                                      </p:cBhvr>
                                      <p:to>
                                        <p:strVal val="hidden"/>
                                      </p:to>
                                    </p:set>
                                  </p:childTnLst>
                                </p:cTn>
                              </p:par>
                              <p:par>
                                <p:cTn id="241" presetID="1" presetClass="entr" presetSubtype="0" fill="hold" grpId="1" nodeType="withEffect">
                                  <p:stCondLst>
                                    <p:cond delay="0"/>
                                  </p:stCondLst>
                                  <p:childTnLst>
                                    <p:set>
                                      <p:cBhvr>
                                        <p:cTn id="242" dur="1" fill="hold">
                                          <p:stCondLst>
                                            <p:cond delay="0"/>
                                          </p:stCondLst>
                                        </p:cTn>
                                        <p:tgtEl>
                                          <p:spTgt spid="221"/>
                                        </p:tgtEl>
                                        <p:attrNameLst>
                                          <p:attrName>style.visibility</p:attrName>
                                        </p:attrNameLst>
                                      </p:cBhvr>
                                      <p:to>
                                        <p:strVal val="visible"/>
                                      </p:to>
                                    </p:set>
                                  </p:childTnLst>
                                </p:cTn>
                              </p:par>
                              <p:par>
                                <p:cTn id="243" presetID="1" presetClass="entr" presetSubtype="0" fill="hold" grpId="1" nodeType="withEffect">
                                  <p:stCondLst>
                                    <p:cond delay="0"/>
                                  </p:stCondLst>
                                  <p:childTnLst>
                                    <p:set>
                                      <p:cBhvr>
                                        <p:cTn id="244" dur="1" fill="hold">
                                          <p:stCondLst>
                                            <p:cond delay="0"/>
                                          </p:stCondLst>
                                        </p:cTn>
                                        <p:tgtEl>
                                          <p:spTgt spid="222"/>
                                        </p:tgtEl>
                                        <p:attrNameLst>
                                          <p:attrName>style.visibility</p:attrName>
                                        </p:attrNameLst>
                                      </p:cBhvr>
                                      <p:to>
                                        <p:strVal val="visible"/>
                                      </p:to>
                                    </p:set>
                                  </p:childTnLst>
                                </p:cTn>
                              </p:par>
                              <p:par>
                                <p:cTn id="245" presetID="1" presetClass="entr" presetSubtype="0" fill="hold" grpId="1" nodeType="withEffect">
                                  <p:stCondLst>
                                    <p:cond delay="0"/>
                                  </p:stCondLst>
                                  <p:childTnLst>
                                    <p:set>
                                      <p:cBhvr>
                                        <p:cTn id="246" dur="1" fill="hold">
                                          <p:stCondLst>
                                            <p:cond delay="0"/>
                                          </p:stCondLst>
                                        </p:cTn>
                                        <p:tgtEl>
                                          <p:spTgt spid="220"/>
                                        </p:tgtEl>
                                        <p:attrNameLst>
                                          <p:attrName>style.visibility</p:attrName>
                                        </p:attrNameLst>
                                      </p:cBhvr>
                                      <p:to>
                                        <p:strVal val="visible"/>
                                      </p:to>
                                    </p:set>
                                  </p:childTnLst>
                                </p:cTn>
                              </p:par>
                              <p:par>
                                <p:cTn id="247" presetID="1" presetClass="entr" presetSubtype="0" fill="hold" grpId="1" nodeType="withEffect">
                                  <p:stCondLst>
                                    <p:cond delay="0"/>
                                  </p:stCondLst>
                                  <p:childTnLst>
                                    <p:set>
                                      <p:cBhvr>
                                        <p:cTn id="248" dur="1" fill="hold">
                                          <p:stCondLst>
                                            <p:cond delay="0"/>
                                          </p:stCondLst>
                                        </p:cTn>
                                        <p:tgtEl>
                                          <p:spTgt spid="224"/>
                                        </p:tgtEl>
                                        <p:attrNameLst>
                                          <p:attrName>style.visibility</p:attrName>
                                        </p:attrNameLst>
                                      </p:cBhvr>
                                      <p:to>
                                        <p:strVal val="visible"/>
                                      </p:to>
                                    </p:set>
                                  </p:childTnLst>
                                </p:cTn>
                              </p:par>
                              <p:par>
                                <p:cTn id="249" presetID="1" presetClass="entr" presetSubtype="0" fill="hold" grpId="1" nodeType="withEffect">
                                  <p:stCondLst>
                                    <p:cond delay="0"/>
                                  </p:stCondLst>
                                  <p:childTnLst>
                                    <p:set>
                                      <p:cBhvr>
                                        <p:cTn id="250" dur="1" fill="hold">
                                          <p:stCondLst>
                                            <p:cond delay="0"/>
                                          </p:stCondLst>
                                        </p:cTn>
                                        <p:tgtEl>
                                          <p:spTgt spid="225"/>
                                        </p:tgtEl>
                                        <p:attrNameLst>
                                          <p:attrName>style.visibility</p:attrName>
                                        </p:attrNameLst>
                                      </p:cBhvr>
                                      <p:to>
                                        <p:strVal val="visible"/>
                                      </p:to>
                                    </p:set>
                                  </p:childTnLst>
                                </p:cTn>
                              </p:par>
                              <p:par>
                                <p:cTn id="251" presetID="1" presetClass="entr" presetSubtype="0" fill="hold" grpId="1" nodeType="withEffect">
                                  <p:stCondLst>
                                    <p:cond delay="0"/>
                                  </p:stCondLst>
                                  <p:childTnLst>
                                    <p:set>
                                      <p:cBhvr>
                                        <p:cTn id="252" dur="1" fill="hold">
                                          <p:stCondLst>
                                            <p:cond delay="0"/>
                                          </p:stCondLst>
                                        </p:cTn>
                                        <p:tgtEl>
                                          <p:spTgt spid="223"/>
                                        </p:tgtEl>
                                        <p:attrNameLst>
                                          <p:attrName>style.visibility</p:attrName>
                                        </p:attrNameLst>
                                      </p:cBhvr>
                                      <p:to>
                                        <p:strVal val="visible"/>
                                      </p:to>
                                    </p:set>
                                  </p:childTnLst>
                                </p:cTn>
                              </p:par>
                              <p:par>
                                <p:cTn id="253" presetID="56" presetClass="path" presetSubtype="0" accel="50000" decel="50000" fill="hold" grpId="0" nodeType="withEffect">
                                  <p:stCondLst>
                                    <p:cond delay="0"/>
                                  </p:stCondLst>
                                  <p:childTnLst>
                                    <p:animMotion origin="layout" path="M 0.00122 0.00579 L -0.0618 -0.13483 " pathEditMode="relative" rAng="0" ptsTypes="AA">
                                      <p:cBhvr>
                                        <p:cTn id="254" dur="500" fill="hold"/>
                                        <p:tgtEl>
                                          <p:spTgt spid="221"/>
                                        </p:tgtEl>
                                        <p:attrNameLst>
                                          <p:attrName>ppt_x</p:attrName>
                                          <p:attrName>ppt_y</p:attrName>
                                        </p:attrNameLst>
                                      </p:cBhvr>
                                      <p:rCtr x="-32" y="-70"/>
                                    </p:animMotion>
                                  </p:childTnLst>
                                </p:cTn>
                              </p:par>
                              <p:par>
                                <p:cTn id="255" presetID="56" presetClass="path" presetSubtype="0" accel="50000" decel="50000" fill="hold" grpId="0" nodeType="withEffect">
                                  <p:stCondLst>
                                    <p:cond delay="0"/>
                                  </p:stCondLst>
                                  <p:childTnLst>
                                    <p:animMotion origin="layout" path="M 0.00087 0.00878 L 0.06753 -0.14062 " pathEditMode="relative" rAng="0" ptsTypes="AA">
                                      <p:cBhvr>
                                        <p:cTn id="256" dur="500" fill="hold"/>
                                        <p:tgtEl>
                                          <p:spTgt spid="220"/>
                                        </p:tgtEl>
                                        <p:attrNameLst>
                                          <p:attrName>ppt_x</p:attrName>
                                          <p:attrName>ppt_y</p:attrName>
                                        </p:attrNameLst>
                                      </p:cBhvr>
                                      <p:rCtr x="33" y="-75"/>
                                    </p:animMotion>
                                  </p:childTnLst>
                                </p:cTn>
                              </p:par>
                              <p:par>
                                <p:cTn id="257" presetID="64" presetClass="path" presetSubtype="0" accel="50000" decel="50000" fill="hold" grpId="0" nodeType="withEffect">
                                  <p:stCondLst>
                                    <p:cond delay="0"/>
                                  </p:stCondLst>
                                  <p:childTnLst>
                                    <p:animMotion origin="layout" path="M 0.0007 0.00324 L 0.00139 -0.12673 " pathEditMode="relative" rAng="0" ptsTypes="AA">
                                      <p:cBhvr>
                                        <p:cTn id="258" dur="500" fill="hold"/>
                                        <p:tgtEl>
                                          <p:spTgt spid="222"/>
                                        </p:tgtEl>
                                        <p:attrNameLst>
                                          <p:attrName>ppt_x</p:attrName>
                                          <p:attrName>ppt_y</p:attrName>
                                        </p:attrNameLst>
                                      </p:cBhvr>
                                      <p:rCtr x="0" y="-65"/>
                                    </p:animMotion>
                                  </p:childTnLst>
                                </p:cTn>
                              </p:par>
                              <p:par>
                                <p:cTn id="259" presetID="56" presetClass="path" presetSubtype="0" accel="50000" decel="50000" fill="hold" grpId="0" nodeType="withEffect">
                                  <p:stCondLst>
                                    <p:cond delay="0"/>
                                  </p:stCondLst>
                                  <p:childTnLst>
                                    <p:animMotion origin="layout" path="M 0.00122 0.00579 L -0.0618 -0.13483 " pathEditMode="relative" rAng="0" ptsTypes="AA">
                                      <p:cBhvr>
                                        <p:cTn id="260" dur="500" fill="hold"/>
                                        <p:tgtEl>
                                          <p:spTgt spid="224"/>
                                        </p:tgtEl>
                                        <p:attrNameLst>
                                          <p:attrName>ppt_x</p:attrName>
                                          <p:attrName>ppt_y</p:attrName>
                                        </p:attrNameLst>
                                      </p:cBhvr>
                                      <p:rCtr x="-32" y="-70"/>
                                    </p:animMotion>
                                  </p:childTnLst>
                                </p:cTn>
                              </p:par>
                              <p:par>
                                <p:cTn id="261" presetID="56" presetClass="path" presetSubtype="0" accel="50000" decel="50000" fill="hold" grpId="0" nodeType="withEffect">
                                  <p:stCondLst>
                                    <p:cond delay="0"/>
                                  </p:stCondLst>
                                  <p:childTnLst>
                                    <p:animMotion origin="layout" path="M 0.00087 0.00878 L 0.06753 -0.14062 " pathEditMode="relative" rAng="0" ptsTypes="AA">
                                      <p:cBhvr>
                                        <p:cTn id="262" dur="500" fill="hold"/>
                                        <p:tgtEl>
                                          <p:spTgt spid="223"/>
                                        </p:tgtEl>
                                        <p:attrNameLst>
                                          <p:attrName>ppt_x</p:attrName>
                                          <p:attrName>ppt_y</p:attrName>
                                        </p:attrNameLst>
                                      </p:cBhvr>
                                      <p:rCtr x="33" y="-75"/>
                                    </p:animMotion>
                                  </p:childTnLst>
                                </p:cTn>
                              </p:par>
                              <p:par>
                                <p:cTn id="263" presetID="64" presetClass="path" presetSubtype="0" accel="50000" decel="50000" fill="hold" grpId="0" nodeType="withEffect">
                                  <p:stCondLst>
                                    <p:cond delay="0"/>
                                  </p:stCondLst>
                                  <p:childTnLst>
                                    <p:animMotion origin="layout" path="M 0.0007 0.00324 L 0.00139 -0.12673 " pathEditMode="relative" rAng="0" ptsTypes="AA">
                                      <p:cBhvr>
                                        <p:cTn id="264" dur="500" fill="hold"/>
                                        <p:tgtEl>
                                          <p:spTgt spid="225"/>
                                        </p:tgtEl>
                                        <p:attrNameLst>
                                          <p:attrName>ppt_x</p:attrName>
                                          <p:attrName>ppt_y</p:attrName>
                                        </p:attrNameLst>
                                      </p:cBhvr>
                                      <p:rCtr x="0" y="-65"/>
                                    </p:animMotion>
                                  </p:childTnLst>
                                </p:cTn>
                              </p:par>
                            </p:childTnLst>
                          </p:cTn>
                        </p:par>
                      </p:childTnLst>
                    </p:cTn>
                  </p:par>
                  <p:par>
                    <p:cTn id="265" fill="hold">
                      <p:stCondLst>
                        <p:cond delay="indefinite"/>
                      </p:stCondLst>
                      <p:childTnLst>
                        <p:par>
                          <p:cTn id="266" fill="hold">
                            <p:stCondLst>
                              <p:cond delay="0"/>
                            </p:stCondLst>
                            <p:childTnLst>
                              <p:par>
                                <p:cTn id="267" presetID="1" presetClass="exit" presetSubtype="0" fill="hold" grpId="2" nodeType="clickEffect">
                                  <p:stCondLst>
                                    <p:cond delay="0"/>
                                  </p:stCondLst>
                                  <p:childTnLst>
                                    <p:set>
                                      <p:cBhvr>
                                        <p:cTn id="268" dur="1" fill="hold">
                                          <p:stCondLst>
                                            <p:cond delay="0"/>
                                          </p:stCondLst>
                                        </p:cTn>
                                        <p:tgtEl>
                                          <p:spTgt spid="220"/>
                                        </p:tgtEl>
                                        <p:attrNameLst>
                                          <p:attrName>style.visibility</p:attrName>
                                        </p:attrNameLst>
                                      </p:cBhvr>
                                      <p:to>
                                        <p:strVal val="hidden"/>
                                      </p:to>
                                    </p:set>
                                  </p:childTnLst>
                                </p:cTn>
                              </p:par>
                              <p:par>
                                <p:cTn id="269" presetID="1" presetClass="exit" presetSubtype="0" fill="hold" grpId="2" nodeType="withEffect">
                                  <p:stCondLst>
                                    <p:cond delay="0"/>
                                  </p:stCondLst>
                                  <p:childTnLst>
                                    <p:set>
                                      <p:cBhvr>
                                        <p:cTn id="270" dur="1" fill="hold">
                                          <p:stCondLst>
                                            <p:cond delay="0"/>
                                          </p:stCondLst>
                                        </p:cTn>
                                        <p:tgtEl>
                                          <p:spTgt spid="222"/>
                                        </p:tgtEl>
                                        <p:attrNameLst>
                                          <p:attrName>style.visibility</p:attrName>
                                        </p:attrNameLst>
                                      </p:cBhvr>
                                      <p:to>
                                        <p:strVal val="hidden"/>
                                      </p:to>
                                    </p:set>
                                  </p:childTnLst>
                                </p:cTn>
                              </p:par>
                              <p:par>
                                <p:cTn id="271" presetID="1" presetClass="exit" presetSubtype="0" fill="hold" grpId="2" nodeType="withEffect">
                                  <p:stCondLst>
                                    <p:cond delay="0"/>
                                  </p:stCondLst>
                                  <p:childTnLst>
                                    <p:set>
                                      <p:cBhvr>
                                        <p:cTn id="272" dur="1" fill="hold">
                                          <p:stCondLst>
                                            <p:cond delay="0"/>
                                          </p:stCondLst>
                                        </p:cTn>
                                        <p:tgtEl>
                                          <p:spTgt spid="221"/>
                                        </p:tgtEl>
                                        <p:attrNameLst>
                                          <p:attrName>style.visibility</p:attrName>
                                        </p:attrNameLst>
                                      </p:cBhvr>
                                      <p:to>
                                        <p:strVal val="hidden"/>
                                      </p:to>
                                    </p:set>
                                  </p:childTnLst>
                                </p:cTn>
                              </p:par>
                              <p:par>
                                <p:cTn id="273" presetID="1" presetClass="exit" presetSubtype="0" fill="hold" grpId="2" nodeType="withEffect">
                                  <p:stCondLst>
                                    <p:cond delay="0"/>
                                  </p:stCondLst>
                                  <p:childTnLst>
                                    <p:set>
                                      <p:cBhvr>
                                        <p:cTn id="274" dur="1" fill="hold">
                                          <p:stCondLst>
                                            <p:cond delay="0"/>
                                          </p:stCondLst>
                                        </p:cTn>
                                        <p:tgtEl>
                                          <p:spTgt spid="223"/>
                                        </p:tgtEl>
                                        <p:attrNameLst>
                                          <p:attrName>style.visibility</p:attrName>
                                        </p:attrNameLst>
                                      </p:cBhvr>
                                      <p:to>
                                        <p:strVal val="hidden"/>
                                      </p:to>
                                    </p:set>
                                  </p:childTnLst>
                                </p:cTn>
                              </p:par>
                              <p:par>
                                <p:cTn id="275" presetID="1" presetClass="exit" presetSubtype="0" fill="hold" grpId="2" nodeType="withEffect">
                                  <p:stCondLst>
                                    <p:cond delay="0"/>
                                  </p:stCondLst>
                                  <p:childTnLst>
                                    <p:set>
                                      <p:cBhvr>
                                        <p:cTn id="276" dur="1" fill="hold">
                                          <p:stCondLst>
                                            <p:cond delay="0"/>
                                          </p:stCondLst>
                                        </p:cTn>
                                        <p:tgtEl>
                                          <p:spTgt spid="225"/>
                                        </p:tgtEl>
                                        <p:attrNameLst>
                                          <p:attrName>style.visibility</p:attrName>
                                        </p:attrNameLst>
                                      </p:cBhvr>
                                      <p:to>
                                        <p:strVal val="hidden"/>
                                      </p:to>
                                    </p:set>
                                  </p:childTnLst>
                                </p:cTn>
                              </p:par>
                              <p:par>
                                <p:cTn id="277" presetID="1" presetClass="exit" presetSubtype="0" fill="hold" grpId="2" nodeType="withEffect">
                                  <p:stCondLst>
                                    <p:cond delay="0"/>
                                  </p:stCondLst>
                                  <p:childTnLst>
                                    <p:set>
                                      <p:cBhvr>
                                        <p:cTn id="278" dur="1" fill="hold">
                                          <p:stCondLst>
                                            <p:cond delay="0"/>
                                          </p:stCondLst>
                                        </p:cTn>
                                        <p:tgtEl>
                                          <p:spTgt spid="224"/>
                                        </p:tgtEl>
                                        <p:attrNameLst>
                                          <p:attrName>style.visibility</p:attrName>
                                        </p:attrNameLst>
                                      </p:cBhvr>
                                      <p:to>
                                        <p:strVal val="hidden"/>
                                      </p:to>
                                    </p:set>
                                  </p:childTnLst>
                                </p:cTn>
                              </p:par>
                              <p:par>
                                <p:cTn id="279" presetID="3" presetClass="entr" presetSubtype="10" fill="hold" nodeType="withEffect">
                                  <p:stCondLst>
                                    <p:cond delay="0"/>
                                  </p:stCondLst>
                                  <p:iterate type="lt">
                                    <p:tmPct val="0"/>
                                  </p:iterate>
                                  <p:childTnLst>
                                    <p:set>
                                      <p:cBhvr>
                                        <p:cTn id="280" dur="1" fill="hold">
                                          <p:stCondLst>
                                            <p:cond delay="0"/>
                                          </p:stCondLst>
                                        </p:cTn>
                                        <p:tgtEl>
                                          <p:spTgt spid="11"/>
                                        </p:tgtEl>
                                        <p:attrNameLst>
                                          <p:attrName>style.visibility</p:attrName>
                                        </p:attrNameLst>
                                      </p:cBhvr>
                                      <p:to>
                                        <p:strVal val="visible"/>
                                      </p:to>
                                    </p:set>
                                    <p:animEffect transition="in" filter="blinds(horizontal)">
                                      <p:cBhvr>
                                        <p:cTn id="281" dur="500"/>
                                        <p:tgtEl>
                                          <p:spTgt spid="11"/>
                                        </p:tgtEl>
                                      </p:cBhvr>
                                    </p:animEffect>
                                  </p:childTnLst>
                                </p:cTn>
                              </p:par>
                            </p:childTnLst>
                          </p:cTn>
                        </p:par>
                      </p:childTnLst>
                    </p:cTn>
                  </p:par>
                  <p:par>
                    <p:cTn id="282" fill="hold">
                      <p:stCondLst>
                        <p:cond delay="indefinite"/>
                      </p:stCondLst>
                      <p:childTnLst>
                        <p:par>
                          <p:cTn id="283" fill="hold">
                            <p:stCondLst>
                              <p:cond delay="0"/>
                            </p:stCondLst>
                            <p:childTnLst>
                              <p:par>
                                <p:cTn id="284" presetID="4" presetClass="exit" presetSubtype="16" fill="hold" nodeType="clickEffect">
                                  <p:stCondLst>
                                    <p:cond delay="0"/>
                                  </p:stCondLst>
                                  <p:iterate type="lt">
                                    <p:tmPct val="0"/>
                                  </p:iterate>
                                  <p:childTnLst>
                                    <p:animEffect transition="out" filter="box(in)">
                                      <p:cBhvr>
                                        <p:cTn id="285" dur="500"/>
                                        <p:tgtEl>
                                          <p:spTgt spid="11"/>
                                        </p:tgtEl>
                                      </p:cBhvr>
                                    </p:animEffect>
                                    <p:set>
                                      <p:cBhvr>
                                        <p:cTn id="286" dur="1" fill="hold">
                                          <p:stCondLst>
                                            <p:cond delay="499"/>
                                          </p:stCondLst>
                                        </p:cTn>
                                        <p:tgtEl>
                                          <p:spTgt spid="11"/>
                                        </p:tgtEl>
                                        <p:attrNameLst>
                                          <p:attrName>style.visibility</p:attrName>
                                        </p:attrNameLst>
                                      </p:cBhvr>
                                      <p:to>
                                        <p:strVal val="hidden"/>
                                      </p:to>
                                    </p:set>
                                  </p:childTnLst>
                                </p:cTn>
                              </p:par>
                              <p:par>
                                <p:cTn id="287" presetID="1" presetClass="entr" presetSubtype="0" fill="hold" grpId="0" nodeType="withEffect">
                                  <p:stCondLst>
                                    <p:cond delay="0"/>
                                  </p:stCondLst>
                                  <p:childTnLst>
                                    <p:set>
                                      <p:cBhvr>
                                        <p:cTn id="288" dur="1" fill="hold">
                                          <p:stCondLst>
                                            <p:cond delay="0"/>
                                          </p:stCondLst>
                                        </p:cTn>
                                        <p:tgtEl>
                                          <p:spTgt spid="246"/>
                                        </p:tgtEl>
                                        <p:attrNameLst>
                                          <p:attrName>style.visibility</p:attrName>
                                        </p:attrNameLst>
                                      </p:cBhvr>
                                      <p:to>
                                        <p:strVal val="visible"/>
                                      </p:to>
                                    </p:set>
                                  </p:childTnLst>
                                </p:cTn>
                              </p:par>
                              <p:par>
                                <p:cTn id="289" presetID="1" presetClass="entr" presetSubtype="0" fill="hold" grpId="0" nodeType="withEffect">
                                  <p:stCondLst>
                                    <p:cond delay="0"/>
                                  </p:stCondLst>
                                  <p:childTnLst>
                                    <p:set>
                                      <p:cBhvr>
                                        <p:cTn id="290" dur="1" fill="hold">
                                          <p:stCondLst>
                                            <p:cond delay="0"/>
                                          </p:stCondLst>
                                        </p:cTn>
                                        <p:tgtEl>
                                          <p:spTgt spid="245"/>
                                        </p:tgtEl>
                                        <p:attrNameLst>
                                          <p:attrName>style.visibility</p:attrName>
                                        </p:attrNameLst>
                                      </p:cBhvr>
                                      <p:to>
                                        <p:strVal val="visible"/>
                                      </p:to>
                                    </p:set>
                                  </p:childTnLst>
                                </p:cTn>
                              </p:par>
                              <p:par>
                                <p:cTn id="291" presetID="56" presetClass="path" presetSubtype="0" accel="50000" decel="50000" fill="hold" grpId="1" nodeType="withEffect">
                                  <p:stCondLst>
                                    <p:cond delay="0"/>
                                  </p:stCondLst>
                                  <p:childTnLst>
                                    <p:animMotion origin="layout" path="M -0.00035 0.00323 L -0.06736 -0.11564 " pathEditMode="relative" rAng="0" ptsTypes="AA">
                                      <p:cBhvr>
                                        <p:cTn id="292" dur="500" fill="hold"/>
                                        <p:tgtEl>
                                          <p:spTgt spid="246"/>
                                        </p:tgtEl>
                                        <p:attrNameLst>
                                          <p:attrName>ppt_x</p:attrName>
                                          <p:attrName>ppt_y</p:attrName>
                                        </p:attrNameLst>
                                      </p:cBhvr>
                                      <p:rCtr x="-34" y="-59"/>
                                    </p:animMotion>
                                  </p:childTnLst>
                                </p:cTn>
                              </p:par>
                              <p:par>
                                <p:cTn id="293" presetID="56" presetClass="path" presetSubtype="0" accel="50000" decel="50000" fill="hold" grpId="1" nodeType="withEffect">
                                  <p:stCondLst>
                                    <p:cond delay="0"/>
                                  </p:stCondLst>
                                  <p:childTnLst>
                                    <p:animMotion origin="layout" path="M 0 -1.63737E-6 L 0.08333 -0.12211 " pathEditMode="relative" rAng="0" ptsTypes="AA">
                                      <p:cBhvr>
                                        <p:cTn id="294" dur="500" fill="hold"/>
                                        <p:tgtEl>
                                          <p:spTgt spid="245"/>
                                        </p:tgtEl>
                                        <p:attrNameLst>
                                          <p:attrName>ppt_x</p:attrName>
                                          <p:attrName>ppt_y</p:attrName>
                                        </p:attrNameLst>
                                      </p:cBhvr>
                                      <p:rCtr x="42" y="-61"/>
                                    </p:animMotion>
                                  </p:childTnLst>
                                </p:cTn>
                              </p:par>
                            </p:childTnLst>
                          </p:cTn>
                        </p:par>
                      </p:childTnLst>
                    </p:cTn>
                  </p:par>
                  <p:par>
                    <p:cTn id="295" fill="hold">
                      <p:stCondLst>
                        <p:cond delay="indefinite"/>
                      </p:stCondLst>
                      <p:childTnLst>
                        <p:par>
                          <p:cTn id="296" fill="hold">
                            <p:stCondLst>
                              <p:cond delay="0"/>
                            </p:stCondLst>
                            <p:childTnLst>
                              <p:par>
                                <p:cTn id="297" presetID="3" presetClass="entr" presetSubtype="10" fill="hold" nodeType="clickEffect">
                                  <p:stCondLst>
                                    <p:cond delay="0"/>
                                  </p:stCondLst>
                                  <p:childTnLst>
                                    <p:set>
                                      <p:cBhvr>
                                        <p:cTn id="298" dur="1" fill="hold">
                                          <p:stCondLst>
                                            <p:cond delay="0"/>
                                          </p:stCondLst>
                                        </p:cTn>
                                        <p:tgtEl>
                                          <p:spTgt spid="16"/>
                                        </p:tgtEl>
                                        <p:attrNameLst>
                                          <p:attrName>style.visibility</p:attrName>
                                        </p:attrNameLst>
                                      </p:cBhvr>
                                      <p:to>
                                        <p:strVal val="visible"/>
                                      </p:to>
                                    </p:set>
                                    <p:animEffect transition="in" filter="blinds(horizontal)">
                                      <p:cBhvr>
                                        <p:cTn id="299" dur="500"/>
                                        <p:tgtEl>
                                          <p:spTgt spid="16"/>
                                        </p:tgtEl>
                                      </p:cBhvr>
                                    </p:animEffect>
                                  </p:childTnLst>
                                </p:cTn>
                              </p:par>
                              <p:par>
                                <p:cTn id="300" presetID="1" presetClass="exit" presetSubtype="0" fill="hold" grpId="2" nodeType="withEffect">
                                  <p:stCondLst>
                                    <p:cond delay="0"/>
                                  </p:stCondLst>
                                  <p:childTnLst>
                                    <p:set>
                                      <p:cBhvr>
                                        <p:cTn id="301" dur="1" fill="hold">
                                          <p:stCondLst>
                                            <p:cond delay="0"/>
                                          </p:stCondLst>
                                        </p:cTn>
                                        <p:tgtEl>
                                          <p:spTgt spid="245"/>
                                        </p:tgtEl>
                                        <p:attrNameLst>
                                          <p:attrName>style.visibility</p:attrName>
                                        </p:attrNameLst>
                                      </p:cBhvr>
                                      <p:to>
                                        <p:strVal val="hidden"/>
                                      </p:to>
                                    </p:set>
                                  </p:childTnLst>
                                </p:cTn>
                              </p:par>
                              <p:par>
                                <p:cTn id="302" presetID="1" presetClass="exit" presetSubtype="0" fill="hold" grpId="2" nodeType="withEffect">
                                  <p:stCondLst>
                                    <p:cond delay="0"/>
                                  </p:stCondLst>
                                  <p:childTnLst>
                                    <p:set>
                                      <p:cBhvr>
                                        <p:cTn id="303" dur="1" fill="hold">
                                          <p:stCondLst>
                                            <p:cond delay="0"/>
                                          </p:stCondLst>
                                        </p:cTn>
                                        <p:tgtEl>
                                          <p:spTgt spid="246"/>
                                        </p:tgtEl>
                                        <p:attrNameLst>
                                          <p:attrName>style.visibility</p:attrName>
                                        </p:attrNameLst>
                                      </p:cBhvr>
                                      <p:to>
                                        <p:strVal val="hidden"/>
                                      </p:to>
                                    </p:set>
                                  </p:childTnLst>
                                </p:cTn>
                              </p:par>
                            </p:childTnLst>
                          </p:cTn>
                        </p:par>
                      </p:childTnLst>
                    </p:cTn>
                  </p:par>
                  <p:par>
                    <p:cTn id="304" fill="hold">
                      <p:stCondLst>
                        <p:cond delay="indefinite"/>
                      </p:stCondLst>
                      <p:childTnLst>
                        <p:par>
                          <p:cTn id="305" fill="hold">
                            <p:stCondLst>
                              <p:cond delay="0"/>
                            </p:stCondLst>
                            <p:childTnLst>
                              <p:par>
                                <p:cTn id="306" presetID="1" presetClass="entr" presetSubtype="0" fill="hold" nodeType="clickEffect">
                                  <p:stCondLst>
                                    <p:cond delay="0"/>
                                  </p:stCondLst>
                                  <p:childTnLst>
                                    <p:set>
                                      <p:cBhvr>
                                        <p:cTn id="307" dur="1" fill="hold">
                                          <p:stCondLst>
                                            <p:cond delay="0"/>
                                          </p:stCondLst>
                                        </p:cTn>
                                        <p:tgtEl>
                                          <p:spTgt spid="20"/>
                                        </p:tgtEl>
                                        <p:attrNameLst>
                                          <p:attrName>style.visibility</p:attrName>
                                        </p:attrNameLst>
                                      </p:cBhvr>
                                      <p:to>
                                        <p:strVal val="visible"/>
                                      </p:to>
                                    </p:set>
                                  </p:childTnLst>
                                </p:cTn>
                              </p:par>
                              <p:par>
                                <p:cTn id="308" presetID="4" presetClass="exit" presetSubtype="16" fill="hold" nodeType="withEffect">
                                  <p:stCondLst>
                                    <p:cond delay="0"/>
                                  </p:stCondLst>
                                  <p:childTnLst>
                                    <p:animEffect transition="out" filter="box(in)">
                                      <p:cBhvr>
                                        <p:cTn id="309" dur="500"/>
                                        <p:tgtEl>
                                          <p:spTgt spid="16"/>
                                        </p:tgtEl>
                                      </p:cBhvr>
                                    </p:animEffect>
                                    <p:set>
                                      <p:cBhvr>
                                        <p:cTn id="310" dur="1" fill="hold">
                                          <p:stCondLst>
                                            <p:cond delay="499"/>
                                          </p:stCondLst>
                                        </p:cTn>
                                        <p:tgtEl>
                                          <p:spTgt spid="16"/>
                                        </p:tgtEl>
                                        <p:attrNameLst>
                                          <p:attrName>style.visibility</p:attrName>
                                        </p:attrNameLst>
                                      </p:cBhvr>
                                      <p:to>
                                        <p:strVal val="hidden"/>
                                      </p:to>
                                    </p:set>
                                  </p:childTnLst>
                                </p:cTn>
                              </p:par>
                              <p:par>
                                <p:cTn id="311" presetID="35" presetClass="path" presetSubtype="0" accel="50000" decel="50000" fill="hold" nodeType="withEffect">
                                  <p:stCondLst>
                                    <p:cond delay="0"/>
                                  </p:stCondLst>
                                  <p:childTnLst>
                                    <p:animMotion origin="layout" path="M -0.00833 0.01064 L -0.32083 0.00462 " pathEditMode="relative" rAng="0" ptsTypes="AA">
                                      <p:cBhvr>
                                        <p:cTn id="312" dur="2000" fill="hold"/>
                                        <p:tgtEl>
                                          <p:spTgt spid="20"/>
                                        </p:tgtEl>
                                        <p:attrNameLst>
                                          <p:attrName>ppt_x</p:attrName>
                                          <p:attrName>ppt_y</p:attrName>
                                        </p:attrNameLst>
                                      </p:cBhvr>
                                      <p:rCtr x="-156" y="-3"/>
                                    </p:animMotion>
                                  </p:childTnLst>
                                </p:cTn>
                              </p:par>
                            </p:childTnLst>
                          </p:cTn>
                        </p:par>
                        <p:par>
                          <p:cTn id="313" fill="hold">
                            <p:stCondLst>
                              <p:cond delay="2000"/>
                            </p:stCondLst>
                            <p:childTnLst>
                              <p:par>
                                <p:cTn id="314" presetID="10" presetClass="exit" presetSubtype="0" fill="hold" nodeType="afterEffect">
                                  <p:stCondLst>
                                    <p:cond delay="0"/>
                                  </p:stCondLst>
                                  <p:childTnLst>
                                    <p:animEffect transition="out" filter="fade">
                                      <p:cBhvr>
                                        <p:cTn id="315" dur="1000"/>
                                        <p:tgtEl>
                                          <p:spTgt spid="20"/>
                                        </p:tgtEl>
                                      </p:cBhvr>
                                    </p:animEffect>
                                    <p:set>
                                      <p:cBhvr>
                                        <p:cTn id="316" dur="1" fill="hold">
                                          <p:stCondLst>
                                            <p:cond delay="999"/>
                                          </p:stCondLst>
                                        </p:cTn>
                                        <p:tgtEl>
                                          <p:spTgt spid="20"/>
                                        </p:tgtEl>
                                        <p:attrNameLst>
                                          <p:attrName>style.visibility</p:attrName>
                                        </p:attrNameLst>
                                      </p:cBhvr>
                                      <p:to>
                                        <p:strVal val="hidden"/>
                                      </p:to>
                                    </p:set>
                                  </p:childTnLst>
                                </p:cTn>
                              </p:par>
                              <p:par>
                                <p:cTn id="317" presetID="10" presetClass="exit" presetSubtype="0" fill="hold" nodeType="withEffect">
                                  <p:stCondLst>
                                    <p:cond delay="0"/>
                                  </p:stCondLst>
                                  <p:childTnLst>
                                    <p:animEffect transition="out" filter="fade">
                                      <p:cBhvr>
                                        <p:cTn id="318" dur="1000"/>
                                        <p:tgtEl>
                                          <p:spTgt spid="110"/>
                                        </p:tgtEl>
                                      </p:cBhvr>
                                    </p:animEffect>
                                    <p:set>
                                      <p:cBhvr>
                                        <p:cTn id="319" dur="1" fill="hold">
                                          <p:stCondLst>
                                            <p:cond delay="999"/>
                                          </p:stCondLst>
                                        </p:cTn>
                                        <p:tgtEl>
                                          <p:spTgt spid="110"/>
                                        </p:tgtEl>
                                        <p:attrNameLst>
                                          <p:attrName>style.visibility</p:attrName>
                                        </p:attrNameLst>
                                      </p:cBhvr>
                                      <p:to>
                                        <p:strVal val="hidden"/>
                                      </p:to>
                                    </p:set>
                                  </p:childTnLst>
                                </p:cTn>
                              </p:par>
                              <p:par>
                                <p:cTn id="320" presetID="10" presetClass="exit" presetSubtype="0" fill="hold" nodeType="withEffect">
                                  <p:stCondLst>
                                    <p:cond delay="0"/>
                                  </p:stCondLst>
                                  <p:childTnLst>
                                    <p:animEffect transition="out" filter="fade">
                                      <p:cBhvr>
                                        <p:cTn id="321" dur="1000"/>
                                        <p:tgtEl>
                                          <p:spTgt spid="9"/>
                                        </p:tgtEl>
                                      </p:cBhvr>
                                    </p:animEffect>
                                    <p:set>
                                      <p:cBhvr>
                                        <p:cTn id="322" dur="1" fill="hold">
                                          <p:stCondLst>
                                            <p:cond delay="999"/>
                                          </p:stCondLst>
                                        </p:cTn>
                                        <p:tgtEl>
                                          <p:spTgt spid="9"/>
                                        </p:tgtEl>
                                        <p:attrNameLst>
                                          <p:attrName>style.visibility</p:attrName>
                                        </p:attrNameLst>
                                      </p:cBhvr>
                                      <p:to>
                                        <p:strVal val="hidden"/>
                                      </p:to>
                                    </p:set>
                                  </p:childTnLst>
                                </p:cTn>
                              </p:par>
                            </p:childTnLst>
                          </p:cTn>
                        </p:par>
                      </p:childTnLst>
                    </p:cTn>
                  </p:par>
                  <p:par>
                    <p:cTn id="323" fill="hold">
                      <p:stCondLst>
                        <p:cond delay="indefinite"/>
                      </p:stCondLst>
                      <p:childTnLst>
                        <p:par>
                          <p:cTn id="324" fill="hold">
                            <p:stCondLst>
                              <p:cond delay="0"/>
                            </p:stCondLst>
                            <p:childTnLst>
                              <p:par>
                                <p:cTn id="325" presetID="1" presetClass="entr" presetSubtype="0" fill="hold" nodeType="clickEffect">
                                  <p:stCondLst>
                                    <p:cond delay="0"/>
                                  </p:stCondLst>
                                  <p:childTnLst>
                                    <p:set>
                                      <p:cBhvr>
                                        <p:cTn id="326" dur="1" fill="hold">
                                          <p:stCondLst>
                                            <p:cond delay="0"/>
                                          </p:stCondLst>
                                        </p:cTn>
                                        <p:tgtEl>
                                          <p:spTgt spid="130">
                                            <p:txEl>
                                              <p:pRg st="0" end="0"/>
                                            </p:txEl>
                                          </p:spTgt>
                                        </p:tgtEl>
                                        <p:attrNameLst>
                                          <p:attrName>style.visibility</p:attrName>
                                        </p:attrNameLst>
                                      </p:cBhvr>
                                      <p:to>
                                        <p:strVal val="visible"/>
                                      </p:to>
                                    </p:set>
                                  </p:childTnLst>
                                </p:cTn>
                              </p:par>
                              <p:par>
                                <p:cTn id="327" presetID="1" presetClass="entr" presetSubtype="0" fill="hold" nodeType="withEffect">
                                  <p:stCondLst>
                                    <p:cond delay="0"/>
                                  </p:stCondLst>
                                  <p:childTnLst>
                                    <p:set>
                                      <p:cBhvr>
                                        <p:cTn id="328" dur="1" fill="hold">
                                          <p:stCondLst>
                                            <p:cond delay="0"/>
                                          </p:stCondLst>
                                        </p:cTn>
                                        <p:tgtEl>
                                          <p:spTgt spid="136"/>
                                        </p:tgtEl>
                                        <p:attrNameLst>
                                          <p:attrName>style.visibility</p:attrName>
                                        </p:attrNameLst>
                                      </p:cBhvr>
                                      <p:to>
                                        <p:strVal val="visible"/>
                                      </p:to>
                                    </p:set>
                                  </p:childTnLst>
                                </p:cTn>
                              </p:par>
                            </p:childTnLst>
                          </p:cTn>
                        </p:par>
                      </p:childTnLst>
                    </p:cTn>
                  </p:par>
                  <p:par>
                    <p:cTn id="329" fill="hold">
                      <p:stCondLst>
                        <p:cond delay="indefinite"/>
                      </p:stCondLst>
                      <p:childTnLst>
                        <p:par>
                          <p:cTn id="330" fill="hold">
                            <p:stCondLst>
                              <p:cond delay="0"/>
                            </p:stCondLst>
                            <p:childTnLst>
                              <p:par>
                                <p:cTn id="331" presetID="1" presetClass="entr" presetSubtype="0" fill="hold" nodeType="clickEffect">
                                  <p:stCondLst>
                                    <p:cond delay="0"/>
                                  </p:stCondLst>
                                  <p:childTnLst>
                                    <p:set>
                                      <p:cBhvr>
                                        <p:cTn id="332" dur="1" fill="hold">
                                          <p:stCondLst>
                                            <p:cond delay="0"/>
                                          </p:stCondLst>
                                        </p:cTn>
                                        <p:tgtEl>
                                          <p:spTgt spid="130">
                                            <p:txEl>
                                              <p:pRg st="2" end="2"/>
                                            </p:txEl>
                                          </p:spTgt>
                                        </p:tgtEl>
                                        <p:attrNameLst>
                                          <p:attrName>style.visibility</p:attrName>
                                        </p:attrNameLst>
                                      </p:cBhvr>
                                      <p:to>
                                        <p:strVal val="visible"/>
                                      </p:to>
                                    </p:set>
                                  </p:childTnLst>
                                </p:cTn>
                              </p:par>
                              <p:par>
                                <p:cTn id="333" presetID="1" presetClass="entr" presetSubtype="0" fill="hold" nodeType="withEffect">
                                  <p:stCondLst>
                                    <p:cond delay="0"/>
                                  </p:stCondLst>
                                  <p:childTnLst>
                                    <p:set>
                                      <p:cBhvr>
                                        <p:cTn id="334" dur="1" fill="hold">
                                          <p:stCondLst>
                                            <p:cond delay="0"/>
                                          </p:stCondLst>
                                        </p:cTn>
                                        <p:tgtEl>
                                          <p:spTgt spid="130">
                                            <p:txEl>
                                              <p:pRg st="3" end="3"/>
                                            </p:txEl>
                                          </p:spTgt>
                                        </p:tgtEl>
                                        <p:attrNameLst>
                                          <p:attrName>style.visibility</p:attrName>
                                        </p:attrNameLst>
                                      </p:cBhvr>
                                      <p:to>
                                        <p:strVal val="visible"/>
                                      </p:to>
                                    </p:set>
                                  </p:childTnLst>
                                </p:cTn>
                              </p:par>
                            </p:childTnLst>
                          </p:cTn>
                        </p:par>
                      </p:childTnLst>
                    </p:cTn>
                  </p:par>
                  <p:par>
                    <p:cTn id="335" fill="hold">
                      <p:stCondLst>
                        <p:cond delay="indefinite"/>
                      </p:stCondLst>
                      <p:childTnLst>
                        <p:par>
                          <p:cTn id="336" fill="hold">
                            <p:stCondLst>
                              <p:cond delay="0"/>
                            </p:stCondLst>
                            <p:childTnLst>
                              <p:par>
                                <p:cTn id="337" presetID="1" presetClass="entr" presetSubtype="0" fill="hold" nodeType="clickEffect">
                                  <p:stCondLst>
                                    <p:cond delay="0"/>
                                  </p:stCondLst>
                                  <p:childTnLst>
                                    <p:set>
                                      <p:cBhvr>
                                        <p:cTn id="338" dur="1" fill="hold">
                                          <p:stCondLst>
                                            <p:cond delay="0"/>
                                          </p:stCondLst>
                                        </p:cTn>
                                        <p:tgtEl>
                                          <p:spTgt spid="130">
                                            <p:txEl>
                                              <p:pRg st="5" end="5"/>
                                            </p:txEl>
                                          </p:spTgt>
                                        </p:tgtEl>
                                        <p:attrNameLst>
                                          <p:attrName>style.visibility</p:attrName>
                                        </p:attrNameLst>
                                      </p:cBhvr>
                                      <p:to>
                                        <p:strVal val="visible"/>
                                      </p:to>
                                    </p:set>
                                  </p:childTnLst>
                                </p:cTn>
                              </p:par>
                              <p:par>
                                <p:cTn id="339" presetID="1" presetClass="entr" presetSubtype="0" fill="hold" nodeType="withEffect">
                                  <p:stCondLst>
                                    <p:cond delay="0"/>
                                  </p:stCondLst>
                                  <p:childTnLst>
                                    <p:set>
                                      <p:cBhvr>
                                        <p:cTn id="340" dur="1" fill="hold">
                                          <p:stCondLst>
                                            <p:cond delay="0"/>
                                          </p:stCondLst>
                                        </p:cTn>
                                        <p:tgtEl>
                                          <p:spTgt spid="13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 grpId="0" animBg="1"/>
      <p:bldP spid="134" grpId="1" animBg="1"/>
      <p:bldP spid="134" grpId="2" animBg="1"/>
      <p:bldP spid="135" grpId="0" animBg="1"/>
      <p:bldP spid="135" grpId="1" animBg="1"/>
      <p:bldP spid="135" grpId="2" animBg="1"/>
      <p:bldP spid="145" grpId="0" animBg="1"/>
      <p:bldP spid="145" grpId="1" animBg="1"/>
      <p:bldP spid="145" grpId="2" animBg="1"/>
      <p:bldP spid="147" grpId="0" animBg="1"/>
      <p:bldP spid="147" grpId="1" animBg="1"/>
      <p:bldP spid="147" grpId="2" animBg="1"/>
      <p:bldP spid="149" grpId="0" animBg="1"/>
      <p:bldP spid="149" grpId="1" animBg="1"/>
      <p:bldP spid="149" grpId="2" animBg="1"/>
      <p:bldP spid="152" grpId="0" animBg="1"/>
      <p:bldP spid="152" grpId="1" animBg="1"/>
      <p:bldP spid="152" grpId="2" animBg="1"/>
      <p:bldP spid="153" grpId="0" animBg="1"/>
      <p:bldP spid="153" grpId="1" animBg="1"/>
      <p:bldP spid="153" grpId="2" animBg="1"/>
      <p:bldP spid="154" grpId="0" animBg="1"/>
      <p:bldP spid="154" grpId="1" animBg="1"/>
      <p:bldP spid="154" grpId="2" animBg="1"/>
      <p:bldP spid="208" grpId="0" animBg="1"/>
      <p:bldP spid="208" grpId="1" animBg="1"/>
      <p:bldP spid="218" grpId="0" animBg="1"/>
      <p:bldP spid="218" grpId="1" animBg="1"/>
      <p:bldP spid="210" grpId="0" animBg="1"/>
      <p:bldP spid="210" grpId="1" animBg="1"/>
      <p:bldP spid="217" grpId="0" animBg="1"/>
      <p:bldP spid="217" grpId="1" animBg="1"/>
      <p:bldP spid="209" grpId="0" animBg="1"/>
      <p:bldP spid="209" grpId="1" animBg="1"/>
      <p:bldP spid="216" grpId="0" animBg="1"/>
      <p:bldP spid="216" grpId="1" animBg="1"/>
      <p:bldP spid="213" grpId="0" animBg="1"/>
      <p:bldP spid="213" grpId="1" animBg="1"/>
      <p:bldP spid="214" grpId="0" animBg="1"/>
      <p:bldP spid="214" grpId="1" animBg="1"/>
      <p:bldP spid="220" grpId="0" animBg="1"/>
      <p:bldP spid="220" grpId="1" animBg="1"/>
      <p:bldP spid="220" grpId="2" animBg="1"/>
      <p:bldP spid="221" grpId="0" animBg="1"/>
      <p:bldP spid="221" grpId="1" animBg="1"/>
      <p:bldP spid="221" grpId="2" animBg="1"/>
      <p:bldP spid="222" grpId="0" animBg="1"/>
      <p:bldP spid="222" grpId="1" animBg="1"/>
      <p:bldP spid="222" grpId="2" animBg="1"/>
      <p:bldP spid="223" grpId="0" animBg="1"/>
      <p:bldP spid="223" grpId="1" animBg="1"/>
      <p:bldP spid="223" grpId="2" animBg="1"/>
      <p:bldP spid="224" grpId="0" animBg="1"/>
      <p:bldP spid="224" grpId="1" animBg="1"/>
      <p:bldP spid="224" grpId="2" animBg="1"/>
      <p:bldP spid="225" grpId="0" animBg="1"/>
      <p:bldP spid="225" grpId="1" animBg="1"/>
      <p:bldP spid="225" grpId="2" animBg="1"/>
      <p:bldP spid="245" grpId="0" animBg="1"/>
      <p:bldP spid="245" grpId="1" animBg="1"/>
      <p:bldP spid="245" grpId="2" animBg="1"/>
      <p:bldP spid="246" grpId="0" animBg="1"/>
      <p:bldP spid="246" grpId="1" animBg="1"/>
      <p:bldP spid="246" grpId="2" animBg="1"/>
      <p:bldP spid="107" grpId="0" build="allAtOnce"/>
      <p:bldP spid="107" grpId="1" build="allAtOnce"/>
      <p:bldP spid="107" grpId="2" build="allAtOnce"/>
      <p:bldP spid="107" grpId="3" build="allAtOnce"/>
      <p:bldP spid="107" grpId="4"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Slide Number Placeholder 14"/>
          <p:cNvSpPr>
            <a:spLocks noGrp="1"/>
          </p:cNvSpPr>
          <p:nvPr>
            <p:ph type="sldNum" sz="quarter" idx="12"/>
          </p:nvPr>
        </p:nvSpPr>
        <p:spPr/>
        <p:txBody>
          <a:bodyPr/>
          <a:lstStyle/>
          <a:p>
            <a:fld id="{D6860B3D-D4F8-4840-B91D-0EEC232E35FC}" type="slidenum">
              <a:rPr lang="en-US" smtClean="0"/>
              <a:pPr/>
              <a:t>4</a:t>
            </a:fld>
            <a:endParaRPr lang="en-US"/>
          </a:p>
        </p:txBody>
      </p:sp>
      <p:sp>
        <p:nvSpPr>
          <p:cNvPr id="6" name="Rectangle 5"/>
          <p:cNvSpPr/>
          <p:nvPr/>
        </p:nvSpPr>
        <p:spPr>
          <a:xfrm>
            <a:off x="1828800" y="3048000"/>
            <a:ext cx="1371600" cy="27432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7" name="Rectangle 6"/>
          <p:cNvSpPr/>
          <p:nvPr/>
        </p:nvSpPr>
        <p:spPr>
          <a:xfrm>
            <a:off x="3886200" y="4876800"/>
            <a:ext cx="1371600" cy="914400"/>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8" name="Rectangle 7"/>
          <p:cNvSpPr/>
          <p:nvPr/>
        </p:nvSpPr>
        <p:spPr>
          <a:xfrm flipV="1">
            <a:off x="5923350" y="5719929"/>
            <a:ext cx="1391849" cy="7127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cxnSp>
        <p:nvCxnSpPr>
          <p:cNvPr id="5" name="Straight Connector 4"/>
          <p:cNvCxnSpPr/>
          <p:nvPr/>
        </p:nvCxnSpPr>
        <p:spPr>
          <a:xfrm>
            <a:off x="914400" y="5791200"/>
            <a:ext cx="7315200" cy="0"/>
          </a:xfrm>
          <a:prstGeom prst="line">
            <a:avLst/>
          </a:prstGeom>
          <a:ln w="63500">
            <a:gradFill>
              <a:gsLst>
                <a:gs pos="0">
                  <a:srgbClr val="000000"/>
                </a:gs>
                <a:gs pos="100000">
                  <a:schemeClr val="tx1">
                    <a:lumMod val="75000"/>
                    <a:lumOff val="25000"/>
                  </a:schemeClr>
                </a:gs>
              </a:gsLst>
              <a:lin ang="16200000" scaled="0"/>
            </a:gra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676400" y="2202359"/>
            <a:ext cx="1676400" cy="769441"/>
          </a:xfrm>
          <a:prstGeom prst="rect">
            <a:avLst/>
          </a:prstGeom>
          <a:noFill/>
        </p:spPr>
        <p:txBody>
          <a:bodyPr wrap="square" rtlCol="0">
            <a:spAutoFit/>
          </a:bodyPr>
          <a:lstStyle/>
          <a:p>
            <a:pPr algn="ctr"/>
            <a:r>
              <a:rPr lang="en-US" sz="2400" b="1" dirty="0" smtClean="0"/>
              <a:t>TCP</a:t>
            </a:r>
            <a:endParaRPr lang="en-US" sz="2400" b="1" dirty="0"/>
          </a:p>
          <a:p>
            <a:pPr algn="ctr"/>
            <a:r>
              <a:rPr lang="en-US" sz="2000" b="1" dirty="0"/>
              <a:t>~1–10ms</a:t>
            </a:r>
          </a:p>
        </p:txBody>
      </p:sp>
      <p:sp>
        <p:nvSpPr>
          <p:cNvPr id="11" name="TextBox 10"/>
          <p:cNvSpPr txBox="1"/>
          <p:nvPr/>
        </p:nvSpPr>
        <p:spPr>
          <a:xfrm>
            <a:off x="3505200" y="4031159"/>
            <a:ext cx="2133600" cy="769441"/>
          </a:xfrm>
          <a:prstGeom prst="rect">
            <a:avLst/>
          </a:prstGeom>
          <a:noFill/>
        </p:spPr>
        <p:txBody>
          <a:bodyPr wrap="square" rtlCol="0">
            <a:spAutoFit/>
          </a:bodyPr>
          <a:lstStyle/>
          <a:p>
            <a:pPr algn="ctr"/>
            <a:r>
              <a:rPr lang="en-US" sz="2400" b="1" dirty="0" smtClean="0">
                <a:solidFill>
                  <a:srgbClr val="000000"/>
                </a:solidFill>
              </a:rPr>
              <a:t>DCTCP</a:t>
            </a:r>
            <a:endParaRPr lang="en-US" sz="2000" b="1" dirty="0">
              <a:solidFill>
                <a:srgbClr val="000000"/>
              </a:solidFill>
            </a:endParaRPr>
          </a:p>
          <a:p>
            <a:pPr algn="ctr"/>
            <a:r>
              <a:rPr lang="en-US" sz="2000" b="1" dirty="0" smtClean="0"/>
              <a:t>~100μs</a:t>
            </a:r>
            <a:endParaRPr lang="en-US" sz="2000" b="1" dirty="0"/>
          </a:p>
        </p:txBody>
      </p:sp>
      <p:sp>
        <p:nvSpPr>
          <p:cNvPr id="12" name="TextBox 11"/>
          <p:cNvSpPr txBox="1"/>
          <p:nvPr/>
        </p:nvSpPr>
        <p:spPr>
          <a:xfrm>
            <a:off x="5410200" y="4876800"/>
            <a:ext cx="2284957" cy="769441"/>
          </a:xfrm>
          <a:prstGeom prst="rect">
            <a:avLst/>
          </a:prstGeom>
          <a:noFill/>
        </p:spPr>
        <p:txBody>
          <a:bodyPr wrap="square" rtlCol="0">
            <a:spAutoFit/>
          </a:bodyPr>
          <a:lstStyle/>
          <a:p>
            <a:pPr algn="ctr"/>
            <a:r>
              <a:rPr lang="en-US" sz="2400" b="1" dirty="0" smtClean="0">
                <a:solidFill>
                  <a:srgbClr val="000000"/>
                </a:solidFill>
              </a:rPr>
              <a:t>HULL</a:t>
            </a:r>
            <a:endParaRPr lang="en-US" sz="2400" b="1" dirty="0" smtClean="0"/>
          </a:p>
          <a:p>
            <a:pPr algn="ctr"/>
            <a:r>
              <a:rPr lang="en-US" sz="2000" b="1" dirty="0" smtClean="0"/>
              <a:t>~Zero Latency</a:t>
            </a:r>
            <a:endParaRPr lang="en-US" sz="2000" b="1" dirty="0"/>
          </a:p>
        </p:txBody>
      </p:sp>
      <p:sp>
        <p:nvSpPr>
          <p:cNvPr id="13" name="Title 12"/>
          <p:cNvSpPr>
            <a:spLocks noGrp="1"/>
          </p:cNvSpPr>
          <p:nvPr>
            <p:ph type="title"/>
          </p:nvPr>
        </p:nvSpPr>
        <p:spPr/>
        <p:txBody>
          <a:bodyPr>
            <a:normAutofit/>
          </a:bodyPr>
          <a:lstStyle/>
          <a:p>
            <a:r>
              <a:rPr lang="en-US" dirty="0" smtClean="0"/>
              <a:t>Roadmap: Reducing Queuing Latency</a:t>
            </a:r>
            <a:endParaRPr lang="en-US" dirty="0"/>
          </a:p>
        </p:txBody>
      </p:sp>
      <p:sp>
        <p:nvSpPr>
          <p:cNvPr id="2" name="TextBox 1"/>
          <p:cNvSpPr txBox="1"/>
          <p:nvPr/>
        </p:nvSpPr>
        <p:spPr>
          <a:xfrm>
            <a:off x="457200" y="1214735"/>
            <a:ext cx="8534400" cy="461665"/>
          </a:xfrm>
          <a:prstGeom prst="rect">
            <a:avLst/>
          </a:prstGeom>
          <a:noFill/>
        </p:spPr>
        <p:txBody>
          <a:bodyPr wrap="square" rtlCol="0">
            <a:spAutoFit/>
          </a:bodyPr>
          <a:lstStyle/>
          <a:p>
            <a:r>
              <a:rPr lang="en-US" sz="2400" b="1" dirty="0" smtClean="0"/>
              <a:t>Baseline fabric </a:t>
            </a:r>
            <a:r>
              <a:rPr lang="en-US" sz="2400" b="1" dirty="0"/>
              <a:t>l</a:t>
            </a:r>
            <a:r>
              <a:rPr lang="en-US" sz="2400" b="1" dirty="0" smtClean="0"/>
              <a:t>atency (propagation + switching): </a:t>
            </a:r>
            <a:r>
              <a:rPr lang="en-US" sz="2400" b="1" dirty="0" smtClean="0">
                <a:solidFill>
                  <a:srgbClr val="FF0000"/>
                </a:solidFill>
              </a:rPr>
              <a:t>~10μs</a:t>
            </a:r>
            <a:r>
              <a:rPr lang="en-US" sz="2400" dirty="0" smtClean="0">
                <a:solidFill>
                  <a:srgbClr val="FF0000"/>
                </a:solidFill>
              </a:rPr>
              <a:t> </a:t>
            </a:r>
            <a:endParaRPr lang="en-US" sz="2400" dirty="0">
              <a:solidFill>
                <a:srgbClr val="FF0000"/>
              </a:solidFill>
            </a:endParaRPr>
          </a:p>
        </p:txBody>
      </p:sp>
    </p:spTree>
    <p:custDataLst>
      <p:tags r:id="rId1"/>
    </p:custDataLst>
    <p:extLst>
      <p:ext uri="{BB962C8B-B14F-4D97-AF65-F5344CB8AC3E}">
        <p14:creationId xmlns:p14="http://schemas.microsoft.com/office/powerpoint/2010/main" val="525659621"/>
      </p:ext>
    </p:extLst>
  </p:cSld>
  <p:clrMapOvr>
    <a:masterClrMapping/>
  </p:clrMapOvr>
  <p:transition xmlns:p14="http://schemas.microsoft.com/office/powerpoint/2010/main" advTm="3358"/>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Group 22"/>
          <p:cNvGrpSpPr/>
          <p:nvPr/>
        </p:nvGrpSpPr>
        <p:grpSpPr>
          <a:xfrm>
            <a:off x="7018366" y="1600200"/>
            <a:ext cx="1170176" cy="2916936"/>
            <a:chOff x="6526024" y="2389632"/>
            <a:chExt cx="1170176" cy="2916936"/>
          </a:xfrm>
        </p:grpSpPr>
        <p:pic>
          <p:nvPicPr>
            <p:cNvPr id="12" name="Picture 11" descr="gif_mouse.gif"/>
            <p:cNvPicPr>
              <a:picLocks noChangeAspect="1"/>
            </p:cNvPicPr>
            <p:nvPr/>
          </p:nvPicPr>
          <p:blipFill>
            <a:blip r:embed="rId4" cstate="print"/>
            <a:stretch>
              <a:fillRect/>
            </a:stretch>
          </p:blipFill>
          <p:spPr>
            <a:xfrm>
              <a:off x="6548124" y="2766284"/>
              <a:ext cx="961810" cy="1119916"/>
            </a:xfrm>
            <a:prstGeom prst="rect">
              <a:avLst/>
            </a:prstGeom>
          </p:spPr>
        </p:pic>
        <p:pic>
          <p:nvPicPr>
            <p:cNvPr id="15" name="Picture 14"/>
            <p:cNvPicPr>
              <a:picLocks noChangeAspect="1"/>
            </p:cNvPicPr>
            <p:nvPr/>
          </p:nvPicPr>
          <p:blipFill>
            <a:blip r:embed="rId5" cstate="print"/>
            <a:stretch>
              <a:fillRect/>
            </a:stretch>
          </p:blipFill>
          <p:spPr>
            <a:xfrm>
              <a:off x="6526024" y="4191000"/>
              <a:ext cx="1170176" cy="1115568"/>
            </a:xfrm>
            <a:prstGeom prst="rect">
              <a:avLst/>
            </a:prstGeom>
          </p:spPr>
        </p:pic>
        <p:sp>
          <p:nvSpPr>
            <p:cNvPr id="18" name="TextBox 17"/>
            <p:cNvSpPr txBox="1"/>
            <p:nvPr/>
          </p:nvSpPr>
          <p:spPr>
            <a:xfrm>
              <a:off x="6671734" y="2389632"/>
              <a:ext cx="423334" cy="369332"/>
            </a:xfrm>
            <a:prstGeom prst="rect">
              <a:avLst/>
            </a:prstGeom>
            <a:solidFill>
              <a:schemeClr val="bg1"/>
            </a:solidFill>
          </p:spPr>
          <p:txBody>
            <a:bodyPr wrap="square" rtlCol="0">
              <a:spAutoFit/>
            </a:bodyPr>
            <a:lstStyle/>
            <a:p>
              <a:endParaRPr lang="en-US" dirty="0"/>
            </a:p>
          </p:txBody>
        </p:sp>
      </p:grpSp>
      <p:sp>
        <p:nvSpPr>
          <p:cNvPr id="5" name="Content Placeholder 4"/>
          <p:cNvSpPr>
            <a:spLocks noGrp="1"/>
          </p:cNvSpPr>
          <p:nvPr>
            <p:ph idx="1"/>
          </p:nvPr>
        </p:nvSpPr>
        <p:spPr>
          <a:xfrm>
            <a:off x="304800" y="1295400"/>
            <a:ext cx="8686800" cy="4983163"/>
          </a:xfrm>
        </p:spPr>
        <p:txBody>
          <a:bodyPr/>
          <a:lstStyle/>
          <a:p>
            <a:pPr>
              <a:spcBef>
                <a:spcPct val="25000"/>
              </a:spcBef>
              <a:buClr>
                <a:srgbClr val="000000"/>
              </a:buClr>
              <a:buNone/>
            </a:pPr>
            <a:r>
              <a:rPr lang="en-US" b="1" dirty="0" smtClean="0">
                <a:ea typeface="ＭＳ Ｐゴシック" charset="-128"/>
                <a:cs typeface="ＭＳ Ｐゴシック" charset="-128"/>
              </a:rPr>
              <a:t>Data Center  Workloads:</a:t>
            </a:r>
          </a:p>
          <a:p>
            <a:pPr>
              <a:spcBef>
                <a:spcPct val="25000"/>
              </a:spcBef>
              <a:buClr>
                <a:srgbClr val="000000"/>
              </a:buClr>
              <a:buNone/>
            </a:pPr>
            <a:endParaRPr lang="en-US" sz="1200" b="1" dirty="0" smtClean="0">
              <a:ea typeface="ＭＳ Ｐゴシック" charset="-128"/>
              <a:cs typeface="ＭＳ Ｐゴシック" charset="-128"/>
            </a:endParaRPr>
          </a:p>
          <a:p>
            <a:pPr>
              <a:spcBef>
                <a:spcPct val="25000"/>
              </a:spcBef>
              <a:buClr>
                <a:srgbClr val="000000"/>
              </a:buClr>
            </a:pPr>
            <a:r>
              <a:rPr lang="en-US" sz="2800" dirty="0" smtClean="0">
                <a:solidFill>
                  <a:srgbClr val="000000"/>
                </a:solidFill>
                <a:ea typeface="ＭＳ Ｐゴシック" charset="-128"/>
                <a:cs typeface="ＭＳ Ｐゴシック" charset="-128"/>
              </a:rPr>
              <a:t>Short messages [50KB-1MB] </a:t>
            </a:r>
          </a:p>
          <a:p>
            <a:pPr>
              <a:spcBef>
                <a:spcPct val="25000"/>
              </a:spcBef>
              <a:buClr>
                <a:srgbClr val="000000"/>
              </a:buClr>
              <a:buNone/>
            </a:pPr>
            <a:r>
              <a:rPr lang="en-US" sz="2400" b="1" dirty="0" smtClean="0">
                <a:solidFill>
                  <a:srgbClr val="000000"/>
                </a:solidFill>
                <a:ea typeface="ＭＳ Ｐゴシック" charset="-128"/>
                <a:cs typeface="ＭＳ Ｐゴシック" charset="-128"/>
              </a:rPr>
              <a:t>    </a:t>
            </a:r>
            <a:r>
              <a:rPr lang="en-US" sz="2400" b="1" dirty="0">
                <a:solidFill>
                  <a:srgbClr val="000000"/>
                </a:solidFill>
                <a:ea typeface="ＭＳ Ｐゴシック" charset="-128"/>
                <a:cs typeface="ＭＳ Ｐゴシック" charset="-128"/>
              </a:rPr>
              <a:t> </a:t>
            </a:r>
            <a:r>
              <a:rPr lang="en-US" sz="2400" b="1" dirty="0" smtClean="0">
                <a:solidFill>
                  <a:srgbClr val="0000CC"/>
                </a:solidFill>
                <a:ea typeface="ＭＳ Ｐゴシック" charset="-128"/>
                <a:cs typeface="ＭＳ Ｐゴシック" charset="-128"/>
              </a:rPr>
              <a:t>(Queries, </a:t>
            </a:r>
            <a:r>
              <a:rPr lang="en-US" sz="2400" b="1" dirty="0" smtClean="0">
                <a:solidFill>
                  <a:srgbClr val="0000CC"/>
                </a:solidFill>
              </a:rPr>
              <a:t>C</a:t>
            </a:r>
            <a:r>
              <a:rPr lang="en-US" sz="2400" b="1" dirty="0" smtClean="0">
                <a:solidFill>
                  <a:srgbClr val="0000CC"/>
                </a:solidFill>
                <a:ea typeface="ＭＳ Ｐゴシック" charset="-128"/>
                <a:cs typeface="ＭＳ Ｐゴシック" charset="-128"/>
              </a:rPr>
              <a:t>oordination, Control state)</a:t>
            </a:r>
          </a:p>
          <a:p>
            <a:pPr lvl="1">
              <a:spcBef>
                <a:spcPct val="25000"/>
              </a:spcBef>
              <a:buClr>
                <a:srgbClr val="000000"/>
              </a:buClr>
              <a:buNone/>
            </a:pPr>
            <a:endParaRPr lang="en-US" sz="1400" dirty="0" smtClean="0">
              <a:solidFill>
                <a:srgbClr val="000000"/>
              </a:solidFill>
              <a:ea typeface="ＭＳ Ｐゴシック" charset="-128"/>
              <a:cs typeface="ＭＳ Ｐゴシック" charset="-128"/>
            </a:endParaRPr>
          </a:p>
          <a:p>
            <a:pPr>
              <a:spcBef>
                <a:spcPct val="25000"/>
              </a:spcBef>
              <a:buClr>
                <a:srgbClr val="000000"/>
              </a:buClr>
            </a:pPr>
            <a:r>
              <a:rPr lang="en-US" sz="2800" dirty="0" smtClean="0">
                <a:solidFill>
                  <a:srgbClr val="000000"/>
                </a:solidFill>
                <a:ea typeface="ＭＳ Ｐゴシック" charset="-128"/>
                <a:cs typeface="ＭＳ Ｐゴシック" charset="-128"/>
              </a:rPr>
              <a:t>Large flows [1MB-100MB] </a:t>
            </a:r>
          </a:p>
          <a:p>
            <a:pPr>
              <a:spcBef>
                <a:spcPct val="25000"/>
              </a:spcBef>
              <a:buClr>
                <a:srgbClr val="000000"/>
              </a:buClr>
              <a:buNone/>
            </a:pPr>
            <a:r>
              <a:rPr lang="en-US" sz="2400" b="1" dirty="0" smtClean="0">
                <a:solidFill>
                  <a:srgbClr val="000000"/>
                </a:solidFill>
                <a:ea typeface="ＭＳ Ｐゴシック" charset="-128"/>
                <a:cs typeface="ＭＳ Ｐゴシック" charset="-128"/>
              </a:rPr>
              <a:t>     </a:t>
            </a:r>
            <a:r>
              <a:rPr lang="en-US" sz="2400" b="1" dirty="0" smtClean="0">
                <a:solidFill>
                  <a:srgbClr val="0000CC"/>
                </a:solidFill>
                <a:ea typeface="ＭＳ Ｐゴシック" charset="-128"/>
                <a:cs typeface="ＭＳ Ｐゴシック" charset="-128"/>
              </a:rPr>
              <a:t>(</a:t>
            </a:r>
            <a:r>
              <a:rPr lang="en-US" sz="2400" b="1" dirty="0" smtClean="0">
                <a:solidFill>
                  <a:srgbClr val="0000CC"/>
                </a:solidFill>
              </a:rPr>
              <a:t>D</a:t>
            </a:r>
            <a:r>
              <a:rPr lang="en-US" sz="2400" b="1" dirty="0" smtClean="0">
                <a:solidFill>
                  <a:srgbClr val="0000CC"/>
                </a:solidFill>
                <a:ea typeface="ＭＳ Ｐゴシック" charset="-128"/>
                <a:cs typeface="ＭＳ Ｐゴシック" charset="-128"/>
              </a:rPr>
              <a:t>ata updates)</a:t>
            </a:r>
            <a:r>
              <a:rPr lang="en-US" sz="2400" b="1" dirty="0" smtClean="0">
                <a:solidFill>
                  <a:srgbClr val="000000"/>
                </a:solidFill>
                <a:ea typeface="ＭＳ Ｐゴシック" charset="-128"/>
                <a:cs typeface="ＭＳ Ｐゴシック" charset="-128"/>
              </a:rPr>
              <a:t> </a:t>
            </a:r>
          </a:p>
          <a:p>
            <a:pPr lvl="1">
              <a:spcBef>
                <a:spcPct val="25000"/>
              </a:spcBef>
              <a:buClr>
                <a:srgbClr val="000000"/>
              </a:buClr>
              <a:buNone/>
            </a:pPr>
            <a:endParaRPr lang="en-US" sz="2400" dirty="0" smtClean="0">
              <a:solidFill>
                <a:srgbClr val="FF0000"/>
              </a:solidFill>
              <a:ea typeface="ＭＳ Ｐゴシック" charset="-128"/>
              <a:cs typeface="ＭＳ Ｐゴシック" charset="-128"/>
            </a:endParaRPr>
          </a:p>
          <a:p>
            <a:endParaRPr lang="en-US" sz="2800" dirty="0"/>
          </a:p>
        </p:txBody>
      </p:sp>
      <p:grpSp>
        <p:nvGrpSpPr>
          <p:cNvPr id="22" name="Group 21"/>
          <p:cNvGrpSpPr/>
          <p:nvPr/>
        </p:nvGrpSpPr>
        <p:grpSpPr>
          <a:xfrm>
            <a:off x="5715000" y="2226671"/>
            <a:ext cx="3206131" cy="1833265"/>
            <a:chOff x="5222658" y="2891135"/>
            <a:chExt cx="3206131" cy="1833265"/>
          </a:xfrm>
        </p:grpSpPr>
        <p:grpSp>
          <p:nvGrpSpPr>
            <p:cNvPr id="20" name="Group 19"/>
            <p:cNvGrpSpPr/>
            <p:nvPr/>
          </p:nvGrpSpPr>
          <p:grpSpPr>
            <a:xfrm>
              <a:off x="5230624" y="2891135"/>
              <a:ext cx="2627998" cy="461665"/>
              <a:chOff x="5230624" y="2886670"/>
              <a:chExt cx="2627998" cy="461665"/>
            </a:xfrm>
          </p:grpSpPr>
          <p:cxnSp>
            <p:nvCxnSpPr>
              <p:cNvPr id="9" name="Straight Arrow Connector 8"/>
              <p:cNvCxnSpPr/>
              <p:nvPr/>
            </p:nvCxnSpPr>
            <p:spPr>
              <a:xfrm>
                <a:off x="5230624" y="3119735"/>
                <a:ext cx="685800" cy="1588"/>
              </a:xfrm>
              <a:prstGeom prst="straightConnector1">
                <a:avLst/>
              </a:prstGeom>
              <a:ln w="635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6096000" y="2886670"/>
                <a:ext cx="1762622" cy="461665"/>
              </a:xfrm>
              <a:prstGeom prst="rect">
                <a:avLst/>
              </a:prstGeom>
              <a:noFill/>
            </p:spPr>
            <p:txBody>
              <a:bodyPr wrap="none" rtlCol="0">
                <a:spAutoFit/>
              </a:bodyPr>
              <a:lstStyle/>
              <a:p>
                <a:r>
                  <a:rPr lang="en-US" sz="2400" b="1" dirty="0" smtClean="0">
                    <a:solidFill>
                      <a:srgbClr val="FF0000"/>
                    </a:solidFill>
                    <a:ea typeface="ＭＳ Ｐゴシック" charset="-128"/>
                    <a:cs typeface="ＭＳ Ｐゴシック" charset="-128"/>
                  </a:rPr>
                  <a:t>Low Latency</a:t>
                </a:r>
                <a:endParaRPr lang="en-US" sz="2400" b="1" dirty="0">
                  <a:solidFill>
                    <a:srgbClr val="FF0000"/>
                  </a:solidFill>
                </a:endParaRPr>
              </a:p>
            </p:txBody>
          </p:sp>
        </p:grpSp>
        <p:grpSp>
          <p:nvGrpSpPr>
            <p:cNvPr id="21" name="Group 20"/>
            <p:cNvGrpSpPr/>
            <p:nvPr/>
          </p:nvGrpSpPr>
          <p:grpSpPr>
            <a:xfrm>
              <a:off x="5222658" y="4262735"/>
              <a:ext cx="3206131" cy="461665"/>
              <a:chOff x="5222658" y="3881735"/>
              <a:chExt cx="3206131" cy="461665"/>
            </a:xfrm>
          </p:grpSpPr>
          <p:cxnSp>
            <p:nvCxnSpPr>
              <p:cNvPr id="13" name="Straight Arrow Connector 12"/>
              <p:cNvCxnSpPr/>
              <p:nvPr/>
            </p:nvCxnSpPr>
            <p:spPr>
              <a:xfrm>
                <a:off x="5222658" y="4113212"/>
                <a:ext cx="685800" cy="1588"/>
              </a:xfrm>
              <a:prstGeom prst="straightConnector1">
                <a:avLst/>
              </a:prstGeom>
              <a:ln w="63500">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6088034" y="3881735"/>
                <a:ext cx="2340755" cy="461665"/>
              </a:xfrm>
              <a:prstGeom prst="rect">
                <a:avLst/>
              </a:prstGeom>
              <a:noFill/>
            </p:spPr>
            <p:txBody>
              <a:bodyPr wrap="none" rtlCol="0">
                <a:spAutoFit/>
              </a:bodyPr>
              <a:lstStyle/>
              <a:p>
                <a:r>
                  <a:rPr lang="en-US" sz="2400" b="1" dirty="0" smtClean="0">
                    <a:solidFill>
                      <a:srgbClr val="FF0000"/>
                    </a:solidFill>
                    <a:ea typeface="ＭＳ Ｐゴシック" charset="-128"/>
                    <a:cs typeface="ＭＳ Ｐゴシック" charset="-128"/>
                  </a:rPr>
                  <a:t>High Throughput</a:t>
                </a:r>
                <a:endParaRPr lang="en-US" sz="2400" b="1" dirty="0">
                  <a:solidFill>
                    <a:srgbClr val="FF0000"/>
                  </a:solidFill>
                </a:endParaRPr>
              </a:p>
            </p:txBody>
          </p:sp>
        </p:grpSp>
      </p:grpSp>
      <p:sp>
        <p:nvSpPr>
          <p:cNvPr id="26" name="Slide Number Placeholder 25"/>
          <p:cNvSpPr>
            <a:spLocks noGrp="1"/>
          </p:cNvSpPr>
          <p:nvPr>
            <p:ph type="sldNum" sz="quarter" idx="12"/>
          </p:nvPr>
        </p:nvSpPr>
        <p:spPr/>
        <p:txBody>
          <a:bodyPr/>
          <a:lstStyle/>
          <a:p>
            <a:fld id="{D6860B3D-D4F8-4840-B91D-0EEC232E35FC}" type="slidenum">
              <a:rPr lang="en-US" smtClean="0"/>
              <a:pPr/>
              <a:t>5</a:t>
            </a:fld>
            <a:endParaRPr lang="en-US"/>
          </a:p>
        </p:txBody>
      </p:sp>
      <p:sp>
        <p:nvSpPr>
          <p:cNvPr id="2" name="Title 1"/>
          <p:cNvSpPr>
            <a:spLocks noGrp="1"/>
          </p:cNvSpPr>
          <p:nvPr>
            <p:ph type="title"/>
          </p:nvPr>
        </p:nvSpPr>
        <p:spPr/>
        <p:txBody>
          <a:bodyPr>
            <a:normAutofit/>
          </a:bodyPr>
          <a:lstStyle/>
          <a:p>
            <a:r>
              <a:rPr lang="en-US" dirty="0" smtClean="0"/>
              <a:t>Low Latency &amp; High Throughput</a:t>
            </a:r>
            <a:endParaRPr lang="en-US" dirty="0"/>
          </a:p>
        </p:txBody>
      </p:sp>
      <p:sp>
        <p:nvSpPr>
          <p:cNvPr id="24" name="Rounded Rectangle 23"/>
          <p:cNvSpPr/>
          <p:nvPr/>
        </p:nvSpPr>
        <p:spPr>
          <a:xfrm>
            <a:off x="609600" y="5105400"/>
            <a:ext cx="8001000" cy="9906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800" b="1" dirty="0" smtClean="0"/>
              <a:t>The challenge is to achieve both together.</a:t>
            </a:r>
            <a:endParaRPr lang="en-US" sz="2800" b="1" dirty="0"/>
          </a:p>
        </p:txBody>
      </p:sp>
    </p:spTree>
    <p:custDataLst>
      <p:tags r:id="rId1"/>
    </p:custDataLst>
    <p:extLst>
      <p:ext uri="{BB962C8B-B14F-4D97-AF65-F5344CB8AC3E}">
        <p14:creationId xmlns:p14="http://schemas.microsoft.com/office/powerpoint/2010/main" val="2465002448"/>
      </p:ext>
    </p:extLst>
  </p:cSld>
  <p:clrMapOvr>
    <a:masterClrMapping/>
  </p:clrMapOvr>
  <p:transition xmlns:p14="http://schemas.microsoft.com/office/powerpoint/2010/main" spd="slow" advTm="54428"/>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nodeType="clickEffect">
                                  <p:stCondLst>
                                    <p:cond delay="0"/>
                                  </p:stCondLst>
                                  <p:childTnLst>
                                    <p:animEffect transition="out" filter="wipe(left)">
                                      <p:cBhvr>
                                        <p:cTn id="6" dur="500"/>
                                        <p:tgtEl>
                                          <p:spTgt spid="23"/>
                                        </p:tgtEl>
                                      </p:cBhvr>
                                    </p:animEffect>
                                    <p:set>
                                      <p:cBhvr>
                                        <p:cTn id="7" dur="1" fill="hold">
                                          <p:stCondLst>
                                            <p:cond delay="499"/>
                                          </p:stCondLst>
                                        </p:cTn>
                                        <p:tgtEl>
                                          <p:spTgt spid="23"/>
                                        </p:tgtEl>
                                        <p:attrNameLst>
                                          <p:attrName>style.visibility</p:attrName>
                                        </p:attrNameLst>
                                      </p:cBhvr>
                                      <p:to>
                                        <p:strVal val="hidden"/>
                                      </p:to>
                                    </p:set>
                                  </p:childTnLst>
                                </p:cTn>
                              </p:par>
                              <p:par>
                                <p:cTn id="8" presetID="22" presetClass="entr" presetSubtype="8"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left)">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fade">
                                      <p:cBhvr>
                                        <p:cTn id="1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en-US" dirty="0" smtClean="0"/>
              <a:t>TCP Buffer </a:t>
            </a:r>
            <a:r>
              <a:rPr lang="en-US" dirty="0"/>
              <a:t>R</a:t>
            </a:r>
            <a:r>
              <a:rPr lang="en-US" dirty="0" smtClean="0"/>
              <a:t>equirement</a:t>
            </a:r>
            <a:endParaRPr lang="en-US" dirty="0"/>
          </a:p>
        </p:txBody>
      </p:sp>
      <p:sp>
        <p:nvSpPr>
          <p:cNvPr id="9830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830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8310" name="Rectangle 6"/>
          <p:cNvSpPr>
            <a:spLocks noChangeArrowheads="1"/>
          </p:cNvSpPr>
          <p:nvPr/>
        </p:nvSpPr>
        <p:spPr bwMode="auto">
          <a:xfrm>
            <a:off x="0" y="1143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3" name="Content Placeholder 12"/>
          <p:cNvSpPr>
            <a:spLocks noGrp="1"/>
          </p:cNvSpPr>
          <p:nvPr>
            <p:ph idx="1"/>
          </p:nvPr>
        </p:nvSpPr>
        <p:spPr>
          <a:xfrm>
            <a:off x="304800" y="1371600"/>
            <a:ext cx="8229600" cy="990600"/>
          </a:xfrm>
        </p:spPr>
        <p:txBody>
          <a:bodyPr>
            <a:normAutofit/>
          </a:bodyPr>
          <a:lstStyle/>
          <a:p>
            <a:r>
              <a:rPr lang="en-US" sz="2400" dirty="0" smtClean="0"/>
              <a:t>Bandwidth-delay product rule of thumb:</a:t>
            </a:r>
          </a:p>
          <a:p>
            <a:pPr lvl="1"/>
            <a:r>
              <a:rPr lang="en-US" sz="2000" dirty="0" smtClean="0"/>
              <a:t>A single flow needs </a:t>
            </a:r>
            <a:r>
              <a:rPr lang="en-US" sz="2000" b="1" dirty="0" smtClean="0"/>
              <a:t>C×RTT </a:t>
            </a:r>
            <a:r>
              <a:rPr lang="en-US" sz="2000" dirty="0" smtClean="0"/>
              <a:t>buffers for </a:t>
            </a:r>
            <a:r>
              <a:rPr lang="en-US" sz="2000" b="1" dirty="0" smtClean="0">
                <a:solidFill>
                  <a:srgbClr val="FF0000"/>
                </a:solidFill>
              </a:rPr>
              <a:t>100% Throughput.</a:t>
            </a:r>
          </a:p>
        </p:txBody>
      </p:sp>
      <p:sp>
        <p:nvSpPr>
          <p:cNvPr id="98312" name="Rectangle 8"/>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8313" name="Rectangle 9"/>
          <p:cNvSpPr>
            <a:spLocks noChangeArrowheads="1"/>
          </p:cNvSpPr>
          <p:nvPr/>
        </p:nvSpPr>
        <p:spPr bwMode="auto">
          <a:xfrm>
            <a:off x="0" y="1076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8315" name="Rectangle 1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98316" name="Rectangle 12"/>
          <p:cNvSpPr>
            <a:spLocks noChangeArrowheads="1"/>
          </p:cNvSpPr>
          <p:nvPr/>
        </p:nvSpPr>
        <p:spPr bwMode="auto">
          <a:xfrm>
            <a:off x="0" y="1143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4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27" name="Rectangle 3"/>
          <p:cNvSpPr>
            <a:spLocks noChangeArrowheads="1"/>
          </p:cNvSpPr>
          <p:nvPr/>
        </p:nvSpPr>
        <p:spPr bwMode="auto">
          <a:xfrm>
            <a:off x="0" y="1076325"/>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4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03430" name="Rectangle 6"/>
          <p:cNvSpPr>
            <a:spLocks noChangeArrowheads="1"/>
          </p:cNvSpPr>
          <p:nvPr/>
        </p:nvSpPr>
        <p:spPr bwMode="auto">
          <a:xfrm>
            <a:off x="0" y="11430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05" name="Text Box 19"/>
          <p:cNvSpPr txBox="1">
            <a:spLocks noChangeArrowheads="1"/>
          </p:cNvSpPr>
          <p:nvPr/>
        </p:nvSpPr>
        <p:spPr bwMode="auto">
          <a:xfrm rot="16200000">
            <a:off x="-362479" y="5327147"/>
            <a:ext cx="1574825" cy="369332"/>
          </a:xfrm>
          <a:prstGeom prst="rect">
            <a:avLst/>
          </a:prstGeom>
          <a:noFill/>
          <a:ln w="9525">
            <a:noFill/>
            <a:miter lim="800000"/>
            <a:headEnd/>
            <a:tailEnd/>
          </a:ln>
          <a:effectLst/>
        </p:spPr>
        <p:txBody>
          <a:bodyPr wrap="square">
            <a:spAutoFit/>
          </a:bodyPr>
          <a:lstStyle/>
          <a:p>
            <a:pPr algn="r"/>
            <a:r>
              <a:rPr lang="en-US" b="1" dirty="0" smtClean="0"/>
              <a:t>Throughput</a:t>
            </a:r>
            <a:endParaRPr lang="en-US" b="1" dirty="0"/>
          </a:p>
        </p:txBody>
      </p:sp>
      <p:sp>
        <p:nvSpPr>
          <p:cNvPr id="212" name="Text Box 19"/>
          <p:cNvSpPr txBox="1">
            <a:spLocks noChangeArrowheads="1"/>
          </p:cNvSpPr>
          <p:nvPr/>
        </p:nvSpPr>
        <p:spPr bwMode="auto">
          <a:xfrm rot="16200000">
            <a:off x="-174590" y="3621964"/>
            <a:ext cx="1199046" cy="369333"/>
          </a:xfrm>
          <a:prstGeom prst="rect">
            <a:avLst/>
          </a:prstGeom>
          <a:noFill/>
          <a:ln w="9525">
            <a:noFill/>
            <a:miter lim="800000"/>
            <a:headEnd/>
            <a:tailEnd/>
          </a:ln>
          <a:effectLst/>
        </p:spPr>
        <p:txBody>
          <a:bodyPr wrap="none">
            <a:spAutoFit/>
          </a:bodyPr>
          <a:lstStyle/>
          <a:p>
            <a:pPr algn="r"/>
            <a:r>
              <a:rPr lang="en-US" b="1" dirty="0" smtClean="0"/>
              <a:t>Buffer Size</a:t>
            </a:r>
            <a:endParaRPr lang="en-US" b="1" dirty="0"/>
          </a:p>
        </p:txBody>
      </p:sp>
      <p:grpSp>
        <p:nvGrpSpPr>
          <p:cNvPr id="8" name="Group 7"/>
          <p:cNvGrpSpPr/>
          <p:nvPr/>
        </p:nvGrpSpPr>
        <p:grpSpPr>
          <a:xfrm>
            <a:off x="4648202" y="2590800"/>
            <a:ext cx="3962398" cy="3530953"/>
            <a:chOff x="533402" y="2590800"/>
            <a:chExt cx="3962398" cy="3530953"/>
          </a:xfrm>
        </p:grpSpPr>
        <p:grpSp>
          <p:nvGrpSpPr>
            <p:cNvPr id="7" name="Group 6"/>
            <p:cNvGrpSpPr/>
            <p:nvPr/>
          </p:nvGrpSpPr>
          <p:grpSpPr>
            <a:xfrm>
              <a:off x="533402" y="3173812"/>
              <a:ext cx="3962398" cy="2947941"/>
              <a:chOff x="533402" y="3173812"/>
              <a:chExt cx="3962398" cy="2947941"/>
            </a:xfrm>
          </p:grpSpPr>
          <p:sp>
            <p:nvSpPr>
              <p:cNvPr id="214" name="Text Box 19"/>
              <p:cNvSpPr txBox="1">
                <a:spLocks noChangeArrowheads="1"/>
              </p:cNvSpPr>
              <p:nvPr/>
            </p:nvSpPr>
            <p:spPr bwMode="auto">
              <a:xfrm>
                <a:off x="533402" y="5122569"/>
                <a:ext cx="536685" cy="538103"/>
              </a:xfrm>
              <a:prstGeom prst="rect">
                <a:avLst/>
              </a:prstGeom>
              <a:noFill/>
              <a:ln w="9525">
                <a:noFill/>
                <a:miter lim="800000"/>
                <a:headEnd/>
                <a:tailEnd/>
              </a:ln>
              <a:effectLst/>
            </p:spPr>
            <p:txBody>
              <a:bodyPr wrap="none">
                <a:spAutoFit/>
              </a:bodyPr>
              <a:lstStyle/>
              <a:p>
                <a:r>
                  <a:rPr lang="en-US" b="1" dirty="0" smtClean="0"/>
                  <a:t>100%</a:t>
                </a:r>
                <a:endParaRPr lang="en-US" b="1" dirty="0"/>
              </a:p>
            </p:txBody>
          </p:sp>
          <p:grpSp>
            <p:nvGrpSpPr>
              <p:cNvPr id="6" name="Group 5"/>
              <p:cNvGrpSpPr/>
              <p:nvPr/>
            </p:nvGrpSpPr>
            <p:grpSpPr>
              <a:xfrm>
                <a:off x="897302" y="3173812"/>
                <a:ext cx="3598498" cy="2947941"/>
                <a:chOff x="869607" y="3173812"/>
                <a:chExt cx="3598498" cy="2947941"/>
              </a:xfrm>
            </p:grpSpPr>
            <p:sp>
              <p:nvSpPr>
                <p:cNvPr id="208" name="Text Box 19"/>
                <p:cNvSpPr txBox="1">
                  <a:spLocks noChangeArrowheads="1"/>
                </p:cNvSpPr>
                <p:nvPr/>
              </p:nvSpPr>
              <p:spPr bwMode="auto">
                <a:xfrm>
                  <a:off x="869607" y="3352800"/>
                  <a:ext cx="239749" cy="538103"/>
                </a:xfrm>
                <a:prstGeom prst="rect">
                  <a:avLst/>
                </a:prstGeom>
                <a:noFill/>
                <a:ln w="9525">
                  <a:noFill/>
                  <a:miter lim="800000"/>
                  <a:headEnd/>
                  <a:tailEnd/>
                </a:ln>
                <a:effectLst/>
              </p:spPr>
              <p:txBody>
                <a:bodyPr wrap="none">
                  <a:spAutoFit/>
                </a:bodyPr>
                <a:lstStyle/>
                <a:p>
                  <a:r>
                    <a:rPr lang="en-US" b="1" dirty="0"/>
                    <a:t>B</a:t>
                  </a:r>
                </a:p>
              </p:txBody>
            </p:sp>
            <p:cxnSp>
              <p:nvCxnSpPr>
                <p:cNvPr id="209" name="Straight Connector 208"/>
                <p:cNvCxnSpPr/>
                <p:nvPr/>
              </p:nvCxnSpPr>
              <p:spPr>
                <a:xfrm>
                  <a:off x="1189830" y="3581400"/>
                  <a:ext cx="3252862"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225" name="Group 108"/>
                <p:cNvGrpSpPr/>
                <p:nvPr/>
              </p:nvGrpSpPr>
              <p:grpSpPr>
                <a:xfrm>
                  <a:off x="1247917" y="3530734"/>
                  <a:ext cx="2892582" cy="905723"/>
                  <a:chOff x="2362200" y="5624697"/>
                  <a:chExt cx="3794574" cy="621652"/>
                </a:xfrm>
              </p:grpSpPr>
              <p:grpSp>
                <p:nvGrpSpPr>
                  <p:cNvPr id="228" name="Group 21"/>
                  <p:cNvGrpSpPr>
                    <a:grpSpLocks/>
                  </p:cNvGrpSpPr>
                  <p:nvPr/>
                </p:nvGrpSpPr>
                <p:grpSpPr bwMode="auto">
                  <a:xfrm>
                    <a:off x="2362200" y="5624697"/>
                    <a:ext cx="1892299" cy="609601"/>
                    <a:chOff x="1632" y="2660"/>
                    <a:chExt cx="720" cy="432"/>
                  </a:xfrm>
                </p:grpSpPr>
                <p:sp>
                  <p:nvSpPr>
                    <p:cNvPr id="232" name="Freeform 22"/>
                    <p:cNvSpPr>
                      <a:spLocks/>
                    </p:cNvSpPr>
                    <p:nvPr/>
                  </p:nvSpPr>
                  <p:spPr bwMode="auto">
                    <a:xfrm>
                      <a:off x="1632" y="2660"/>
                      <a:ext cx="672" cy="432"/>
                    </a:xfrm>
                    <a:custGeom>
                      <a:avLst/>
                      <a:gdLst/>
                      <a:ahLst/>
                      <a:cxnLst>
                        <a:cxn ang="0">
                          <a:pos x="0" y="528"/>
                        </a:cxn>
                        <a:cxn ang="0">
                          <a:pos x="144" y="288"/>
                        </a:cxn>
                        <a:cxn ang="0">
                          <a:pos x="336" y="96"/>
                        </a:cxn>
                        <a:cxn ang="0">
                          <a:pos x="480" y="0"/>
                        </a:cxn>
                      </a:cxnLst>
                      <a:rect l="0" t="0" r="r" b="b"/>
                      <a:pathLst>
                        <a:path w="480" h="528">
                          <a:moveTo>
                            <a:pt x="0" y="528"/>
                          </a:moveTo>
                          <a:cubicBezTo>
                            <a:pt x="44" y="444"/>
                            <a:pt x="88" y="360"/>
                            <a:pt x="144" y="288"/>
                          </a:cubicBezTo>
                          <a:cubicBezTo>
                            <a:pt x="200" y="216"/>
                            <a:pt x="280" y="144"/>
                            <a:pt x="336" y="96"/>
                          </a:cubicBezTo>
                          <a:cubicBezTo>
                            <a:pt x="392" y="48"/>
                            <a:pt x="436" y="24"/>
                            <a:pt x="480" y="0"/>
                          </a:cubicBezTo>
                        </a:path>
                      </a:pathLst>
                    </a:custGeom>
                    <a:noFill/>
                    <a:ln w="19050" cap="rnd" cmpd="sng">
                      <a:solidFill>
                        <a:srgbClr val="FF0000"/>
                      </a:solidFill>
                      <a:round/>
                      <a:headEnd/>
                      <a:tailEnd/>
                    </a:ln>
                    <a:effectLst/>
                  </p:spPr>
                  <p:txBody>
                    <a:bodyPr/>
                    <a:lstStyle/>
                    <a:p>
                      <a:endParaRPr lang="en-US"/>
                    </a:p>
                  </p:txBody>
                </p:sp>
                <p:sp>
                  <p:nvSpPr>
                    <p:cNvPr id="233" name="Line 23"/>
                    <p:cNvSpPr>
                      <a:spLocks noChangeShapeType="1"/>
                    </p:cNvSpPr>
                    <p:nvPr/>
                  </p:nvSpPr>
                  <p:spPr bwMode="auto">
                    <a:xfrm>
                      <a:off x="2304" y="2660"/>
                      <a:ext cx="48" cy="432"/>
                    </a:xfrm>
                    <a:prstGeom prst="line">
                      <a:avLst/>
                    </a:prstGeom>
                    <a:noFill/>
                    <a:ln w="19050" cap="rnd">
                      <a:solidFill>
                        <a:srgbClr val="FF0000"/>
                      </a:solidFill>
                      <a:round/>
                      <a:headEnd/>
                      <a:tailEnd/>
                    </a:ln>
                    <a:effectLst/>
                  </p:spPr>
                  <p:txBody>
                    <a:bodyPr/>
                    <a:lstStyle/>
                    <a:p>
                      <a:endParaRPr lang="en-US"/>
                    </a:p>
                  </p:txBody>
                </p:sp>
              </p:grpSp>
              <p:sp>
                <p:nvSpPr>
                  <p:cNvPr id="229" name="Freeform 22"/>
                  <p:cNvSpPr>
                    <a:spLocks/>
                  </p:cNvSpPr>
                  <p:nvPr/>
                </p:nvSpPr>
                <p:spPr bwMode="auto">
                  <a:xfrm>
                    <a:off x="4267201" y="5625179"/>
                    <a:ext cx="1766146" cy="609600"/>
                  </a:xfrm>
                  <a:custGeom>
                    <a:avLst/>
                    <a:gdLst/>
                    <a:ahLst/>
                    <a:cxnLst>
                      <a:cxn ang="0">
                        <a:pos x="0" y="528"/>
                      </a:cxn>
                      <a:cxn ang="0">
                        <a:pos x="144" y="288"/>
                      </a:cxn>
                      <a:cxn ang="0">
                        <a:pos x="336" y="96"/>
                      </a:cxn>
                      <a:cxn ang="0">
                        <a:pos x="480" y="0"/>
                      </a:cxn>
                    </a:cxnLst>
                    <a:rect l="0" t="0" r="r" b="b"/>
                    <a:pathLst>
                      <a:path w="480" h="528">
                        <a:moveTo>
                          <a:pt x="0" y="528"/>
                        </a:moveTo>
                        <a:cubicBezTo>
                          <a:pt x="44" y="444"/>
                          <a:pt x="88" y="360"/>
                          <a:pt x="144" y="288"/>
                        </a:cubicBezTo>
                        <a:cubicBezTo>
                          <a:pt x="200" y="216"/>
                          <a:pt x="280" y="144"/>
                          <a:pt x="336" y="96"/>
                        </a:cubicBezTo>
                        <a:cubicBezTo>
                          <a:pt x="392" y="48"/>
                          <a:pt x="436" y="24"/>
                          <a:pt x="480" y="0"/>
                        </a:cubicBezTo>
                      </a:path>
                    </a:pathLst>
                  </a:custGeom>
                  <a:noFill/>
                  <a:ln w="19050" cap="rnd" cmpd="sng">
                    <a:solidFill>
                      <a:srgbClr val="FF0000"/>
                    </a:solidFill>
                    <a:round/>
                    <a:headEnd/>
                    <a:tailEnd/>
                  </a:ln>
                  <a:effectLst/>
                </p:spPr>
                <p:txBody>
                  <a:bodyPr/>
                  <a:lstStyle/>
                  <a:p>
                    <a:endParaRPr lang="en-US"/>
                  </a:p>
                </p:txBody>
              </p:sp>
              <p:sp>
                <p:nvSpPr>
                  <p:cNvPr id="230" name="Line 23"/>
                  <p:cNvSpPr>
                    <a:spLocks noChangeShapeType="1"/>
                  </p:cNvSpPr>
                  <p:nvPr/>
                </p:nvSpPr>
                <p:spPr bwMode="auto">
                  <a:xfrm>
                    <a:off x="6033347" y="5624697"/>
                    <a:ext cx="123427" cy="621652"/>
                  </a:xfrm>
                  <a:prstGeom prst="line">
                    <a:avLst/>
                  </a:prstGeom>
                  <a:noFill/>
                  <a:ln w="19050" cap="rnd">
                    <a:solidFill>
                      <a:srgbClr val="FF0000"/>
                    </a:solidFill>
                    <a:round/>
                    <a:headEnd/>
                    <a:tailEnd/>
                  </a:ln>
                  <a:effectLst/>
                </p:spPr>
                <p:txBody>
                  <a:bodyPr/>
                  <a:lstStyle/>
                  <a:p>
                    <a:endParaRPr lang="en-US"/>
                  </a:p>
                </p:txBody>
              </p:sp>
            </p:grpSp>
            <p:grpSp>
              <p:nvGrpSpPr>
                <p:cNvPr id="211" name="Group 110"/>
                <p:cNvGrpSpPr/>
                <p:nvPr/>
              </p:nvGrpSpPr>
              <p:grpSpPr>
                <a:xfrm>
                  <a:off x="1160041" y="3173812"/>
                  <a:ext cx="3308064" cy="1730440"/>
                  <a:chOff x="4304322" y="4338320"/>
                  <a:chExt cx="4339615" cy="1187704"/>
                </a:xfrm>
              </p:grpSpPr>
              <p:sp>
                <p:nvSpPr>
                  <p:cNvPr id="223" name="Freeform 5"/>
                  <p:cNvSpPr>
                    <a:spLocks/>
                  </p:cNvSpPr>
                  <p:nvPr/>
                </p:nvSpPr>
                <p:spPr bwMode="auto">
                  <a:xfrm>
                    <a:off x="4304322" y="4338320"/>
                    <a:ext cx="4339615" cy="868680"/>
                  </a:xfrm>
                  <a:custGeom>
                    <a:avLst/>
                    <a:gdLst/>
                    <a:ahLst/>
                    <a:cxnLst>
                      <a:cxn ang="0">
                        <a:pos x="0" y="0"/>
                      </a:cxn>
                      <a:cxn ang="0">
                        <a:pos x="0" y="960"/>
                      </a:cxn>
                      <a:cxn ang="0">
                        <a:pos x="2976" y="960"/>
                      </a:cxn>
                    </a:cxnLst>
                    <a:rect l="0" t="0" r="r" b="b"/>
                    <a:pathLst>
                      <a:path w="2976" h="960">
                        <a:moveTo>
                          <a:pt x="0" y="0"/>
                        </a:moveTo>
                        <a:lnTo>
                          <a:pt x="0" y="960"/>
                        </a:lnTo>
                        <a:lnTo>
                          <a:pt x="2976" y="960"/>
                        </a:lnTo>
                      </a:path>
                    </a:pathLst>
                  </a:custGeom>
                  <a:noFill/>
                  <a:ln w="12700" cmpd="sng">
                    <a:solidFill>
                      <a:schemeClr val="tx1"/>
                    </a:solidFill>
                    <a:round/>
                    <a:headEnd type="triangle" w="med" len="med"/>
                    <a:tailEnd type="triangle" w="med" len="med"/>
                  </a:ln>
                  <a:effectLst/>
                </p:spPr>
                <p:txBody>
                  <a:bodyPr/>
                  <a:lstStyle/>
                  <a:p>
                    <a:endParaRPr lang="en-US"/>
                  </a:p>
                </p:txBody>
              </p:sp>
              <p:sp>
                <p:nvSpPr>
                  <p:cNvPr id="224" name="Rectangle 223"/>
                  <p:cNvSpPr/>
                  <p:nvPr/>
                </p:nvSpPr>
                <p:spPr>
                  <a:xfrm>
                    <a:off x="4380522" y="5221224"/>
                    <a:ext cx="39624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3" name="Freeform 5"/>
                <p:cNvSpPr>
                  <a:spLocks/>
                </p:cNvSpPr>
                <p:nvPr/>
              </p:nvSpPr>
              <p:spPr bwMode="auto">
                <a:xfrm>
                  <a:off x="1160041" y="4856119"/>
                  <a:ext cx="3294618" cy="1265634"/>
                </a:xfrm>
                <a:custGeom>
                  <a:avLst/>
                  <a:gdLst/>
                  <a:ahLst/>
                  <a:cxnLst>
                    <a:cxn ang="0">
                      <a:pos x="0" y="0"/>
                    </a:cxn>
                    <a:cxn ang="0">
                      <a:pos x="0" y="960"/>
                    </a:cxn>
                    <a:cxn ang="0">
                      <a:pos x="2976" y="960"/>
                    </a:cxn>
                  </a:cxnLst>
                  <a:rect l="0" t="0" r="r" b="b"/>
                  <a:pathLst>
                    <a:path w="2976" h="960">
                      <a:moveTo>
                        <a:pt x="0" y="0"/>
                      </a:moveTo>
                      <a:lnTo>
                        <a:pt x="0" y="960"/>
                      </a:lnTo>
                      <a:lnTo>
                        <a:pt x="2976" y="960"/>
                      </a:lnTo>
                    </a:path>
                  </a:pathLst>
                </a:custGeom>
                <a:noFill/>
                <a:ln w="12700" cmpd="sng">
                  <a:solidFill>
                    <a:schemeClr val="tx1"/>
                  </a:solidFill>
                  <a:round/>
                  <a:headEnd type="triangle" w="med" len="med"/>
                  <a:tailEnd type="triangle" w="med" len="med"/>
                </a:ln>
                <a:effectLst/>
              </p:spPr>
              <p:txBody>
                <a:bodyPr/>
                <a:lstStyle/>
                <a:p>
                  <a:endParaRPr lang="en-US"/>
                </a:p>
              </p:txBody>
            </p:sp>
            <p:sp>
              <p:nvSpPr>
                <p:cNvPr id="219" name="Line 23"/>
                <p:cNvSpPr>
                  <a:spLocks noChangeShapeType="1"/>
                </p:cNvSpPr>
                <p:nvPr/>
              </p:nvSpPr>
              <p:spPr bwMode="auto">
                <a:xfrm>
                  <a:off x="1160041" y="5344611"/>
                  <a:ext cx="3236310" cy="0"/>
                </a:xfrm>
                <a:prstGeom prst="line">
                  <a:avLst/>
                </a:prstGeom>
                <a:noFill/>
                <a:ln w="19050">
                  <a:solidFill>
                    <a:srgbClr val="FF0000"/>
                  </a:solidFill>
                  <a:round/>
                  <a:headEnd/>
                  <a:tailEnd/>
                </a:ln>
                <a:effectLst/>
              </p:spPr>
              <p:txBody>
                <a:bodyPr/>
                <a:lstStyle/>
                <a:p>
                  <a:endParaRPr lang="en-US"/>
                </a:p>
              </p:txBody>
            </p:sp>
            <p:sp>
              <p:nvSpPr>
                <p:cNvPr id="234" name="Freeform 22"/>
                <p:cNvSpPr>
                  <a:spLocks/>
                </p:cNvSpPr>
                <p:nvPr/>
              </p:nvSpPr>
              <p:spPr bwMode="auto">
                <a:xfrm>
                  <a:off x="4144881" y="4203717"/>
                  <a:ext cx="251470" cy="224361"/>
                </a:xfrm>
                <a:custGeom>
                  <a:avLst/>
                  <a:gdLst>
                    <a:gd name="connsiteX0" fmla="*/ 0 w 10000"/>
                    <a:gd name="connsiteY0" fmla="*/ 10000 h 10000"/>
                    <a:gd name="connsiteX1" fmla="*/ 1668 w 10000"/>
                    <a:gd name="connsiteY1" fmla="*/ 7373 h 10000"/>
                    <a:gd name="connsiteX2" fmla="*/ 7000 w 10000"/>
                    <a:gd name="connsiteY2" fmla="*/ 1818 h 10000"/>
                    <a:gd name="connsiteX3" fmla="*/ 10000 w 10000"/>
                    <a:gd name="connsiteY3" fmla="*/ 0 h 10000"/>
                    <a:gd name="connsiteX0" fmla="*/ 0 w 10000"/>
                    <a:gd name="connsiteY0" fmla="*/ 10000 h 10000"/>
                    <a:gd name="connsiteX1" fmla="*/ 1668 w 10000"/>
                    <a:gd name="connsiteY1" fmla="*/ 7373 h 10000"/>
                    <a:gd name="connsiteX2" fmla="*/ 7000 w 10000"/>
                    <a:gd name="connsiteY2" fmla="*/ 1818 h 10000"/>
                    <a:gd name="connsiteX3" fmla="*/ 10000 w 10000"/>
                    <a:gd name="connsiteY3" fmla="*/ 0 h 10000"/>
                    <a:gd name="connsiteX0" fmla="*/ 0 w 10000"/>
                    <a:gd name="connsiteY0" fmla="*/ 10000 h 10000"/>
                    <a:gd name="connsiteX1" fmla="*/ 1668 w 10000"/>
                    <a:gd name="connsiteY1" fmla="*/ 7373 h 10000"/>
                    <a:gd name="connsiteX2" fmla="*/ 10000 w 10000"/>
                    <a:gd name="connsiteY2" fmla="*/ 0 h 10000"/>
                    <a:gd name="connsiteX0" fmla="*/ 0 w 1668"/>
                    <a:gd name="connsiteY0" fmla="*/ 2627 h 2627"/>
                    <a:gd name="connsiteX1" fmla="*/ 1668 w 1668"/>
                    <a:gd name="connsiteY1" fmla="*/ 0 h 2627"/>
                    <a:gd name="connsiteX0" fmla="*/ 0 w 11198"/>
                    <a:gd name="connsiteY0" fmla="*/ 9616 h 9616"/>
                    <a:gd name="connsiteX1" fmla="*/ 11198 w 11198"/>
                    <a:gd name="connsiteY1" fmla="*/ 0 h 9616"/>
                    <a:gd name="connsiteX0" fmla="*/ 0 w 10000"/>
                    <a:gd name="connsiteY0" fmla="*/ 10000 h 10000"/>
                    <a:gd name="connsiteX1" fmla="*/ 10000 w 10000"/>
                    <a:gd name="connsiteY1" fmla="*/ 0 h 10000"/>
                  </a:gdLst>
                  <a:ahLst/>
                  <a:cxnLst>
                    <a:cxn ang="0">
                      <a:pos x="connsiteX0" y="connsiteY0"/>
                    </a:cxn>
                    <a:cxn ang="0">
                      <a:pos x="connsiteX1" y="connsiteY1"/>
                    </a:cxn>
                  </a:cxnLst>
                  <a:rect l="l" t="t" r="r" b="b"/>
                  <a:pathLst>
                    <a:path w="10000" h="10000">
                      <a:moveTo>
                        <a:pt x="0" y="10000"/>
                      </a:moveTo>
                      <a:cubicBezTo>
                        <a:pt x="4910" y="3702"/>
                        <a:pt x="1788" y="7798"/>
                        <a:pt x="10000" y="0"/>
                      </a:cubicBezTo>
                    </a:path>
                  </a:pathLst>
                </a:custGeom>
                <a:noFill/>
                <a:ln w="19050" cap="rnd" cmpd="sng">
                  <a:solidFill>
                    <a:srgbClr val="FF0000"/>
                  </a:solidFill>
                  <a:round/>
                  <a:headEnd/>
                  <a:tailEnd/>
                </a:ln>
                <a:effectLst/>
              </p:spPr>
              <p:txBody>
                <a:bodyPr/>
                <a:lstStyle/>
                <a:p>
                  <a:endParaRPr lang="en-US" dirty="0"/>
                </a:p>
              </p:txBody>
            </p:sp>
          </p:grpSp>
        </p:grpSp>
        <p:sp>
          <p:nvSpPr>
            <p:cNvPr id="235" name="Text Box 19"/>
            <p:cNvSpPr txBox="1">
              <a:spLocks noChangeArrowheads="1"/>
            </p:cNvSpPr>
            <p:nvPr/>
          </p:nvSpPr>
          <p:spPr bwMode="auto">
            <a:xfrm>
              <a:off x="1983604" y="2590800"/>
              <a:ext cx="1445396" cy="461665"/>
            </a:xfrm>
            <a:prstGeom prst="rect">
              <a:avLst/>
            </a:prstGeom>
            <a:noFill/>
            <a:ln w="9525">
              <a:noFill/>
              <a:miter lim="800000"/>
              <a:headEnd/>
              <a:tailEnd/>
            </a:ln>
            <a:effectLst/>
          </p:spPr>
          <p:txBody>
            <a:bodyPr wrap="none">
              <a:spAutoFit/>
            </a:bodyPr>
            <a:lstStyle/>
            <a:p>
              <a:r>
                <a:rPr lang="en-US" sz="2400" b="1" dirty="0" smtClean="0"/>
                <a:t>B ≥ C×RTT</a:t>
              </a:r>
              <a:endParaRPr lang="en-US" sz="2400" b="1" dirty="0"/>
            </a:p>
          </p:txBody>
        </p:sp>
      </p:grpSp>
      <p:grpSp>
        <p:nvGrpSpPr>
          <p:cNvPr id="9" name="Group 8"/>
          <p:cNvGrpSpPr/>
          <p:nvPr/>
        </p:nvGrpSpPr>
        <p:grpSpPr>
          <a:xfrm>
            <a:off x="588672" y="2590800"/>
            <a:ext cx="3983328" cy="3530954"/>
            <a:chOff x="4474872" y="2590800"/>
            <a:chExt cx="3983328" cy="3530954"/>
          </a:xfrm>
        </p:grpSpPr>
        <p:grpSp>
          <p:nvGrpSpPr>
            <p:cNvPr id="3" name="Group 2"/>
            <p:cNvGrpSpPr/>
            <p:nvPr/>
          </p:nvGrpSpPr>
          <p:grpSpPr>
            <a:xfrm>
              <a:off x="4474872" y="3173813"/>
              <a:ext cx="3983328" cy="2947941"/>
              <a:chOff x="3406081" y="3844052"/>
              <a:chExt cx="5225449" cy="2023348"/>
            </a:xfrm>
          </p:grpSpPr>
          <p:cxnSp>
            <p:nvCxnSpPr>
              <p:cNvPr id="109" name="Straight Connector 108"/>
              <p:cNvCxnSpPr/>
              <p:nvPr/>
            </p:nvCxnSpPr>
            <p:spPr>
              <a:xfrm>
                <a:off x="4304322" y="5334000"/>
                <a:ext cx="42672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9" name="Text Box 19"/>
              <p:cNvSpPr txBox="1">
                <a:spLocks noChangeArrowheads="1"/>
              </p:cNvSpPr>
              <p:nvPr/>
            </p:nvSpPr>
            <p:spPr bwMode="auto">
              <a:xfrm>
                <a:off x="3847122" y="4191000"/>
                <a:ext cx="314510" cy="369332"/>
              </a:xfrm>
              <a:prstGeom prst="rect">
                <a:avLst/>
              </a:prstGeom>
              <a:noFill/>
              <a:ln w="9525">
                <a:noFill/>
                <a:miter lim="800000"/>
                <a:headEnd/>
                <a:tailEnd/>
              </a:ln>
              <a:effectLst/>
            </p:spPr>
            <p:txBody>
              <a:bodyPr wrap="none">
                <a:spAutoFit/>
              </a:bodyPr>
              <a:lstStyle/>
              <a:p>
                <a:r>
                  <a:rPr lang="en-US" b="1" dirty="0"/>
                  <a:t>B</a:t>
                </a:r>
              </a:p>
            </p:txBody>
          </p:sp>
          <p:cxnSp>
            <p:nvCxnSpPr>
              <p:cNvPr id="80" name="Straight Connector 79"/>
              <p:cNvCxnSpPr/>
              <p:nvPr/>
            </p:nvCxnSpPr>
            <p:spPr>
              <a:xfrm>
                <a:off x="4267200" y="4377214"/>
                <a:ext cx="4267200" cy="0"/>
              </a:xfrm>
              <a:prstGeom prst="line">
                <a:avLst/>
              </a:prstGeom>
              <a:ln w="19050">
                <a:solidFill>
                  <a:schemeClr val="tx1"/>
                </a:solidFill>
                <a:prstDash val="dash"/>
              </a:ln>
            </p:spPr>
            <p:style>
              <a:lnRef idx="1">
                <a:schemeClr val="accent1"/>
              </a:lnRef>
              <a:fillRef idx="0">
                <a:schemeClr val="accent1"/>
              </a:fillRef>
              <a:effectRef idx="0">
                <a:schemeClr val="accent1"/>
              </a:effectRef>
              <a:fontRef idx="minor">
                <a:schemeClr val="tx1"/>
              </a:fontRef>
            </p:style>
          </p:cxnSp>
          <p:grpSp>
            <p:nvGrpSpPr>
              <p:cNvPr id="31" name="Group 109"/>
              <p:cNvGrpSpPr/>
              <p:nvPr/>
            </p:nvGrpSpPr>
            <p:grpSpPr>
              <a:xfrm>
                <a:off x="4322575" y="4331732"/>
                <a:ext cx="4059425" cy="609600"/>
                <a:chOff x="2341375" y="5867400"/>
                <a:chExt cx="4059425" cy="609600"/>
              </a:xfrm>
            </p:grpSpPr>
            <p:grpSp>
              <p:nvGrpSpPr>
                <p:cNvPr id="34" name="Group 108"/>
                <p:cNvGrpSpPr/>
                <p:nvPr/>
              </p:nvGrpSpPr>
              <p:grpSpPr>
                <a:xfrm>
                  <a:off x="2362200" y="5867400"/>
                  <a:ext cx="4038600" cy="609600"/>
                  <a:chOff x="2362200" y="5867400"/>
                  <a:chExt cx="4038600" cy="609600"/>
                </a:xfrm>
              </p:grpSpPr>
              <p:grpSp>
                <p:nvGrpSpPr>
                  <p:cNvPr id="37" name="Group 21"/>
                  <p:cNvGrpSpPr>
                    <a:grpSpLocks/>
                  </p:cNvGrpSpPr>
                  <p:nvPr/>
                </p:nvGrpSpPr>
                <p:grpSpPr bwMode="auto">
                  <a:xfrm>
                    <a:off x="2362200" y="5867400"/>
                    <a:ext cx="1892299" cy="609600"/>
                    <a:chOff x="1632" y="2832"/>
                    <a:chExt cx="720" cy="432"/>
                  </a:xfrm>
                </p:grpSpPr>
                <p:sp>
                  <p:nvSpPr>
                    <p:cNvPr id="102" name="Freeform 22"/>
                    <p:cNvSpPr>
                      <a:spLocks/>
                    </p:cNvSpPr>
                    <p:nvPr/>
                  </p:nvSpPr>
                  <p:spPr bwMode="auto">
                    <a:xfrm>
                      <a:off x="1632" y="2832"/>
                      <a:ext cx="672" cy="432"/>
                    </a:xfrm>
                    <a:custGeom>
                      <a:avLst/>
                      <a:gdLst/>
                      <a:ahLst/>
                      <a:cxnLst>
                        <a:cxn ang="0">
                          <a:pos x="0" y="528"/>
                        </a:cxn>
                        <a:cxn ang="0">
                          <a:pos x="144" y="288"/>
                        </a:cxn>
                        <a:cxn ang="0">
                          <a:pos x="336" y="96"/>
                        </a:cxn>
                        <a:cxn ang="0">
                          <a:pos x="480" y="0"/>
                        </a:cxn>
                      </a:cxnLst>
                      <a:rect l="0" t="0" r="r" b="b"/>
                      <a:pathLst>
                        <a:path w="480" h="528">
                          <a:moveTo>
                            <a:pt x="0" y="528"/>
                          </a:moveTo>
                          <a:cubicBezTo>
                            <a:pt x="44" y="444"/>
                            <a:pt x="88" y="360"/>
                            <a:pt x="144" y="288"/>
                          </a:cubicBezTo>
                          <a:cubicBezTo>
                            <a:pt x="200" y="216"/>
                            <a:pt x="280" y="144"/>
                            <a:pt x="336" y="96"/>
                          </a:cubicBezTo>
                          <a:cubicBezTo>
                            <a:pt x="392" y="48"/>
                            <a:pt x="436" y="24"/>
                            <a:pt x="480" y="0"/>
                          </a:cubicBezTo>
                        </a:path>
                      </a:pathLst>
                    </a:custGeom>
                    <a:noFill/>
                    <a:ln w="19050" cap="rnd" cmpd="sng">
                      <a:solidFill>
                        <a:srgbClr val="FF0000"/>
                      </a:solidFill>
                      <a:round/>
                      <a:headEnd/>
                      <a:tailEnd/>
                    </a:ln>
                    <a:effectLst/>
                  </p:spPr>
                  <p:txBody>
                    <a:bodyPr/>
                    <a:lstStyle/>
                    <a:p>
                      <a:endParaRPr lang="en-US"/>
                    </a:p>
                  </p:txBody>
                </p:sp>
                <p:sp>
                  <p:nvSpPr>
                    <p:cNvPr id="103" name="Line 23"/>
                    <p:cNvSpPr>
                      <a:spLocks noChangeShapeType="1"/>
                    </p:cNvSpPr>
                    <p:nvPr/>
                  </p:nvSpPr>
                  <p:spPr bwMode="auto">
                    <a:xfrm>
                      <a:off x="2304" y="2832"/>
                      <a:ext cx="48" cy="432"/>
                    </a:xfrm>
                    <a:prstGeom prst="line">
                      <a:avLst/>
                    </a:prstGeom>
                    <a:noFill/>
                    <a:ln w="19050" cap="rnd">
                      <a:solidFill>
                        <a:srgbClr val="FF0000"/>
                      </a:solidFill>
                      <a:round/>
                      <a:headEnd/>
                      <a:tailEnd/>
                    </a:ln>
                    <a:effectLst/>
                  </p:spPr>
                  <p:txBody>
                    <a:bodyPr/>
                    <a:lstStyle/>
                    <a:p>
                      <a:endParaRPr lang="en-US"/>
                    </a:p>
                  </p:txBody>
                </p:sp>
              </p:grpSp>
              <p:sp>
                <p:nvSpPr>
                  <p:cNvPr id="100" name="Freeform 22"/>
                  <p:cNvSpPr>
                    <a:spLocks/>
                  </p:cNvSpPr>
                  <p:nvPr/>
                </p:nvSpPr>
                <p:spPr bwMode="auto">
                  <a:xfrm>
                    <a:off x="4267201" y="5867400"/>
                    <a:ext cx="1766146" cy="609600"/>
                  </a:xfrm>
                  <a:custGeom>
                    <a:avLst/>
                    <a:gdLst/>
                    <a:ahLst/>
                    <a:cxnLst>
                      <a:cxn ang="0">
                        <a:pos x="0" y="528"/>
                      </a:cxn>
                      <a:cxn ang="0">
                        <a:pos x="144" y="288"/>
                      </a:cxn>
                      <a:cxn ang="0">
                        <a:pos x="336" y="96"/>
                      </a:cxn>
                      <a:cxn ang="0">
                        <a:pos x="480" y="0"/>
                      </a:cxn>
                    </a:cxnLst>
                    <a:rect l="0" t="0" r="r" b="b"/>
                    <a:pathLst>
                      <a:path w="480" h="528">
                        <a:moveTo>
                          <a:pt x="0" y="528"/>
                        </a:moveTo>
                        <a:cubicBezTo>
                          <a:pt x="44" y="444"/>
                          <a:pt x="88" y="360"/>
                          <a:pt x="144" y="288"/>
                        </a:cubicBezTo>
                        <a:cubicBezTo>
                          <a:pt x="200" y="216"/>
                          <a:pt x="280" y="144"/>
                          <a:pt x="336" y="96"/>
                        </a:cubicBezTo>
                        <a:cubicBezTo>
                          <a:pt x="392" y="48"/>
                          <a:pt x="436" y="24"/>
                          <a:pt x="480" y="0"/>
                        </a:cubicBezTo>
                      </a:path>
                    </a:pathLst>
                  </a:custGeom>
                  <a:noFill/>
                  <a:ln w="19050" cap="rnd" cmpd="sng">
                    <a:solidFill>
                      <a:srgbClr val="FF0000"/>
                    </a:solidFill>
                    <a:round/>
                    <a:headEnd/>
                    <a:tailEnd/>
                  </a:ln>
                  <a:effectLst/>
                </p:spPr>
                <p:txBody>
                  <a:bodyPr/>
                  <a:lstStyle/>
                  <a:p>
                    <a:endParaRPr lang="en-US"/>
                  </a:p>
                </p:txBody>
              </p:sp>
              <p:sp>
                <p:nvSpPr>
                  <p:cNvPr id="101" name="Line 23"/>
                  <p:cNvSpPr>
                    <a:spLocks noChangeShapeType="1"/>
                  </p:cNvSpPr>
                  <p:nvPr/>
                </p:nvSpPr>
                <p:spPr bwMode="auto">
                  <a:xfrm>
                    <a:off x="6033347" y="5871902"/>
                    <a:ext cx="62653" cy="374447"/>
                  </a:xfrm>
                  <a:prstGeom prst="line">
                    <a:avLst/>
                  </a:prstGeom>
                  <a:noFill/>
                  <a:ln w="19050" cap="rnd">
                    <a:solidFill>
                      <a:srgbClr val="FF0000"/>
                    </a:solidFill>
                    <a:round/>
                    <a:headEnd/>
                    <a:tailEnd/>
                  </a:ln>
                  <a:effectLst/>
                </p:spPr>
                <p:txBody>
                  <a:bodyPr/>
                  <a:lstStyle/>
                  <a:p>
                    <a:endParaRPr lang="en-US"/>
                  </a:p>
                </p:txBody>
              </p:sp>
              <p:sp>
                <p:nvSpPr>
                  <p:cNvPr id="104" name="Line 23"/>
                  <p:cNvSpPr>
                    <a:spLocks noChangeShapeType="1"/>
                  </p:cNvSpPr>
                  <p:nvPr/>
                </p:nvSpPr>
                <p:spPr bwMode="auto">
                  <a:xfrm>
                    <a:off x="6096002" y="6240481"/>
                    <a:ext cx="304798" cy="0"/>
                  </a:xfrm>
                  <a:prstGeom prst="line">
                    <a:avLst/>
                  </a:prstGeom>
                  <a:noFill/>
                  <a:ln w="19050" cap="rnd">
                    <a:solidFill>
                      <a:srgbClr val="FF0000"/>
                    </a:solidFill>
                    <a:round/>
                    <a:headEnd/>
                    <a:tailEnd/>
                  </a:ln>
                  <a:effectLst/>
                </p:spPr>
                <p:txBody>
                  <a:bodyPr/>
                  <a:lstStyle/>
                  <a:p>
                    <a:endParaRPr lang="en-US"/>
                  </a:p>
                </p:txBody>
              </p:sp>
            </p:grpSp>
            <p:sp>
              <p:nvSpPr>
                <p:cNvPr id="106" name="Line 23"/>
                <p:cNvSpPr>
                  <a:spLocks noChangeShapeType="1"/>
                </p:cNvSpPr>
                <p:nvPr/>
              </p:nvSpPr>
              <p:spPr bwMode="auto">
                <a:xfrm>
                  <a:off x="2341375" y="6242858"/>
                  <a:ext cx="457200" cy="0"/>
                </a:xfrm>
                <a:prstGeom prst="line">
                  <a:avLst/>
                </a:prstGeom>
                <a:noFill/>
                <a:ln w="19050" cap="rnd">
                  <a:solidFill>
                    <a:srgbClr val="FF0000"/>
                  </a:solidFill>
                  <a:round/>
                  <a:headEnd/>
                  <a:tailEnd/>
                </a:ln>
                <a:effectLst/>
              </p:spPr>
              <p:txBody>
                <a:bodyPr/>
                <a:lstStyle/>
                <a:p>
                  <a:endParaRPr lang="en-US"/>
                </a:p>
              </p:txBody>
            </p:sp>
            <p:sp>
              <p:nvSpPr>
                <p:cNvPr id="105" name="Line 23"/>
                <p:cNvSpPr>
                  <a:spLocks noChangeShapeType="1"/>
                </p:cNvSpPr>
                <p:nvPr/>
              </p:nvSpPr>
              <p:spPr bwMode="auto">
                <a:xfrm flipV="1">
                  <a:off x="4210755" y="6240481"/>
                  <a:ext cx="462873" cy="2377"/>
                </a:xfrm>
                <a:prstGeom prst="line">
                  <a:avLst/>
                </a:prstGeom>
                <a:noFill/>
                <a:ln w="19050" cap="rnd">
                  <a:solidFill>
                    <a:srgbClr val="FF0000"/>
                  </a:solidFill>
                  <a:round/>
                  <a:headEnd/>
                  <a:tailEnd/>
                </a:ln>
                <a:effectLst/>
              </p:spPr>
              <p:txBody>
                <a:bodyPr/>
                <a:lstStyle/>
                <a:p>
                  <a:endParaRPr lang="en-US"/>
                </a:p>
              </p:txBody>
            </p:sp>
          </p:grpSp>
          <p:grpSp>
            <p:nvGrpSpPr>
              <p:cNvPr id="40" name="Group 110"/>
              <p:cNvGrpSpPr/>
              <p:nvPr/>
            </p:nvGrpSpPr>
            <p:grpSpPr>
              <a:xfrm>
                <a:off x="4228122" y="3844052"/>
                <a:ext cx="4339615" cy="1177426"/>
                <a:chOff x="4304322" y="4338320"/>
                <a:chExt cx="4339615" cy="1177426"/>
              </a:xfrm>
            </p:grpSpPr>
            <p:sp>
              <p:nvSpPr>
                <p:cNvPr id="23" name="Freeform 5"/>
                <p:cNvSpPr>
                  <a:spLocks/>
                </p:cNvSpPr>
                <p:nvPr/>
              </p:nvSpPr>
              <p:spPr bwMode="auto">
                <a:xfrm>
                  <a:off x="4304322" y="4338320"/>
                  <a:ext cx="4339615" cy="868680"/>
                </a:xfrm>
                <a:custGeom>
                  <a:avLst/>
                  <a:gdLst/>
                  <a:ahLst/>
                  <a:cxnLst>
                    <a:cxn ang="0">
                      <a:pos x="0" y="0"/>
                    </a:cxn>
                    <a:cxn ang="0">
                      <a:pos x="0" y="960"/>
                    </a:cxn>
                    <a:cxn ang="0">
                      <a:pos x="2976" y="960"/>
                    </a:cxn>
                  </a:cxnLst>
                  <a:rect l="0" t="0" r="r" b="b"/>
                  <a:pathLst>
                    <a:path w="2976" h="960">
                      <a:moveTo>
                        <a:pt x="0" y="0"/>
                      </a:moveTo>
                      <a:lnTo>
                        <a:pt x="0" y="960"/>
                      </a:lnTo>
                      <a:lnTo>
                        <a:pt x="2976" y="960"/>
                      </a:lnTo>
                    </a:path>
                  </a:pathLst>
                </a:custGeom>
                <a:noFill/>
                <a:ln w="12700" cmpd="sng">
                  <a:solidFill>
                    <a:schemeClr val="tx1"/>
                  </a:solidFill>
                  <a:round/>
                  <a:headEnd type="triangle" w="med" len="med"/>
                  <a:tailEnd type="triangle" w="med" len="med"/>
                </a:ln>
                <a:effectLst/>
              </p:spPr>
              <p:txBody>
                <a:bodyPr/>
                <a:lstStyle/>
                <a:p>
                  <a:endParaRPr lang="en-US"/>
                </a:p>
              </p:txBody>
            </p:sp>
            <p:sp>
              <p:nvSpPr>
                <p:cNvPr id="107" name="Rectangle 106"/>
                <p:cNvSpPr/>
                <p:nvPr/>
              </p:nvSpPr>
              <p:spPr>
                <a:xfrm>
                  <a:off x="4380522" y="5210946"/>
                  <a:ext cx="3962400" cy="304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8" name="Freeform 5"/>
              <p:cNvSpPr>
                <a:spLocks/>
              </p:cNvSpPr>
              <p:nvPr/>
            </p:nvSpPr>
            <p:spPr bwMode="auto">
              <a:xfrm>
                <a:off x="4228122" y="4998720"/>
                <a:ext cx="4321977" cy="868680"/>
              </a:xfrm>
              <a:custGeom>
                <a:avLst/>
                <a:gdLst/>
                <a:ahLst/>
                <a:cxnLst>
                  <a:cxn ang="0">
                    <a:pos x="0" y="0"/>
                  </a:cxn>
                  <a:cxn ang="0">
                    <a:pos x="0" y="960"/>
                  </a:cxn>
                  <a:cxn ang="0">
                    <a:pos x="2976" y="960"/>
                  </a:cxn>
                </a:cxnLst>
                <a:rect l="0" t="0" r="r" b="b"/>
                <a:pathLst>
                  <a:path w="2976" h="960">
                    <a:moveTo>
                      <a:pt x="0" y="0"/>
                    </a:moveTo>
                    <a:lnTo>
                      <a:pt x="0" y="960"/>
                    </a:lnTo>
                    <a:lnTo>
                      <a:pt x="2976" y="960"/>
                    </a:lnTo>
                  </a:path>
                </a:pathLst>
              </a:custGeom>
              <a:noFill/>
              <a:ln w="12700" cmpd="sng">
                <a:solidFill>
                  <a:schemeClr val="tx1"/>
                </a:solidFill>
                <a:round/>
                <a:headEnd type="triangle" w="med" len="med"/>
                <a:tailEnd type="triangle" w="med" len="med"/>
              </a:ln>
              <a:effectLst/>
            </p:spPr>
            <p:txBody>
              <a:bodyPr/>
              <a:lstStyle/>
              <a:p>
                <a:endParaRPr lang="en-US"/>
              </a:p>
            </p:txBody>
          </p:sp>
          <p:sp>
            <p:nvSpPr>
              <p:cNvPr id="108" name="Text Box 19"/>
              <p:cNvSpPr txBox="1">
                <a:spLocks noChangeArrowheads="1"/>
              </p:cNvSpPr>
              <p:nvPr/>
            </p:nvSpPr>
            <p:spPr bwMode="auto">
              <a:xfrm>
                <a:off x="3406081" y="5181600"/>
                <a:ext cx="704039" cy="369332"/>
              </a:xfrm>
              <a:prstGeom prst="rect">
                <a:avLst/>
              </a:prstGeom>
              <a:noFill/>
              <a:ln w="9525">
                <a:noFill/>
                <a:miter lim="800000"/>
                <a:headEnd/>
                <a:tailEnd/>
              </a:ln>
              <a:effectLst/>
            </p:spPr>
            <p:txBody>
              <a:bodyPr wrap="none">
                <a:spAutoFit/>
              </a:bodyPr>
              <a:lstStyle/>
              <a:p>
                <a:r>
                  <a:rPr lang="en-US" b="1" dirty="0" smtClean="0"/>
                  <a:t>100%</a:t>
                </a:r>
                <a:endParaRPr lang="en-US" b="1" dirty="0"/>
              </a:p>
            </p:txBody>
          </p:sp>
          <p:grpSp>
            <p:nvGrpSpPr>
              <p:cNvPr id="43" name="Group 123"/>
              <p:cNvGrpSpPr/>
              <p:nvPr/>
            </p:nvGrpSpPr>
            <p:grpSpPr>
              <a:xfrm>
                <a:off x="4380522" y="5334000"/>
                <a:ext cx="4251008" cy="228600"/>
                <a:chOff x="2514600" y="5638800"/>
                <a:chExt cx="4251008" cy="228600"/>
              </a:xfrm>
            </p:grpSpPr>
            <p:sp>
              <p:nvSpPr>
                <p:cNvPr id="119" name="Freeform 22"/>
                <p:cNvSpPr>
                  <a:spLocks/>
                </p:cNvSpPr>
                <p:nvPr/>
              </p:nvSpPr>
              <p:spPr bwMode="auto">
                <a:xfrm>
                  <a:off x="2514600" y="5638800"/>
                  <a:ext cx="457200" cy="228600"/>
                </a:xfrm>
                <a:custGeom>
                  <a:avLst/>
                  <a:gdLst/>
                  <a:ahLst/>
                  <a:cxnLst>
                    <a:cxn ang="0">
                      <a:pos x="0" y="528"/>
                    </a:cxn>
                    <a:cxn ang="0">
                      <a:pos x="144" y="288"/>
                    </a:cxn>
                    <a:cxn ang="0">
                      <a:pos x="336" y="96"/>
                    </a:cxn>
                    <a:cxn ang="0">
                      <a:pos x="480" y="0"/>
                    </a:cxn>
                  </a:cxnLst>
                  <a:rect l="0" t="0" r="r" b="b"/>
                  <a:pathLst>
                    <a:path w="480" h="528">
                      <a:moveTo>
                        <a:pt x="0" y="528"/>
                      </a:moveTo>
                      <a:cubicBezTo>
                        <a:pt x="44" y="444"/>
                        <a:pt x="88" y="360"/>
                        <a:pt x="144" y="288"/>
                      </a:cubicBezTo>
                      <a:cubicBezTo>
                        <a:pt x="200" y="216"/>
                        <a:pt x="280" y="144"/>
                        <a:pt x="336" y="96"/>
                      </a:cubicBezTo>
                      <a:cubicBezTo>
                        <a:pt x="392" y="48"/>
                        <a:pt x="436" y="24"/>
                        <a:pt x="480" y="0"/>
                      </a:cubicBezTo>
                    </a:path>
                  </a:pathLst>
                </a:custGeom>
                <a:noFill/>
                <a:ln w="19050" cap="rnd" cmpd="sng">
                  <a:solidFill>
                    <a:srgbClr val="FF0000"/>
                  </a:solidFill>
                  <a:round/>
                  <a:headEnd/>
                  <a:tailEnd/>
                </a:ln>
                <a:effectLst/>
              </p:spPr>
              <p:txBody>
                <a:bodyPr/>
                <a:lstStyle/>
                <a:p>
                  <a:endParaRPr lang="en-US"/>
                </a:p>
              </p:txBody>
            </p:sp>
            <p:sp>
              <p:nvSpPr>
                <p:cNvPr id="120" name="Line 23"/>
                <p:cNvSpPr>
                  <a:spLocks noChangeShapeType="1"/>
                </p:cNvSpPr>
                <p:nvPr/>
              </p:nvSpPr>
              <p:spPr bwMode="auto">
                <a:xfrm>
                  <a:off x="4343400" y="5638801"/>
                  <a:ext cx="76202" cy="228599"/>
                </a:xfrm>
                <a:prstGeom prst="line">
                  <a:avLst/>
                </a:prstGeom>
                <a:noFill/>
                <a:ln w="19050" cap="rnd">
                  <a:solidFill>
                    <a:srgbClr val="FF0000"/>
                  </a:solidFill>
                  <a:round/>
                  <a:headEnd/>
                  <a:tailEnd/>
                </a:ln>
                <a:effectLst/>
              </p:spPr>
              <p:txBody>
                <a:bodyPr/>
                <a:lstStyle/>
                <a:p>
                  <a:endParaRPr lang="en-US"/>
                </a:p>
              </p:txBody>
            </p:sp>
            <p:sp>
              <p:nvSpPr>
                <p:cNvPr id="116" name="Freeform 22"/>
                <p:cNvSpPr>
                  <a:spLocks/>
                </p:cNvSpPr>
                <p:nvPr/>
              </p:nvSpPr>
              <p:spPr bwMode="auto">
                <a:xfrm>
                  <a:off x="4419601" y="5638800"/>
                  <a:ext cx="457199" cy="228600"/>
                </a:xfrm>
                <a:custGeom>
                  <a:avLst/>
                  <a:gdLst/>
                  <a:ahLst/>
                  <a:cxnLst>
                    <a:cxn ang="0">
                      <a:pos x="0" y="528"/>
                    </a:cxn>
                    <a:cxn ang="0">
                      <a:pos x="144" y="288"/>
                    </a:cxn>
                    <a:cxn ang="0">
                      <a:pos x="336" y="96"/>
                    </a:cxn>
                    <a:cxn ang="0">
                      <a:pos x="480" y="0"/>
                    </a:cxn>
                  </a:cxnLst>
                  <a:rect l="0" t="0" r="r" b="b"/>
                  <a:pathLst>
                    <a:path w="480" h="528">
                      <a:moveTo>
                        <a:pt x="0" y="528"/>
                      </a:moveTo>
                      <a:cubicBezTo>
                        <a:pt x="44" y="444"/>
                        <a:pt x="88" y="360"/>
                        <a:pt x="144" y="288"/>
                      </a:cubicBezTo>
                      <a:cubicBezTo>
                        <a:pt x="200" y="216"/>
                        <a:pt x="280" y="144"/>
                        <a:pt x="336" y="96"/>
                      </a:cubicBezTo>
                      <a:cubicBezTo>
                        <a:pt x="392" y="48"/>
                        <a:pt x="436" y="24"/>
                        <a:pt x="480" y="0"/>
                      </a:cubicBezTo>
                    </a:path>
                  </a:pathLst>
                </a:custGeom>
                <a:noFill/>
                <a:ln w="19050" cap="rnd" cmpd="sng">
                  <a:solidFill>
                    <a:srgbClr val="FF0000"/>
                  </a:solidFill>
                  <a:round/>
                  <a:headEnd/>
                  <a:tailEnd/>
                </a:ln>
                <a:effectLst/>
              </p:spPr>
              <p:txBody>
                <a:bodyPr/>
                <a:lstStyle/>
                <a:p>
                  <a:endParaRPr lang="en-US"/>
                </a:p>
              </p:txBody>
            </p:sp>
            <p:sp>
              <p:nvSpPr>
                <p:cNvPr id="118" name="Line 23"/>
                <p:cNvSpPr>
                  <a:spLocks noChangeShapeType="1"/>
                </p:cNvSpPr>
                <p:nvPr/>
              </p:nvSpPr>
              <p:spPr bwMode="auto">
                <a:xfrm>
                  <a:off x="4876801" y="5638801"/>
                  <a:ext cx="1371599" cy="0"/>
                </a:xfrm>
                <a:prstGeom prst="line">
                  <a:avLst/>
                </a:prstGeom>
                <a:noFill/>
                <a:ln w="19050" cap="rnd">
                  <a:solidFill>
                    <a:srgbClr val="FF0000"/>
                  </a:solidFill>
                  <a:round/>
                  <a:headEnd/>
                  <a:tailEnd/>
                </a:ln>
                <a:effectLst/>
              </p:spPr>
              <p:txBody>
                <a:bodyPr/>
                <a:lstStyle/>
                <a:p>
                  <a:endParaRPr lang="en-US"/>
                </a:p>
              </p:txBody>
            </p:sp>
            <p:sp>
              <p:nvSpPr>
                <p:cNvPr id="121" name="Line 23"/>
                <p:cNvSpPr>
                  <a:spLocks noChangeShapeType="1"/>
                </p:cNvSpPr>
                <p:nvPr/>
              </p:nvSpPr>
              <p:spPr bwMode="auto">
                <a:xfrm>
                  <a:off x="2971800" y="5638800"/>
                  <a:ext cx="1371600" cy="0"/>
                </a:xfrm>
                <a:prstGeom prst="line">
                  <a:avLst/>
                </a:prstGeom>
                <a:noFill/>
                <a:ln w="19050" cap="rnd">
                  <a:solidFill>
                    <a:srgbClr val="FF0000"/>
                  </a:solidFill>
                  <a:round/>
                  <a:headEnd/>
                  <a:tailEnd/>
                </a:ln>
                <a:effectLst/>
              </p:spPr>
              <p:txBody>
                <a:bodyPr/>
                <a:lstStyle/>
                <a:p>
                  <a:endParaRPr lang="en-US"/>
                </a:p>
              </p:txBody>
            </p:sp>
            <p:sp>
              <p:nvSpPr>
                <p:cNvPr id="122" name="Line 23"/>
                <p:cNvSpPr>
                  <a:spLocks noChangeShapeType="1"/>
                </p:cNvSpPr>
                <p:nvPr/>
              </p:nvSpPr>
              <p:spPr bwMode="auto">
                <a:xfrm>
                  <a:off x="6248398" y="5638800"/>
                  <a:ext cx="60010" cy="228600"/>
                </a:xfrm>
                <a:prstGeom prst="line">
                  <a:avLst/>
                </a:prstGeom>
                <a:noFill/>
                <a:ln w="19050" cap="rnd">
                  <a:solidFill>
                    <a:srgbClr val="FF0000"/>
                  </a:solidFill>
                  <a:round/>
                  <a:headEnd/>
                  <a:tailEnd/>
                </a:ln>
                <a:effectLst/>
              </p:spPr>
              <p:txBody>
                <a:bodyPr/>
                <a:lstStyle/>
                <a:p>
                  <a:endParaRPr lang="en-US"/>
                </a:p>
              </p:txBody>
            </p:sp>
            <p:sp>
              <p:nvSpPr>
                <p:cNvPr id="123" name="Freeform 22"/>
                <p:cNvSpPr>
                  <a:spLocks/>
                </p:cNvSpPr>
                <p:nvPr/>
              </p:nvSpPr>
              <p:spPr bwMode="auto">
                <a:xfrm>
                  <a:off x="6308409" y="5638800"/>
                  <a:ext cx="457199" cy="228600"/>
                </a:xfrm>
                <a:custGeom>
                  <a:avLst/>
                  <a:gdLst/>
                  <a:ahLst/>
                  <a:cxnLst>
                    <a:cxn ang="0">
                      <a:pos x="0" y="528"/>
                    </a:cxn>
                    <a:cxn ang="0">
                      <a:pos x="144" y="288"/>
                    </a:cxn>
                    <a:cxn ang="0">
                      <a:pos x="336" y="96"/>
                    </a:cxn>
                    <a:cxn ang="0">
                      <a:pos x="480" y="0"/>
                    </a:cxn>
                  </a:cxnLst>
                  <a:rect l="0" t="0" r="r" b="b"/>
                  <a:pathLst>
                    <a:path w="480" h="528">
                      <a:moveTo>
                        <a:pt x="0" y="528"/>
                      </a:moveTo>
                      <a:cubicBezTo>
                        <a:pt x="44" y="444"/>
                        <a:pt x="88" y="360"/>
                        <a:pt x="144" y="288"/>
                      </a:cubicBezTo>
                      <a:cubicBezTo>
                        <a:pt x="200" y="216"/>
                        <a:pt x="280" y="144"/>
                        <a:pt x="336" y="96"/>
                      </a:cubicBezTo>
                      <a:cubicBezTo>
                        <a:pt x="392" y="48"/>
                        <a:pt x="436" y="24"/>
                        <a:pt x="480" y="0"/>
                      </a:cubicBezTo>
                    </a:path>
                  </a:pathLst>
                </a:custGeom>
                <a:noFill/>
                <a:ln w="19050" cap="rnd" cmpd="sng">
                  <a:solidFill>
                    <a:srgbClr val="FF0000"/>
                  </a:solidFill>
                  <a:round/>
                  <a:headEnd/>
                  <a:tailEnd/>
                </a:ln>
                <a:effectLst/>
              </p:spPr>
              <p:txBody>
                <a:bodyPr/>
                <a:lstStyle/>
                <a:p>
                  <a:endParaRPr lang="en-US"/>
                </a:p>
              </p:txBody>
            </p:sp>
          </p:grpSp>
        </p:grpSp>
        <p:sp>
          <p:nvSpPr>
            <p:cNvPr id="236" name="Text Box 19"/>
            <p:cNvSpPr txBox="1">
              <a:spLocks noChangeArrowheads="1"/>
            </p:cNvSpPr>
            <p:nvPr/>
          </p:nvSpPr>
          <p:spPr bwMode="auto">
            <a:xfrm>
              <a:off x="6077476" y="2590800"/>
              <a:ext cx="1445396" cy="461665"/>
            </a:xfrm>
            <a:prstGeom prst="rect">
              <a:avLst/>
            </a:prstGeom>
            <a:noFill/>
            <a:ln w="9525">
              <a:noFill/>
              <a:miter lim="800000"/>
              <a:headEnd/>
              <a:tailEnd/>
            </a:ln>
            <a:effectLst/>
          </p:spPr>
          <p:txBody>
            <a:bodyPr wrap="none">
              <a:spAutoFit/>
            </a:bodyPr>
            <a:lstStyle/>
            <a:p>
              <a:r>
                <a:rPr lang="en-US" sz="2400" b="1" dirty="0" smtClean="0"/>
                <a:t>B &lt; C×RTT</a:t>
              </a:r>
              <a:endParaRPr lang="en-US" sz="2400" b="1" dirty="0"/>
            </a:p>
          </p:txBody>
        </p:sp>
      </p:grpSp>
      <p:sp>
        <p:nvSpPr>
          <p:cNvPr id="65" name="Slide Number Placeholder 64"/>
          <p:cNvSpPr>
            <a:spLocks noGrp="1"/>
          </p:cNvSpPr>
          <p:nvPr>
            <p:ph type="sldNum" sz="quarter" idx="12"/>
          </p:nvPr>
        </p:nvSpPr>
        <p:spPr/>
        <p:txBody>
          <a:bodyPr/>
          <a:lstStyle/>
          <a:p>
            <a:fld id="{A303CD73-591A-42F9-B2E2-6A603CD60845}" type="slidenum">
              <a:rPr lang="en-US" smtClean="0"/>
              <a:pPr/>
              <a:t>6</a:t>
            </a:fld>
            <a:endParaRPr lang="en-US"/>
          </a:p>
        </p:txBody>
      </p:sp>
      <p:sp>
        <p:nvSpPr>
          <p:cNvPr id="66" name="Cloud 65"/>
          <p:cNvSpPr/>
          <p:nvPr/>
        </p:nvSpPr>
        <p:spPr>
          <a:xfrm>
            <a:off x="2525658" y="3200400"/>
            <a:ext cx="4332342" cy="1935650"/>
          </a:xfrm>
          <a:prstGeom prst="cloud">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400" b="1" dirty="0" smtClean="0"/>
              <a:t>Buffering needed to absorb TCP’s rate fluctuations</a:t>
            </a:r>
            <a:endParaRPr lang="en-US" sz="2400" b="1" dirty="0"/>
          </a:p>
        </p:txBody>
      </p:sp>
    </p:spTree>
    <p:custDataLst>
      <p:tags r:id="rId1"/>
    </p:custDataLst>
    <p:extLst>
      <p:ext uri="{BB962C8B-B14F-4D97-AF65-F5344CB8AC3E}">
        <p14:creationId xmlns:p14="http://schemas.microsoft.com/office/powerpoint/2010/main" val="2509267737"/>
      </p:ext>
    </p:extLst>
  </p:cSld>
  <p:clrMapOvr>
    <a:masterClrMapping/>
  </p:clrMapOvr>
  <p:transition xmlns:p14="http://schemas.microsoft.com/office/powerpoint/2010/main" spd="slow" advTm="96143"/>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28600" y="2819400"/>
            <a:ext cx="8991600" cy="3505200"/>
          </a:xfrm>
        </p:spPr>
        <p:txBody>
          <a:bodyPr>
            <a:noAutofit/>
          </a:bodyPr>
          <a:lstStyle/>
          <a:p>
            <a:pPr marL="0" lvl="0" indent="0">
              <a:spcBef>
                <a:spcPts val="0"/>
              </a:spcBef>
              <a:buNone/>
            </a:pPr>
            <a:r>
              <a:rPr lang="en-US" sz="2800" b="1" dirty="0" smtClean="0">
                <a:solidFill>
                  <a:srgbClr val="0000CC"/>
                </a:solidFill>
                <a:ea typeface="ＭＳ Ｐゴシック" charset="-128"/>
                <a:cs typeface="ＭＳ Ｐゴシック" charset="-128"/>
              </a:rPr>
              <a:t>Source:</a:t>
            </a:r>
            <a:endParaRPr lang="en-US" sz="1600" dirty="0"/>
          </a:p>
          <a:p>
            <a:r>
              <a:rPr lang="en-US" sz="2400" dirty="0" smtClean="0"/>
              <a:t>React in proportion to the </a:t>
            </a:r>
            <a:r>
              <a:rPr lang="en-US" sz="2400" b="1" dirty="0" smtClean="0">
                <a:solidFill>
                  <a:srgbClr val="FF0000"/>
                </a:solidFill>
              </a:rPr>
              <a:t>extent</a:t>
            </a:r>
            <a:r>
              <a:rPr lang="en-US" sz="2400" dirty="0" smtClean="0">
                <a:solidFill>
                  <a:srgbClr val="FF0000"/>
                </a:solidFill>
              </a:rPr>
              <a:t> </a:t>
            </a:r>
            <a:r>
              <a:rPr lang="en-US" sz="2400" dirty="0" smtClean="0"/>
              <a:t>of congestion</a:t>
            </a:r>
            <a:endParaRPr lang="en-US" sz="2400" b="1" dirty="0" smtClean="0">
              <a:solidFill>
                <a:srgbClr val="FF0000"/>
              </a:solidFill>
            </a:endParaRPr>
          </a:p>
          <a:p>
            <a:pPr marL="857250" lvl="1" indent="-457200"/>
            <a:r>
              <a:rPr lang="en-US" sz="2000" dirty="0" smtClean="0"/>
              <a:t>Reduce window size based on </a:t>
            </a:r>
            <a:r>
              <a:rPr lang="en-US" sz="2000" b="1" dirty="0" smtClean="0">
                <a:solidFill>
                  <a:srgbClr val="FF0000"/>
                </a:solidFill>
              </a:rPr>
              <a:t>fraction</a:t>
            </a:r>
            <a:r>
              <a:rPr lang="en-US" sz="2000" b="1" dirty="0" smtClean="0">
                <a:solidFill>
                  <a:srgbClr val="0000CC"/>
                </a:solidFill>
              </a:rPr>
              <a:t> </a:t>
            </a:r>
            <a:r>
              <a:rPr lang="en-US" sz="2000" dirty="0" smtClean="0"/>
              <a:t>of marked packets.</a:t>
            </a:r>
          </a:p>
          <a:p>
            <a:pPr lvl="1">
              <a:buNone/>
            </a:pPr>
            <a:endParaRPr lang="en-US" sz="1600" dirty="0" smtClean="0">
              <a:solidFill>
                <a:srgbClr val="0000CC"/>
              </a:solidFill>
            </a:endParaRPr>
          </a:p>
          <a:p>
            <a:pPr lvl="1"/>
            <a:endParaRPr lang="en-US" sz="1600" dirty="0" smtClean="0">
              <a:solidFill>
                <a:srgbClr val="0000CC"/>
              </a:solidFill>
            </a:endParaRPr>
          </a:p>
          <a:p>
            <a:pPr lvl="1"/>
            <a:endParaRPr lang="en-US" sz="1600" dirty="0" smtClean="0">
              <a:solidFill>
                <a:srgbClr val="0000CC"/>
              </a:solidFill>
            </a:endParaRPr>
          </a:p>
          <a:p>
            <a:pPr lvl="1">
              <a:buNone/>
            </a:pPr>
            <a:endParaRPr lang="en-US" sz="1600" dirty="0" smtClean="0">
              <a:solidFill>
                <a:srgbClr val="0000CC"/>
              </a:solidFill>
            </a:endParaRPr>
          </a:p>
          <a:p>
            <a:pPr>
              <a:buNone/>
            </a:pPr>
            <a:endParaRPr lang="en-US" sz="1800" dirty="0" smtClean="0"/>
          </a:p>
          <a:p>
            <a:endParaRPr lang="en-US" sz="1800" dirty="0" smtClean="0"/>
          </a:p>
          <a:p>
            <a:pPr>
              <a:buNone/>
            </a:pPr>
            <a:endParaRPr lang="en-US" sz="1800" dirty="0" smtClean="0"/>
          </a:p>
          <a:p>
            <a:pPr>
              <a:buNone/>
            </a:pPr>
            <a:endParaRPr lang="en-US" sz="1600" dirty="0" smtClean="0"/>
          </a:p>
        </p:txBody>
      </p:sp>
      <p:sp>
        <p:nvSpPr>
          <p:cNvPr id="9" name="Slide Number Placeholder 8"/>
          <p:cNvSpPr>
            <a:spLocks noGrp="1"/>
          </p:cNvSpPr>
          <p:nvPr>
            <p:ph type="sldNum" sz="quarter" idx="12"/>
          </p:nvPr>
        </p:nvSpPr>
        <p:spPr/>
        <p:txBody>
          <a:bodyPr/>
          <a:lstStyle/>
          <a:p>
            <a:fld id="{D6860B3D-D4F8-4840-B91D-0EEC232E35FC}" type="slidenum">
              <a:rPr lang="en-US" smtClean="0"/>
              <a:pPr/>
              <a:t>7</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3424334452"/>
              </p:ext>
            </p:extLst>
          </p:nvPr>
        </p:nvGraphicFramePr>
        <p:xfrm>
          <a:off x="609600" y="4343400"/>
          <a:ext cx="7932821" cy="1699192"/>
        </p:xfrm>
        <a:graphic>
          <a:graphicData uri="http://schemas.openxmlformats.org/drawingml/2006/table">
            <a:tbl>
              <a:tblPr/>
              <a:tblGrid>
                <a:gridCol w="2419434"/>
                <a:gridCol w="2690395"/>
                <a:gridCol w="2822992"/>
              </a:tblGrid>
              <a:tr h="16409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mn-lt"/>
                          <a:ea typeface="Arial" charset="0"/>
                          <a:cs typeface="Arial" charset="0"/>
                        </a:rPr>
                        <a:t>ECN Marks</a:t>
                      </a:r>
                    </a:p>
                  </a:txBody>
                  <a:tcPr marL="110691" marR="110691" marT="55345" marB="5534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mn-lt"/>
                          <a:ea typeface="Arial" charset="0"/>
                          <a:cs typeface="Arial" charset="0"/>
                        </a:rPr>
                        <a:t>TCP </a:t>
                      </a:r>
                    </a:p>
                  </a:txBody>
                  <a:tcPr marL="110691" marR="110691" marT="55345" marB="5534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chemeClr val="bg1"/>
                          </a:solidFill>
                          <a:effectLst/>
                          <a:latin typeface="+mn-lt"/>
                          <a:ea typeface="Arial" charset="0"/>
                          <a:cs typeface="Arial" charset="0"/>
                        </a:rPr>
                        <a:t>DCTCP</a:t>
                      </a:r>
                    </a:p>
                  </a:txBody>
                  <a:tcPr marL="110691" marR="110691" marT="55345" marB="5534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6418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mn-lt"/>
                          <a:ea typeface="Arial" charset="0"/>
                          <a:cs typeface="Arial" charset="0"/>
                        </a:rPr>
                        <a:t>1 0 1 1 1 1 0 1 1 1</a:t>
                      </a:r>
                    </a:p>
                  </a:txBody>
                  <a:tcPr marL="110691" marR="110691" marT="55345" marB="5534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0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mn-lt"/>
                          <a:ea typeface="Arial" charset="0"/>
                          <a:cs typeface="Arial" charset="0"/>
                        </a:rPr>
                        <a:t>Cut window by </a:t>
                      </a:r>
                      <a:r>
                        <a:rPr kumimoji="0" lang="en-US" sz="2000" b="1" i="0" u="none" strike="noStrike" cap="none" normalizeH="0" baseline="0" dirty="0" smtClean="0">
                          <a:ln>
                            <a:noFill/>
                          </a:ln>
                          <a:solidFill>
                            <a:srgbClr val="FF0000"/>
                          </a:solidFill>
                          <a:effectLst/>
                          <a:latin typeface="+mn-lt"/>
                          <a:ea typeface="Arial" charset="0"/>
                          <a:cs typeface="Arial" charset="0"/>
                        </a:rPr>
                        <a:t>50%</a:t>
                      </a:r>
                    </a:p>
                  </a:txBody>
                  <a:tcPr marL="110691" marR="110691" marT="55345" marB="5534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0C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mn-lt"/>
                          <a:ea typeface="Arial" charset="0"/>
                          <a:cs typeface="Arial" charset="0"/>
                        </a:rPr>
                        <a:t>Cut window by </a:t>
                      </a:r>
                      <a:r>
                        <a:rPr kumimoji="0" lang="en-US" sz="2000" b="1" i="0" u="none" strike="noStrike" cap="none" normalizeH="0" baseline="0" dirty="0" smtClean="0">
                          <a:ln>
                            <a:noFill/>
                          </a:ln>
                          <a:solidFill>
                            <a:srgbClr val="FF0000"/>
                          </a:solidFill>
                          <a:effectLst/>
                          <a:latin typeface="+mn-lt"/>
                          <a:ea typeface="Arial" charset="0"/>
                          <a:cs typeface="Arial" charset="0"/>
                        </a:rPr>
                        <a:t>40%</a:t>
                      </a:r>
                    </a:p>
                  </a:txBody>
                  <a:tcPr marL="110691" marR="110691" marT="55345" marB="5534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9E0CD"/>
                    </a:solidFill>
                  </a:tcPr>
                </a:tc>
              </a:tr>
              <a:tr h="64185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mn-lt"/>
                          <a:ea typeface="Arial" charset="0"/>
                          <a:cs typeface="Arial" charset="0"/>
                        </a:rPr>
                        <a:t>0 0 0 0 0 0 0 0 0 1</a:t>
                      </a:r>
                    </a:p>
                  </a:txBody>
                  <a:tcPr marL="110691" marR="110691" marT="55345" marB="5534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mn-lt"/>
                          <a:ea typeface="Arial" charset="0"/>
                          <a:cs typeface="Arial" charset="0"/>
                        </a:rPr>
                        <a:t>Cut window </a:t>
                      </a:r>
                      <a:r>
                        <a:rPr kumimoji="0" lang="en-US" sz="2000" b="1" i="0" u="none" strike="noStrike" cap="none" normalizeH="0" baseline="0" dirty="0" smtClean="0">
                          <a:ln>
                            <a:noFill/>
                          </a:ln>
                          <a:solidFill>
                            <a:schemeClr val="tx1"/>
                          </a:solidFill>
                          <a:effectLst/>
                          <a:latin typeface="+mn-lt"/>
                          <a:ea typeface="Arial" charset="0"/>
                          <a:cs typeface="Arial" charset="0"/>
                        </a:rPr>
                        <a:t>by</a:t>
                      </a:r>
                      <a:r>
                        <a:rPr kumimoji="0" lang="en-US" sz="2000" b="1" i="0" u="none" strike="noStrike" cap="none" normalizeH="0" baseline="0" dirty="0" smtClean="0">
                          <a:ln>
                            <a:noFill/>
                          </a:ln>
                          <a:solidFill>
                            <a:srgbClr val="FF0000"/>
                          </a:solidFill>
                          <a:effectLst/>
                          <a:latin typeface="+mn-lt"/>
                          <a:ea typeface="Arial" charset="0"/>
                          <a:cs typeface="Arial" charset="0"/>
                        </a:rPr>
                        <a:t> 50%</a:t>
                      </a:r>
                    </a:p>
                  </a:txBody>
                  <a:tcPr marL="110691" marR="110691" marT="55345" marB="5534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20000"/>
                        <a:lumOff val="8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mn-lt"/>
                          <a:ea typeface="Arial" charset="0"/>
                          <a:cs typeface="Arial" charset="0"/>
                        </a:rPr>
                        <a:t>Cut window by  </a:t>
                      </a:r>
                      <a:r>
                        <a:rPr kumimoji="0" lang="en-US" sz="2000" b="1" i="0" u="none" strike="noStrike" cap="none" normalizeH="0" baseline="0" dirty="0" smtClean="0">
                          <a:ln>
                            <a:noFill/>
                          </a:ln>
                          <a:solidFill>
                            <a:srgbClr val="FF0000"/>
                          </a:solidFill>
                          <a:effectLst/>
                          <a:latin typeface="+mn-lt"/>
                          <a:ea typeface="Arial" charset="0"/>
                          <a:cs typeface="Arial" charset="0"/>
                        </a:rPr>
                        <a:t>5%</a:t>
                      </a:r>
                    </a:p>
                  </a:txBody>
                  <a:tcPr marL="110691" marR="110691" marT="55345" marB="55345"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3">
                        <a:lumMod val="20000"/>
                        <a:lumOff val="80000"/>
                      </a:schemeClr>
                    </a:solidFill>
                  </a:tcPr>
                </a:tc>
              </a:tr>
            </a:tbl>
          </a:graphicData>
        </a:graphic>
      </p:graphicFrame>
      <p:grpSp>
        <p:nvGrpSpPr>
          <p:cNvPr id="2" name="Group 1"/>
          <p:cNvGrpSpPr/>
          <p:nvPr/>
        </p:nvGrpSpPr>
        <p:grpSpPr>
          <a:xfrm>
            <a:off x="361964" y="3553831"/>
            <a:ext cx="8248636" cy="2618369"/>
            <a:chOff x="283589" y="4117882"/>
            <a:chExt cx="8248636" cy="2618369"/>
          </a:xfrm>
        </p:grpSpPr>
        <p:pic>
          <p:nvPicPr>
            <p:cNvPr id="6" name="Picture 5" descr="Picture1.png"/>
            <p:cNvPicPr>
              <a:picLocks noChangeAspect="1"/>
            </p:cNvPicPr>
            <p:nvPr/>
          </p:nvPicPr>
          <p:blipFill>
            <a:blip r:embed="rId4" cstate="print"/>
            <a:stretch>
              <a:fillRect/>
            </a:stretch>
          </p:blipFill>
          <p:spPr>
            <a:xfrm>
              <a:off x="283589" y="4130211"/>
              <a:ext cx="4097330" cy="2606040"/>
            </a:xfrm>
            <a:prstGeom prst="rect">
              <a:avLst/>
            </a:prstGeom>
          </p:spPr>
        </p:pic>
        <p:pic>
          <p:nvPicPr>
            <p:cNvPr id="8" name="Picture 7" descr="Picture2.png"/>
            <p:cNvPicPr>
              <a:picLocks noChangeAspect="1"/>
            </p:cNvPicPr>
            <p:nvPr/>
          </p:nvPicPr>
          <p:blipFill>
            <a:blip r:embed="rId5" cstate="print"/>
            <a:stretch>
              <a:fillRect/>
            </a:stretch>
          </p:blipFill>
          <p:spPr>
            <a:xfrm>
              <a:off x="4442670" y="4117882"/>
              <a:ext cx="4089555" cy="2606040"/>
            </a:xfrm>
            <a:prstGeom prst="rect">
              <a:avLst/>
            </a:prstGeom>
          </p:spPr>
        </p:pic>
      </p:grpSp>
      <p:sp>
        <p:nvSpPr>
          <p:cNvPr id="3" name="Title 2"/>
          <p:cNvSpPr>
            <a:spLocks noGrp="1"/>
          </p:cNvSpPr>
          <p:nvPr>
            <p:ph type="title"/>
          </p:nvPr>
        </p:nvSpPr>
        <p:spPr/>
        <p:txBody>
          <a:bodyPr/>
          <a:lstStyle/>
          <a:p>
            <a:r>
              <a:rPr lang="en-US" dirty="0" smtClean="0"/>
              <a:t>DCTCP: Main Idea</a:t>
            </a:r>
            <a:endParaRPr lang="en-US" dirty="0"/>
          </a:p>
        </p:txBody>
      </p:sp>
      <p:sp>
        <p:nvSpPr>
          <p:cNvPr id="10" name="TextBox 9"/>
          <p:cNvSpPr txBox="1"/>
          <p:nvPr/>
        </p:nvSpPr>
        <p:spPr>
          <a:xfrm>
            <a:off x="151854" y="4973594"/>
            <a:ext cx="184666" cy="369332"/>
          </a:xfrm>
          <a:prstGeom prst="rect">
            <a:avLst/>
          </a:prstGeom>
          <a:noFill/>
        </p:spPr>
        <p:txBody>
          <a:bodyPr wrap="none" rtlCol="0">
            <a:spAutoFit/>
          </a:bodyPr>
          <a:lstStyle/>
          <a:p>
            <a:endParaRPr lang="en-US" dirty="0"/>
          </a:p>
        </p:txBody>
      </p:sp>
      <p:sp>
        <p:nvSpPr>
          <p:cNvPr id="11" name="TextBox 10"/>
          <p:cNvSpPr txBox="1"/>
          <p:nvPr/>
        </p:nvSpPr>
        <p:spPr>
          <a:xfrm>
            <a:off x="-1380487" y="6088330"/>
            <a:ext cx="184666" cy="369332"/>
          </a:xfrm>
          <a:prstGeom prst="rect">
            <a:avLst/>
          </a:prstGeom>
          <a:noFill/>
        </p:spPr>
        <p:txBody>
          <a:bodyPr wrap="none" rtlCol="0">
            <a:spAutoFit/>
          </a:bodyPr>
          <a:lstStyle/>
          <a:p>
            <a:endParaRPr lang="en-US" dirty="0"/>
          </a:p>
        </p:txBody>
      </p:sp>
      <p:sp>
        <p:nvSpPr>
          <p:cNvPr id="31" name="Content Placeholder 2"/>
          <p:cNvSpPr txBox="1">
            <a:spLocks/>
          </p:cNvSpPr>
          <p:nvPr/>
        </p:nvSpPr>
        <p:spPr>
          <a:xfrm>
            <a:off x="228600" y="1219200"/>
            <a:ext cx="6324600" cy="16002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charset="0"/>
              <a:buNone/>
            </a:pPr>
            <a:r>
              <a:rPr lang="en-US" sz="2800" b="1" dirty="0" smtClean="0">
                <a:solidFill>
                  <a:srgbClr val="0000CC"/>
                </a:solidFill>
                <a:ea typeface="ＭＳ Ｐゴシック" charset="-128"/>
                <a:cs typeface="ＭＳ Ｐゴシック" charset="-128"/>
              </a:rPr>
              <a:t>Switch:</a:t>
            </a:r>
          </a:p>
          <a:p>
            <a:r>
              <a:rPr lang="en-US" sz="2400" dirty="0" smtClean="0"/>
              <a:t>Set ECN Mark when </a:t>
            </a:r>
            <a:r>
              <a:rPr lang="en-US" sz="2400" b="1" dirty="0" smtClean="0"/>
              <a:t>Queue Length &gt; K.</a:t>
            </a:r>
            <a:endParaRPr lang="en-US" sz="2400" b="1" dirty="0"/>
          </a:p>
        </p:txBody>
      </p:sp>
      <p:grpSp>
        <p:nvGrpSpPr>
          <p:cNvPr id="32" name="Group 31"/>
          <p:cNvGrpSpPr/>
          <p:nvPr/>
        </p:nvGrpSpPr>
        <p:grpSpPr>
          <a:xfrm>
            <a:off x="6248400" y="1138535"/>
            <a:ext cx="2514600" cy="1837729"/>
            <a:chOff x="6248400" y="1138535"/>
            <a:chExt cx="2514600" cy="1837729"/>
          </a:xfrm>
        </p:grpSpPr>
        <p:sp>
          <p:nvSpPr>
            <p:cNvPr id="33" name="TextBox 7"/>
            <p:cNvSpPr txBox="1">
              <a:spLocks noChangeArrowheads="1"/>
            </p:cNvSpPr>
            <p:nvPr/>
          </p:nvSpPr>
          <p:spPr bwMode="auto">
            <a:xfrm>
              <a:off x="6248400" y="1143000"/>
              <a:ext cx="368968" cy="461665"/>
            </a:xfrm>
            <a:prstGeom prst="rect">
              <a:avLst/>
            </a:prstGeom>
            <a:noFill/>
            <a:ln w="9525">
              <a:noFill/>
              <a:miter lim="800000"/>
              <a:headEnd/>
              <a:tailEnd/>
            </a:ln>
          </p:spPr>
          <p:txBody>
            <a:bodyPr>
              <a:prstTxWarp prst="textNoShape">
                <a:avLst/>
              </a:prstTxWarp>
              <a:spAutoFit/>
            </a:bodyPr>
            <a:lstStyle/>
            <a:p>
              <a:r>
                <a:rPr lang="en-US" sz="2400" b="1" dirty="0">
                  <a:latin typeface="Calibri" charset="0"/>
                </a:rPr>
                <a:t>B</a:t>
              </a:r>
            </a:p>
          </p:txBody>
        </p:sp>
        <p:sp>
          <p:nvSpPr>
            <p:cNvPr id="34" name="TextBox 15"/>
            <p:cNvSpPr txBox="1">
              <a:spLocks noChangeArrowheads="1"/>
            </p:cNvSpPr>
            <p:nvPr/>
          </p:nvSpPr>
          <p:spPr bwMode="auto">
            <a:xfrm>
              <a:off x="7615989" y="1138535"/>
              <a:ext cx="368968" cy="461665"/>
            </a:xfrm>
            <a:prstGeom prst="rect">
              <a:avLst/>
            </a:prstGeom>
            <a:noFill/>
            <a:ln w="9525">
              <a:noFill/>
              <a:miter lim="800000"/>
              <a:headEnd/>
              <a:tailEnd/>
            </a:ln>
          </p:spPr>
          <p:txBody>
            <a:bodyPr>
              <a:prstTxWarp prst="textNoShape">
                <a:avLst/>
              </a:prstTxWarp>
              <a:spAutoFit/>
            </a:bodyPr>
            <a:lstStyle/>
            <a:p>
              <a:r>
                <a:rPr lang="en-US" sz="2400" b="1" dirty="0">
                  <a:latin typeface="Calibri" charset="0"/>
                </a:rPr>
                <a:t>K</a:t>
              </a:r>
            </a:p>
          </p:txBody>
        </p:sp>
        <p:sp>
          <p:nvSpPr>
            <p:cNvPr id="35" name="TextBox 16"/>
            <p:cNvSpPr txBox="1">
              <a:spLocks noChangeArrowheads="1"/>
            </p:cNvSpPr>
            <p:nvPr/>
          </p:nvSpPr>
          <p:spPr bwMode="auto">
            <a:xfrm>
              <a:off x="6785810" y="1276290"/>
              <a:ext cx="1475873" cy="400110"/>
            </a:xfrm>
            <a:prstGeom prst="rect">
              <a:avLst/>
            </a:prstGeom>
            <a:noFill/>
            <a:ln w="9525">
              <a:noFill/>
              <a:miter lim="800000"/>
              <a:headEnd/>
              <a:tailEnd/>
            </a:ln>
          </p:spPr>
          <p:txBody>
            <a:bodyPr>
              <a:prstTxWarp prst="textNoShape">
                <a:avLst/>
              </a:prstTxWarp>
              <a:spAutoFit/>
            </a:bodyPr>
            <a:lstStyle/>
            <a:p>
              <a:r>
                <a:rPr lang="en-US" sz="2000" b="1" dirty="0">
                  <a:latin typeface="Calibri" charset="0"/>
                </a:rPr>
                <a:t>Mark</a:t>
              </a:r>
              <a:endParaRPr lang="en-US" sz="2800" b="1" dirty="0">
                <a:latin typeface="Calibri" charset="0"/>
              </a:endParaRPr>
            </a:p>
          </p:txBody>
        </p:sp>
        <p:sp>
          <p:nvSpPr>
            <p:cNvPr id="36" name="TextBox 14"/>
            <p:cNvSpPr txBox="1">
              <a:spLocks noChangeArrowheads="1"/>
            </p:cNvSpPr>
            <p:nvPr/>
          </p:nvSpPr>
          <p:spPr bwMode="auto">
            <a:xfrm>
              <a:off x="7972927" y="1197114"/>
              <a:ext cx="790073" cy="707886"/>
            </a:xfrm>
            <a:prstGeom prst="rect">
              <a:avLst/>
            </a:prstGeom>
            <a:noFill/>
            <a:ln w="9525">
              <a:noFill/>
              <a:miter lim="800000"/>
              <a:headEnd/>
              <a:tailEnd/>
            </a:ln>
          </p:spPr>
          <p:txBody>
            <a:bodyPr wrap="square">
              <a:prstTxWarp prst="textNoShape">
                <a:avLst/>
              </a:prstTxWarp>
              <a:spAutoFit/>
            </a:bodyPr>
            <a:lstStyle/>
            <a:p>
              <a:r>
                <a:rPr lang="en-US" sz="2000" b="1" dirty="0" smtClean="0">
                  <a:latin typeface="Calibri" charset="0"/>
                </a:rPr>
                <a:t>Don’t </a:t>
              </a:r>
            </a:p>
            <a:p>
              <a:r>
                <a:rPr lang="en-US" sz="2000" b="1" dirty="0" smtClean="0">
                  <a:latin typeface="Calibri" charset="0"/>
                </a:rPr>
                <a:t>Mark</a:t>
              </a:r>
              <a:endParaRPr lang="en-US" sz="2000" b="1" dirty="0">
                <a:latin typeface="Calibri" charset="0"/>
              </a:endParaRPr>
            </a:p>
          </p:txBody>
        </p:sp>
        <p:grpSp>
          <p:nvGrpSpPr>
            <p:cNvPr id="37" name="Group 151"/>
            <p:cNvGrpSpPr>
              <a:grpSpLocks/>
            </p:cNvGrpSpPr>
            <p:nvPr/>
          </p:nvGrpSpPr>
          <p:grpSpPr bwMode="auto">
            <a:xfrm>
              <a:off x="6324601" y="1985665"/>
              <a:ext cx="2209800" cy="609600"/>
              <a:chOff x="4032" y="480"/>
              <a:chExt cx="768" cy="576"/>
            </a:xfrm>
            <a:gradFill>
              <a:gsLst>
                <a:gs pos="0">
                  <a:schemeClr val="bg1"/>
                </a:gs>
                <a:gs pos="100000">
                  <a:schemeClr val="hlink"/>
                </a:gs>
              </a:gsLst>
              <a:lin ang="0" scaled="1"/>
            </a:gradFill>
          </p:grpSpPr>
          <p:sp>
            <p:nvSpPr>
              <p:cNvPr id="39" name="Freeform 152"/>
              <p:cNvSpPr>
                <a:spLocks/>
              </p:cNvSpPr>
              <p:nvPr/>
            </p:nvSpPr>
            <p:spPr bwMode="auto">
              <a:xfrm>
                <a:off x="4032" y="480"/>
                <a:ext cx="768" cy="576"/>
              </a:xfrm>
              <a:custGeom>
                <a:avLst/>
                <a:gdLst>
                  <a:gd name="T0" fmla="*/ 0 w 768"/>
                  <a:gd name="T1" fmla="*/ 0 h 576"/>
                  <a:gd name="T2" fmla="*/ 768 w 768"/>
                  <a:gd name="T3" fmla="*/ 0 h 576"/>
                  <a:gd name="T4" fmla="*/ 768 w 768"/>
                  <a:gd name="T5" fmla="*/ 576 h 576"/>
                  <a:gd name="T6" fmla="*/ 0 w 768"/>
                  <a:gd name="T7" fmla="*/ 576 h 576"/>
                  <a:gd name="T8" fmla="*/ 0 60000 65536"/>
                  <a:gd name="T9" fmla="*/ 0 60000 65536"/>
                  <a:gd name="T10" fmla="*/ 0 60000 65536"/>
                  <a:gd name="T11" fmla="*/ 0 60000 65536"/>
                  <a:gd name="T12" fmla="*/ 0 w 768"/>
                  <a:gd name="T13" fmla="*/ 0 h 576"/>
                  <a:gd name="T14" fmla="*/ 768 w 768"/>
                  <a:gd name="T15" fmla="*/ 576 h 576"/>
                </a:gdLst>
                <a:ahLst/>
                <a:cxnLst>
                  <a:cxn ang="T8">
                    <a:pos x="T0" y="T1"/>
                  </a:cxn>
                  <a:cxn ang="T9">
                    <a:pos x="T2" y="T3"/>
                  </a:cxn>
                  <a:cxn ang="T10">
                    <a:pos x="T4" y="T5"/>
                  </a:cxn>
                  <a:cxn ang="T11">
                    <a:pos x="T6" y="T7"/>
                  </a:cxn>
                </a:cxnLst>
                <a:rect l="T12" t="T13" r="T14" b="T15"/>
                <a:pathLst>
                  <a:path w="768" h="576">
                    <a:moveTo>
                      <a:pt x="0" y="0"/>
                    </a:moveTo>
                    <a:lnTo>
                      <a:pt x="768" y="0"/>
                    </a:lnTo>
                    <a:lnTo>
                      <a:pt x="768" y="576"/>
                    </a:lnTo>
                    <a:lnTo>
                      <a:pt x="0" y="576"/>
                    </a:lnTo>
                  </a:path>
                </a:pathLst>
              </a:custGeom>
              <a:grpFill/>
              <a:ln w="28575">
                <a:solidFill>
                  <a:schemeClr val="tx1"/>
                </a:solidFill>
                <a:round/>
                <a:headEnd/>
                <a:tailEnd/>
              </a:ln>
            </p:spPr>
            <p:txBody>
              <a:bodyPr/>
              <a:lstStyle/>
              <a:p>
                <a:endParaRPr lang="en-US">
                  <a:solidFill>
                    <a:srgbClr val="333399"/>
                  </a:solidFill>
                </a:endParaRPr>
              </a:p>
            </p:txBody>
          </p:sp>
          <p:sp>
            <p:nvSpPr>
              <p:cNvPr id="40" name="Line 153"/>
              <p:cNvSpPr>
                <a:spLocks noChangeShapeType="1"/>
              </p:cNvSpPr>
              <p:nvPr/>
            </p:nvSpPr>
            <p:spPr bwMode="auto">
              <a:xfrm>
                <a:off x="4721" y="653"/>
                <a:ext cx="0" cy="288"/>
              </a:xfrm>
              <a:prstGeom prst="line">
                <a:avLst/>
              </a:prstGeom>
              <a:grpFill/>
              <a:ln w="28575">
                <a:solidFill>
                  <a:schemeClr val="tx1"/>
                </a:solidFill>
                <a:round/>
                <a:headEnd/>
                <a:tailEnd/>
              </a:ln>
            </p:spPr>
            <p:txBody>
              <a:bodyPr/>
              <a:lstStyle/>
              <a:p>
                <a:endParaRPr lang="en-US"/>
              </a:p>
            </p:txBody>
          </p:sp>
        </p:grpSp>
        <p:cxnSp>
          <p:nvCxnSpPr>
            <p:cNvPr id="38" name="Straight Connector 37"/>
            <p:cNvCxnSpPr/>
            <p:nvPr/>
          </p:nvCxnSpPr>
          <p:spPr>
            <a:xfrm rot="5400000">
              <a:off x="7108658" y="2284449"/>
              <a:ext cx="1383631" cy="0"/>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grpSp>
      <p:sp>
        <p:nvSpPr>
          <p:cNvPr id="41" name="Rectangle 6"/>
          <p:cNvSpPr>
            <a:spLocks noChangeArrowheads="1"/>
          </p:cNvSpPr>
          <p:nvPr/>
        </p:nvSpPr>
        <p:spPr bwMode="auto">
          <a:xfrm>
            <a:off x="0" y="1529834"/>
            <a:ext cx="2209800" cy="3693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2" name="Rectangle 12"/>
          <p:cNvSpPr>
            <a:spLocks noChangeArrowheads="1"/>
          </p:cNvSpPr>
          <p:nvPr/>
        </p:nvSpPr>
        <p:spPr bwMode="auto">
          <a:xfrm>
            <a:off x="0" y="1676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3" name="Rectangle 9"/>
          <p:cNvSpPr>
            <a:spLocks noChangeArrowheads="1"/>
          </p:cNvSpPr>
          <p:nvPr/>
        </p:nvSpPr>
        <p:spPr bwMode="auto">
          <a:xfrm>
            <a:off x="0" y="167640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custDataLst>
      <p:tags r:id="rId1"/>
    </p:custDataLst>
    <p:extLst>
      <p:ext uri="{BB962C8B-B14F-4D97-AF65-F5344CB8AC3E}">
        <p14:creationId xmlns:p14="http://schemas.microsoft.com/office/powerpoint/2010/main" val="2658406748"/>
      </p:ext>
    </p:extLst>
  </p:cSld>
  <p:clrMapOvr>
    <a:masterClrMapping/>
  </p:clrMapOvr>
  <p:transition xmlns:p14="http://schemas.microsoft.com/office/powerpoint/2010/main" spd="slow" advTm="136771"/>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xit" presetSubtype="0" fill="hold" grpId="0" nodeType="withEffect" nodePh="1">
                                  <p:stCondLst>
                                    <p:cond delay="0"/>
                                  </p:stCondLst>
                                  <p:endCondLst>
                                    <p:cond evt="begin" delay="0">
                                      <p:tn val="11"/>
                                    </p:cond>
                                  </p:endCondLst>
                                  <p:childTnLst>
                                    <p:set>
                                      <p:cBhvr>
                                        <p:cTn id="12" dur="1" fill="hold">
                                          <p:stCondLst>
                                            <p:cond delay="0"/>
                                          </p:stCondLst>
                                        </p:cTn>
                                        <p:tgtEl>
                                          <p:spTgt spid="10"/>
                                        </p:tgtEl>
                                        <p:attrNameLst>
                                          <p:attrName>style.visibility</p:attrName>
                                        </p:attrNameLst>
                                      </p:cBhvr>
                                      <p:to>
                                        <p:strVal val="hidden"/>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Slide Number Placeholder 12"/>
          <p:cNvSpPr>
            <a:spLocks noGrp="1"/>
          </p:cNvSpPr>
          <p:nvPr>
            <p:ph type="sldNum" sz="quarter" idx="12"/>
          </p:nvPr>
        </p:nvSpPr>
        <p:spPr/>
        <p:txBody>
          <a:bodyPr/>
          <a:lstStyle/>
          <a:p>
            <a:fld id="{D6860B3D-D4F8-4840-B91D-0EEC232E35FC}" type="slidenum">
              <a:rPr lang="en-US" smtClean="0"/>
              <a:pPr/>
              <a:t>8</a:t>
            </a:fld>
            <a:endParaRPr lang="en-US"/>
          </a:p>
        </p:txBody>
      </p:sp>
      <p:sp>
        <p:nvSpPr>
          <p:cNvPr id="8" name="TextBox 7"/>
          <p:cNvSpPr txBox="1"/>
          <p:nvPr/>
        </p:nvSpPr>
        <p:spPr>
          <a:xfrm>
            <a:off x="4722263" y="4315147"/>
            <a:ext cx="4224457" cy="707886"/>
          </a:xfrm>
          <a:prstGeom prst="rect">
            <a:avLst/>
          </a:prstGeom>
          <a:noFill/>
        </p:spPr>
        <p:txBody>
          <a:bodyPr wrap="square" rtlCol="0">
            <a:spAutoFit/>
          </a:bodyPr>
          <a:lstStyle/>
          <a:p>
            <a:r>
              <a:rPr lang="en-US" sz="2000" b="1" dirty="0" smtClean="0">
                <a:solidFill>
                  <a:srgbClr val="000000"/>
                </a:solidFill>
              </a:rPr>
              <a:t>Setup: Win 7, Broadcom 1Gbps Switch</a:t>
            </a:r>
          </a:p>
          <a:p>
            <a:r>
              <a:rPr lang="en-US" sz="2000" b="1" dirty="0" smtClean="0">
                <a:solidFill>
                  <a:srgbClr val="000000"/>
                </a:solidFill>
              </a:rPr>
              <a:t>Scenario: 2 long-lived flows, </a:t>
            </a:r>
          </a:p>
        </p:txBody>
      </p:sp>
      <p:grpSp>
        <p:nvGrpSpPr>
          <p:cNvPr id="11" name="Group 10"/>
          <p:cNvGrpSpPr/>
          <p:nvPr/>
        </p:nvGrpSpPr>
        <p:grpSpPr>
          <a:xfrm>
            <a:off x="533400" y="1116116"/>
            <a:ext cx="7728023" cy="5410200"/>
            <a:chOff x="533400" y="1219200"/>
            <a:chExt cx="7728023" cy="5410200"/>
          </a:xfrm>
        </p:grpSpPr>
        <p:pic>
          <p:nvPicPr>
            <p:cNvPr id="6" name="Picture 370" descr="dctcp-vs-tcp.pdf"/>
            <p:cNvPicPr>
              <a:picLocks noChangeAspect="1"/>
            </p:cNvPicPr>
            <p:nvPr/>
          </p:nvPicPr>
          <p:blipFill>
            <a:blip r:embed="rId4" cstate="print"/>
            <a:srcRect/>
            <a:stretch>
              <a:fillRect/>
            </a:stretch>
          </p:blipFill>
          <p:spPr bwMode="auto">
            <a:xfrm>
              <a:off x="533400" y="1219200"/>
              <a:ext cx="7728023" cy="5410200"/>
            </a:xfrm>
            <a:prstGeom prst="rect">
              <a:avLst/>
            </a:prstGeom>
            <a:noFill/>
            <a:ln w="9525">
              <a:noFill/>
              <a:miter lim="800000"/>
              <a:headEnd/>
              <a:tailEnd/>
            </a:ln>
          </p:spPr>
        </p:pic>
        <p:sp>
          <p:nvSpPr>
            <p:cNvPr id="10" name="TextBox 9"/>
            <p:cNvSpPr txBox="1"/>
            <p:nvPr/>
          </p:nvSpPr>
          <p:spPr>
            <a:xfrm rot="16200000">
              <a:off x="-157491" y="2062488"/>
              <a:ext cx="2057403" cy="523220"/>
            </a:xfrm>
            <a:prstGeom prst="rect">
              <a:avLst/>
            </a:prstGeom>
            <a:solidFill>
              <a:schemeClr val="bg1"/>
            </a:solidFill>
          </p:spPr>
          <p:txBody>
            <a:bodyPr wrap="square" rtlCol="0">
              <a:spAutoFit/>
            </a:bodyPr>
            <a:lstStyle/>
            <a:p>
              <a:r>
                <a:rPr lang="en-US" sz="2800" dirty="0" smtClean="0"/>
                <a:t>(Kbytes)</a:t>
              </a:r>
              <a:endParaRPr lang="en-US" sz="2800" dirty="0"/>
            </a:p>
          </p:txBody>
        </p:sp>
      </p:grpSp>
      <p:cxnSp>
        <p:nvCxnSpPr>
          <p:cNvPr id="3" name="Straight Connector 2"/>
          <p:cNvCxnSpPr/>
          <p:nvPr/>
        </p:nvCxnSpPr>
        <p:spPr>
          <a:xfrm flipH="1">
            <a:off x="1368595" y="5350781"/>
            <a:ext cx="2046728" cy="36987"/>
          </a:xfrm>
          <a:prstGeom prst="line">
            <a:avLst/>
          </a:prstGeom>
          <a:ln w="50800">
            <a:solidFill>
              <a:srgbClr val="0000CC"/>
            </a:solidFill>
            <a:prstDash val="dash"/>
          </a:ln>
          <a:effectLst/>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134540" y="6163296"/>
            <a:ext cx="3157484" cy="400110"/>
          </a:xfrm>
          <a:prstGeom prst="rect">
            <a:avLst/>
          </a:prstGeom>
          <a:noFill/>
        </p:spPr>
        <p:txBody>
          <a:bodyPr wrap="square" rtlCol="0">
            <a:spAutoFit/>
          </a:bodyPr>
          <a:lstStyle/>
          <a:p>
            <a:r>
              <a:rPr lang="en-US" sz="2000" b="1" dirty="0" smtClean="0">
                <a:solidFill>
                  <a:srgbClr val="0000CC"/>
                </a:solidFill>
              </a:rPr>
              <a:t>ECN Marking Thresh = 30KB</a:t>
            </a:r>
            <a:endParaRPr lang="en-US" sz="2000" b="1" dirty="0">
              <a:solidFill>
                <a:srgbClr val="0000CC"/>
              </a:solidFill>
            </a:endParaRPr>
          </a:p>
        </p:txBody>
      </p:sp>
      <p:cxnSp>
        <p:nvCxnSpPr>
          <p:cNvPr id="38" name="Straight Arrow Connector 37"/>
          <p:cNvCxnSpPr>
            <a:stCxn id="34" idx="0"/>
          </p:cNvCxnSpPr>
          <p:nvPr/>
        </p:nvCxnSpPr>
        <p:spPr>
          <a:xfrm flipV="1">
            <a:off x="1713282" y="5412426"/>
            <a:ext cx="25203" cy="750870"/>
          </a:xfrm>
          <a:prstGeom prst="straightConnector1">
            <a:avLst/>
          </a:prstGeom>
          <a:ln w="50800">
            <a:solidFill>
              <a:srgbClr val="0000CC"/>
            </a:solidFill>
            <a:tailEnd type="arrow"/>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smtClean="0"/>
              <a:t>DCTCP </a:t>
            </a:r>
            <a:r>
              <a:rPr lang="en-US" dirty="0" err="1" smtClean="0"/>
              <a:t>vs</a:t>
            </a:r>
            <a:r>
              <a:rPr lang="en-US" dirty="0" smtClean="0"/>
              <a:t> TCP</a:t>
            </a:r>
            <a:endParaRPr lang="en-US" dirty="0"/>
          </a:p>
        </p:txBody>
      </p:sp>
      <p:grpSp>
        <p:nvGrpSpPr>
          <p:cNvPr id="18" name="Group 17"/>
          <p:cNvGrpSpPr/>
          <p:nvPr/>
        </p:nvGrpSpPr>
        <p:grpSpPr>
          <a:xfrm>
            <a:off x="0" y="0"/>
            <a:ext cx="1946488" cy="838200"/>
            <a:chOff x="110912" y="914400"/>
            <a:chExt cx="1946488" cy="838200"/>
          </a:xfrm>
        </p:grpSpPr>
        <p:grpSp>
          <p:nvGrpSpPr>
            <p:cNvPr id="7" name="Group 6"/>
            <p:cNvGrpSpPr/>
            <p:nvPr/>
          </p:nvGrpSpPr>
          <p:grpSpPr>
            <a:xfrm>
              <a:off x="110912" y="914400"/>
              <a:ext cx="1946488" cy="838200"/>
              <a:chOff x="0" y="0"/>
              <a:chExt cx="1946488" cy="838200"/>
            </a:xfrm>
          </p:grpSpPr>
          <p:sp>
            <p:nvSpPr>
              <p:cNvPr id="5" name="Rectangle 4"/>
              <p:cNvSpPr/>
              <p:nvPr/>
            </p:nvSpPr>
            <p:spPr>
              <a:xfrm>
                <a:off x="0" y="0"/>
                <a:ext cx="1946488" cy="8382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grpSp>
            <p:nvGrpSpPr>
              <p:cNvPr id="9" name="Group 8"/>
              <p:cNvGrpSpPr/>
              <p:nvPr/>
            </p:nvGrpSpPr>
            <p:grpSpPr>
              <a:xfrm>
                <a:off x="228600" y="76200"/>
                <a:ext cx="1524000" cy="640080"/>
                <a:chOff x="2362200" y="2362200"/>
                <a:chExt cx="3810000" cy="1600200"/>
              </a:xfrm>
            </p:grpSpPr>
            <p:sp>
              <p:nvSpPr>
                <p:cNvPr id="14" name="Oval 13"/>
                <p:cNvSpPr/>
                <p:nvPr/>
              </p:nvSpPr>
              <p:spPr>
                <a:xfrm>
                  <a:off x="5638800" y="2971800"/>
                  <a:ext cx="533400" cy="4572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5" name="Oval 14"/>
                <p:cNvSpPr/>
                <p:nvPr/>
              </p:nvSpPr>
              <p:spPr>
                <a:xfrm>
                  <a:off x="2362200" y="2362200"/>
                  <a:ext cx="533400" cy="4572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7" name="Oval 16"/>
                <p:cNvSpPr/>
                <p:nvPr/>
              </p:nvSpPr>
              <p:spPr>
                <a:xfrm>
                  <a:off x="2362200" y="3505200"/>
                  <a:ext cx="533400" cy="457200"/>
                </a:xfrm>
                <a:prstGeom prst="ellipse">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
              <p:nvSpPr>
                <p:cNvPr id="19" name="Freeform 18"/>
                <p:cNvSpPr/>
                <p:nvPr/>
              </p:nvSpPr>
              <p:spPr>
                <a:xfrm>
                  <a:off x="2902857" y="2554514"/>
                  <a:ext cx="2743200" cy="621696"/>
                </a:xfrm>
                <a:custGeom>
                  <a:avLst/>
                  <a:gdLst>
                    <a:gd name="connsiteX0" fmla="*/ 0 w 2743200"/>
                    <a:gd name="connsiteY0" fmla="*/ 0 h 621696"/>
                    <a:gd name="connsiteX1" fmla="*/ 943429 w 2743200"/>
                    <a:gd name="connsiteY1" fmla="*/ 522515 h 621696"/>
                    <a:gd name="connsiteX2" fmla="*/ 2743200 w 2743200"/>
                    <a:gd name="connsiteY2" fmla="*/ 595086 h 621696"/>
                  </a:gdLst>
                  <a:ahLst/>
                  <a:cxnLst>
                    <a:cxn ang="0">
                      <a:pos x="connsiteX0" y="connsiteY0"/>
                    </a:cxn>
                    <a:cxn ang="0">
                      <a:pos x="connsiteX1" y="connsiteY1"/>
                    </a:cxn>
                    <a:cxn ang="0">
                      <a:pos x="connsiteX2" y="connsiteY2"/>
                    </a:cxn>
                  </a:cxnLst>
                  <a:rect l="l" t="t" r="r" b="b"/>
                  <a:pathLst>
                    <a:path w="2743200" h="621696">
                      <a:moveTo>
                        <a:pt x="0" y="0"/>
                      </a:moveTo>
                      <a:cubicBezTo>
                        <a:pt x="243114" y="211667"/>
                        <a:pt x="486229" y="423334"/>
                        <a:pt x="943429" y="522515"/>
                      </a:cubicBezTo>
                      <a:cubicBezTo>
                        <a:pt x="1400629" y="621696"/>
                        <a:pt x="2071914" y="608391"/>
                        <a:pt x="2743200" y="595086"/>
                      </a:cubicBezTo>
                    </a:path>
                  </a:pathLst>
                </a:custGeom>
                <a:ln w="508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Freeform 19"/>
                <p:cNvSpPr/>
                <p:nvPr/>
              </p:nvSpPr>
              <p:spPr>
                <a:xfrm flipV="1">
                  <a:off x="2895600" y="3112104"/>
                  <a:ext cx="2743200" cy="621696"/>
                </a:xfrm>
                <a:custGeom>
                  <a:avLst/>
                  <a:gdLst>
                    <a:gd name="connsiteX0" fmla="*/ 0 w 2743200"/>
                    <a:gd name="connsiteY0" fmla="*/ 0 h 621696"/>
                    <a:gd name="connsiteX1" fmla="*/ 943429 w 2743200"/>
                    <a:gd name="connsiteY1" fmla="*/ 522515 h 621696"/>
                    <a:gd name="connsiteX2" fmla="*/ 2743200 w 2743200"/>
                    <a:gd name="connsiteY2" fmla="*/ 595086 h 621696"/>
                  </a:gdLst>
                  <a:ahLst/>
                  <a:cxnLst>
                    <a:cxn ang="0">
                      <a:pos x="connsiteX0" y="connsiteY0"/>
                    </a:cxn>
                    <a:cxn ang="0">
                      <a:pos x="connsiteX1" y="connsiteY1"/>
                    </a:cxn>
                    <a:cxn ang="0">
                      <a:pos x="connsiteX2" y="connsiteY2"/>
                    </a:cxn>
                  </a:cxnLst>
                  <a:rect l="l" t="t" r="r" b="b"/>
                  <a:pathLst>
                    <a:path w="2743200" h="621696">
                      <a:moveTo>
                        <a:pt x="0" y="0"/>
                      </a:moveTo>
                      <a:cubicBezTo>
                        <a:pt x="243114" y="211667"/>
                        <a:pt x="486229" y="423334"/>
                        <a:pt x="943429" y="522515"/>
                      </a:cubicBezTo>
                      <a:cubicBezTo>
                        <a:pt x="1400629" y="621696"/>
                        <a:pt x="2071914" y="608391"/>
                        <a:pt x="2743200" y="595086"/>
                      </a:cubicBezTo>
                    </a:path>
                  </a:pathLst>
                </a:custGeom>
                <a:ln w="508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
          <p:nvSpPr>
            <p:cNvPr id="23" name="Rectangle 22"/>
            <p:cNvSpPr/>
            <p:nvPr/>
          </p:nvSpPr>
          <p:spPr>
            <a:xfrm>
              <a:off x="838200" y="1188007"/>
              <a:ext cx="304800" cy="24384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24" name="Group 32"/>
            <p:cNvGrpSpPr/>
            <p:nvPr/>
          </p:nvGrpSpPr>
          <p:grpSpPr>
            <a:xfrm flipV="1">
              <a:off x="860820" y="1238085"/>
              <a:ext cx="246605" cy="145827"/>
              <a:chOff x="1040728" y="3511051"/>
              <a:chExt cx="2777155" cy="1642242"/>
            </a:xfrm>
          </p:grpSpPr>
          <p:sp>
            <p:nvSpPr>
              <p:cNvPr id="25" name="Freeform 24"/>
              <p:cNvSpPr/>
              <p:nvPr/>
            </p:nvSpPr>
            <p:spPr>
              <a:xfrm>
                <a:off x="1040728" y="3511051"/>
                <a:ext cx="1384147" cy="818378"/>
              </a:xfrm>
              <a:custGeom>
                <a:avLst/>
                <a:gdLst>
                  <a:gd name="connsiteX0" fmla="*/ 0 w 1171320"/>
                  <a:gd name="connsiteY0" fmla="*/ 0 h 480831"/>
                  <a:gd name="connsiteX1" fmla="*/ 715121 w 1171320"/>
                  <a:gd name="connsiteY1" fmla="*/ 147948 h 480831"/>
                  <a:gd name="connsiteX2" fmla="*/ 1171320 w 1171320"/>
                  <a:gd name="connsiteY2" fmla="*/ 480831 h 480831"/>
                </a:gdLst>
                <a:ahLst/>
                <a:cxnLst>
                  <a:cxn ang="0">
                    <a:pos x="connsiteX0" y="connsiteY0"/>
                  </a:cxn>
                  <a:cxn ang="0">
                    <a:pos x="connsiteX1" y="connsiteY1"/>
                  </a:cxn>
                  <a:cxn ang="0">
                    <a:pos x="connsiteX2" y="connsiteY2"/>
                  </a:cxn>
                </a:cxnLst>
                <a:rect l="l" t="t" r="r" b="b"/>
                <a:pathLst>
                  <a:path w="1171320" h="480831">
                    <a:moveTo>
                      <a:pt x="0" y="0"/>
                    </a:moveTo>
                    <a:cubicBezTo>
                      <a:pt x="259950" y="33905"/>
                      <a:pt x="519901" y="67810"/>
                      <a:pt x="715121" y="147948"/>
                    </a:cubicBezTo>
                    <a:cubicBezTo>
                      <a:pt x="910341" y="228087"/>
                      <a:pt x="1040830" y="354459"/>
                      <a:pt x="1171320" y="480831"/>
                    </a:cubicBezTo>
                  </a:path>
                </a:pathLst>
              </a:custGeom>
              <a:ln w="381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6" name="Freeform 25"/>
              <p:cNvSpPr/>
              <p:nvPr/>
            </p:nvSpPr>
            <p:spPr>
              <a:xfrm flipH="1" flipV="1">
                <a:off x="2411547" y="4311599"/>
                <a:ext cx="1384147" cy="818378"/>
              </a:xfrm>
              <a:custGeom>
                <a:avLst/>
                <a:gdLst>
                  <a:gd name="connsiteX0" fmla="*/ 0 w 1171320"/>
                  <a:gd name="connsiteY0" fmla="*/ 0 h 480831"/>
                  <a:gd name="connsiteX1" fmla="*/ 715121 w 1171320"/>
                  <a:gd name="connsiteY1" fmla="*/ 147948 h 480831"/>
                  <a:gd name="connsiteX2" fmla="*/ 1171320 w 1171320"/>
                  <a:gd name="connsiteY2" fmla="*/ 480831 h 480831"/>
                </a:gdLst>
                <a:ahLst/>
                <a:cxnLst>
                  <a:cxn ang="0">
                    <a:pos x="connsiteX0" y="connsiteY0"/>
                  </a:cxn>
                  <a:cxn ang="0">
                    <a:pos x="connsiteX1" y="connsiteY1"/>
                  </a:cxn>
                  <a:cxn ang="0">
                    <a:pos x="connsiteX2" y="connsiteY2"/>
                  </a:cxn>
                </a:cxnLst>
                <a:rect l="l" t="t" r="r" b="b"/>
                <a:pathLst>
                  <a:path w="1171320" h="480831">
                    <a:moveTo>
                      <a:pt x="0" y="0"/>
                    </a:moveTo>
                    <a:cubicBezTo>
                      <a:pt x="259950" y="33905"/>
                      <a:pt x="519901" y="67810"/>
                      <a:pt x="715121" y="147948"/>
                    </a:cubicBezTo>
                    <a:cubicBezTo>
                      <a:pt x="910341" y="228087"/>
                      <a:pt x="1040830" y="354459"/>
                      <a:pt x="1171320" y="480831"/>
                    </a:cubicBezTo>
                  </a:path>
                </a:pathLst>
              </a:custGeom>
              <a:ln w="381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7" name="Freeform 26"/>
              <p:cNvSpPr/>
              <p:nvPr/>
            </p:nvSpPr>
            <p:spPr>
              <a:xfrm flipH="1">
                <a:off x="2433736" y="3534367"/>
                <a:ext cx="1384147" cy="818378"/>
              </a:xfrm>
              <a:custGeom>
                <a:avLst/>
                <a:gdLst>
                  <a:gd name="connsiteX0" fmla="*/ 0 w 1171320"/>
                  <a:gd name="connsiteY0" fmla="*/ 0 h 480831"/>
                  <a:gd name="connsiteX1" fmla="*/ 715121 w 1171320"/>
                  <a:gd name="connsiteY1" fmla="*/ 147948 h 480831"/>
                  <a:gd name="connsiteX2" fmla="*/ 1171320 w 1171320"/>
                  <a:gd name="connsiteY2" fmla="*/ 480831 h 480831"/>
                </a:gdLst>
                <a:ahLst/>
                <a:cxnLst>
                  <a:cxn ang="0">
                    <a:pos x="connsiteX0" y="connsiteY0"/>
                  </a:cxn>
                  <a:cxn ang="0">
                    <a:pos x="connsiteX1" y="connsiteY1"/>
                  </a:cxn>
                  <a:cxn ang="0">
                    <a:pos x="connsiteX2" y="connsiteY2"/>
                  </a:cxn>
                </a:cxnLst>
                <a:rect l="l" t="t" r="r" b="b"/>
                <a:pathLst>
                  <a:path w="1171320" h="480831">
                    <a:moveTo>
                      <a:pt x="0" y="0"/>
                    </a:moveTo>
                    <a:cubicBezTo>
                      <a:pt x="259950" y="33905"/>
                      <a:pt x="519901" y="67810"/>
                      <a:pt x="715121" y="147948"/>
                    </a:cubicBezTo>
                    <a:cubicBezTo>
                      <a:pt x="910341" y="228087"/>
                      <a:pt x="1040830" y="354459"/>
                      <a:pt x="1171320" y="480831"/>
                    </a:cubicBezTo>
                  </a:path>
                </a:pathLst>
              </a:custGeom>
              <a:ln w="381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8" name="Freeform 27"/>
              <p:cNvSpPr/>
              <p:nvPr/>
            </p:nvSpPr>
            <p:spPr>
              <a:xfrm flipV="1">
                <a:off x="1062916" y="4334915"/>
                <a:ext cx="1384147" cy="818378"/>
              </a:xfrm>
              <a:custGeom>
                <a:avLst/>
                <a:gdLst>
                  <a:gd name="connsiteX0" fmla="*/ 0 w 1171320"/>
                  <a:gd name="connsiteY0" fmla="*/ 0 h 480831"/>
                  <a:gd name="connsiteX1" fmla="*/ 715121 w 1171320"/>
                  <a:gd name="connsiteY1" fmla="*/ 147948 h 480831"/>
                  <a:gd name="connsiteX2" fmla="*/ 1171320 w 1171320"/>
                  <a:gd name="connsiteY2" fmla="*/ 480831 h 480831"/>
                </a:gdLst>
                <a:ahLst/>
                <a:cxnLst>
                  <a:cxn ang="0">
                    <a:pos x="connsiteX0" y="connsiteY0"/>
                  </a:cxn>
                  <a:cxn ang="0">
                    <a:pos x="connsiteX1" y="connsiteY1"/>
                  </a:cxn>
                  <a:cxn ang="0">
                    <a:pos x="connsiteX2" y="connsiteY2"/>
                  </a:cxn>
                </a:cxnLst>
                <a:rect l="l" t="t" r="r" b="b"/>
                <a:pathLst>
                  <a:path w="1171320" h="480831">
                    <a:moveTo>
                      <a:pt x="0" y="0"/>
                    </a:moveTo>
                    <a:cubicBezTo>
                      <a:pt x="259950" y="33905"/>
                      <a:pt x="519901" y="67810"/>
                      <a:pt x="715121" y="147948"/>
                    </a:cubicBezTo>
                    <a:cubicBezTo>
                      <a:pt x="910341" y="228087"/>
                      <a:pt x="1040830" y="354459"/>
                      <a:pt x="1171320" y="480831"/>
                    </a:cubicBezTo>
                  </a:path>
                </a:pathLst>
              </a:custGeom>
              <a:ln w="38100">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grpSp>
    </p:spTree>
    <p:custDataLst>
      <p:tags r:id="rId1"/>
    </p:custDataLst>
    <p:extLst>
      <p:ext uri="{BB962C8B-B14F-4D97-AF65-F5344CB8AC3E}">
        <p14:creationId xmlns:p14="http://schemas.microsoft.com/office/powerpoint/2010/main" val="2379010544"/>
      </p:ext>
    </p:extLst>
  </p:cSld>
  <p:clrMapOvr>
    <a:masterClrMapping/>
  </p:clrMapOvr>
  <p:transition xmlns:p14="http://schemas.microsoft.com/office/powerpoint/2010/main" spd="slow" advTm="64325"/>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HULL: </a:t>
            </a:r>
            <a:br>
              <a:rPr lang="en-US" dirty="0" smtClean="0"/>
            </a:br>
            <a:r>
              <a:rPr lang="en-US" dirty="0" smtClean="0"/>
              <a:t>Ultra Low Latency</a:t>
            </a:r>
            <a:endParaRPr lang="en-US" dirty="0"/>
          </a:p>
        </p:txBody>
      </p:sp>
    </p:spTree>
    <p:extLst>
      <p:ext uri="{BB962C8B-B14F-4D97-AF65-F5344CB8AC3E}">
        <p14:creationId xmlns:p14="http://schemas.microsoft.com/office/powerpoint/2010/main" val="1567242995"/>
      </p:ext>
    </p:extLst>
  </p:cSld>
  <p:clrMapOvr>
    <a:masterClrMapping/>
  </p:clrMapOvr>
  <mc:AlternateContent xmlns:mc="http://schemas.openxmlformats.org/markup-compatibility/2006" xmlns:p14="http://schemas.microsoft.com/office/powerpoint/2010/main">
    <mc:Choice Requires="p14">
      <p:transition spd="slow" p14:dur="2000" advTm="10172"/>
    </mc:Choice>
    <mc:Fallback xmlns="">
      <p:transition xmlns:p14="http://schemas.microsoft.com/office/powerpoint/2010/main" spd="slow" advTm="10172"/>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3"/>
</p:tagLst>
</file>

<file path=ppt/tags/tag10.xml><?xml version="1.0" encoding="utf-8"?>
<p:tagLst xmlns:a="http://schemas.openxmlformats.org/drawingml/2006/main" xmlns:r="http://schemas.openxmlformats.org/officeDocument/2006/relationships" xmlns:p="http://schemas.openxmlformats.org/presentationml/2006/main">
  <p:tag name="TIMING" val="|46|32"/>
</p:tagLst>
</file>

<file path=ppt/tags/tag11.xml><?xml version="1.0" encoding="utf-8"?>
<p:tagLst xmlns:a="http://schemas.openxmlformats.org/drawingml/2006/main" xmlns:r="http://schemas.openxmlformats.org/officeDocument/2006/relationships" xmlns:p="http://schemas.openxmlformats.org/presentationml/2006/main">
  <p:tag name="TIMING" val="|45.1|27.4|10.1"/>
</p:tagLst>
</file>

<file path=ppt/tags/tag12.xml><?xml version="1.0" encoding="utf-8"?>
<p:tagLst xmlns:a="http://schemas.openxmlformats.org/drawingml/2006/main" xmlns:r="http://schemas.openxmlformats.org/officeDocument/2006/relationships" xmlns:p="http://schemas.openxmlformats.org/presentationml/2006/main">
  <p:tag name="TIMING" val="|10|15.5|11.3"/>
</p:tagLst>
</file>

<file path=ppt/tags/tag13.xml><?xml version="1.0" encoding="utf-8"?>
<p:tagLst xmlns:a="http://schemas.openxmlformats.org/drawingml/2006/main" xmlns:r="http://schemas.openxmlformats.org/officeDocument/2006/relationships" xmlns:p="http://schemas.openxmlformats.org/presentationml/2006/main">
  <p:tag name="TIMING" val="|18.1|24.3"/>
</p:tagLst>
</file>

<file path=ppt/tags/tag14.xml><?xml version="1.0" encoding="utf-8"?>
<p:tagLst xmlns:a="http://schemas.openxmlformats.org/drawingml/2006/main" xmlns:r="http://schemas.openxmlformats.org/officeDocument/2006/relationships" xmlns:p="http://schemas.openxmlformats.org/presentationml/2006/main">
  <p:tag name="TIMING" val="|105.2|8.1"/>
</p:tagLst>
</file>

<file path=ppt/tags/tag15.xml><?xml version="1.0" encoding="utf-8"?>
<p:tagLst xmlns:a="http://schemas.openxmlformats.org/drawingml/2006/main" xmlns:r="http://schemas.openxmlformats.org/officeDocument/2006/relationships" xmlns:p="http://schemas.openxmlformats.org/presentationml/2006/main">
  <p:tag name="TIMING" val="|11.3|5.3"/>
</p:tagLst>
</file>

<file path=ppt/tags/tag16.xml><?xml version="1.0" encoding="utf-8"?>
<p:tagLst xmlns:a="http://schemas.openxmlformats.org/drawingml/2006/main" xmlns:r="http://schemas.openxmlformats.org/officeDocument/2006/relationships" xmlns:p="http://schemas.openxmlformats.org/presentationml/2006/main">
  <p:tag name="TIMING" val="|62.5|6|13.8|37.8|17.7"/>
</p:tagLst>
</file>

<file path=ppt/tags/tag2.xml><?xml version="1.0" encoding="utf-8"?>
<p:tagLst xmlns:a="http://schemas.openxmlformats.org/drawingml/2006/main" xmlns:r="http://schemas.openxmlformats.org/officeDocument/2006/relationships" xmlns:p="http://schemas.openxmlformats.org/presentationml/2006/main">
  <p:tag name="TIMING" val="|0.7|0.5|0.5|0.5|0|0.4|0.4|0.3|0.6|0.7|2.4|1.1|0.2|1.3"/>
</p:tagLst>
</file>

<file path=ppt/tags/tag3.xml><?xml version="1.0" encoding="utf-8"?>
<p:tagLst xmlns:a="http://schemas.openxmlformats.org/drawingml/2006/main" xmlns:r="http://schemas.openxmlformats.org/officeDocument/2006/relationships" xmlns:p="http://schemas.openxmlformats.org/presentationml/2006/main">
  <p:tag name="TIMING" val="|0|2|0.5"/>
</p:tagLst>
</file>

<file path=ppt/tags/tag4.xml><?xml version="1.0" encoding="utf-8"?>
<p:tagLst xmlns:a="http://schemas.openxmlformats.org/drawingml/2006/main" xmlns:r="http://schemas.openxmlformats.org/officeDocument/2006/relationships" xmlns:p="http://schemas.openxmlformats.org/presentationml/2006/main">
  <p:tag name="TIMING" val="|38.7|8.1"/>
</p:tagLst>
</file>

<file path=ppt/tags/tag5.xml><?xml version="1.0" encoding="utf-8"?>
<p:tagLst xmlns:a="http://schemas.openxmlformats.org/drawingml/2006/main" xmlns:r="http://schemas.openxmlformats.org/officeDocument/2006/relationships" xmlns:p="http://schemas.openxmlformats.org/presentationml/2006/main">
  <p:tag name="TIMING" val="|82.7"/>
</p:tagLst>
</file>

<file path=ppt/tags/tag6.xml><?xml version="1.0" encoding="utf-8"?>
<p:tagLst xmlns:a="http://schemas.openxmlformats.org/drawingml/2006/main" xmlns:r="http://schemas.openxmlformats.org/officeDocument/2006/relationships" xmlns:p="http://schemas.openxmlformats.org/presentationml/2006/main">
  <p:tag name="TIMING" val="|117.6"/>
</p:tagLst>
</file>

<file path=ppt/tags/tag7.xml><?xml version="1.0" encoding="utf-8"?>
<p:tagLst xmlns:a="http://schemas.openxmlformats.org/drawingml/2006/main" xmlns:r="http://schemas.openxmlformats.org/officeDocument/2006/relationships" xmlns:p="http://schemas.openxmlformats.org/presentationml/2006/main">
  <p:tag name="TIMING" val="|38.1"/>
</p:tagLst>
</file>

<file path=ppt/tags/tag8.xml><?xml version="1.0" encoding="utf-8"?>
<p:tagLst xmlns:a="http://schemas.openxmlformats.org/drawingml/2006/main" xmlns:r="http://schemas.openxmlformats.org/officeDocument/2006/relationships" xmlns:p="http://schemas.openxmlformats.org/presentationml/2006/main">
  <p:tag name="TIMING" val="|3.7|6.2|14.8|3.2"/>
</p:tagLst>
</file>

<file path=ppt/tags/tag9.xml><?xml version="1.0" encoding="utf-8"?>
<p:tagLst xmlns:a="http://schemas.openxmlformats.org/drawingml/2006/main" xmlns:r="http://schemas.openxmlformats.org/officeDocument/2006/relationships" xmlns:p="http://schemas.openxmlformats.org/presentationml/2006/main">
  <p:tag name="TIMING" val="|50.7|48.1|3.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30438</TotalTime>
  <Words>1277</Words>
  <Application>Microsoft Macintosh PowerPoint</Application>
  <PresentationFormat>On-screen Show (4:3)</PresentationFormat>
  <Paragraphs>383</Paragraphs>
  <Slides>25</Slides>
  <Notes>9</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25</vt:i4>
      </vt:variant>
    </vt:vector>
  </HeadingPairs>
  <TitlesOfParts>
    <vt:vector size="28" baseType="lpstr">
      <vt:lpstr>Office Theme</vt:lpstr>
      <vt:lpstr>Equation</vt:lpstr>
      <vt:lpstr>Document</vt:lpstr>
      <vt:lpstr>PowerPoint Presentation</vt:lpstr>
      <vt:lpstr>Latency in Data Centers</vt:lpstr>
      <vt:lpstr>Example: Web Search</vt:lpstr>
      <vt:lpstr>Roadmap: Reducing Queuing Latency</vt:lpstr>
      <vt:lpstr>Low Latency &amp; High Throughput</vt:lpstr>
      <vt:lpstr>TCP Buffer Requirement</vt:lpstr>
      <vt:lpstr>DCTCP: Main Idea</vt:lpstr>
      <vt:lpstr>DCTCP vs TCP</vt:lpstr>
      <vt:lpstr>HULL:  Ultra Low Latency</vt:lpstr>
      <vt:lpstr>What do we want?</vt:lpstr>
      <vt:lpstr>Phantom Queue</vt:lpstr>
      <vt:lpstr>Throughput &amp; Latency  vs. PQ Drain Rate</vt:lpstr>
      <vt:lpstr>The Need for Pacing</vt:lpstr>
      <vt:lpstr>Hardware Pacer Module</vt:lpstr>
      <vt:lpstr>PowerPoint Presentation</vt:lpstr>
      <vt:lpstr>PowerPoint Presentation</vt:lpstr>
      <vt:lpstr>PowerPoint Presentation</vt:lpstr>
      <vt:lpstr>The HULL Architecture</vt:lpstr>
      <vt:lpstr>More Details…</vt:lpstr>
      <vt:lpstr>Dynamic Flow Experiment 20% load</vt:lpstr>
      <vt:lpstr>PowerPoint Presentation</vt:lpstr>
      <vt:lpstr>Slowdown due to bandwidth headroom</vt:lpstr>
      <vt:lpstr>Slowdown: Theory vs Experiment</vt:lpstr>
      <vt:lpstr>Summary</vt:lpstr>
      <vt:lpstr>Thank you!</vt:lpstr>
    </vt:vector>
  </TitlesOfParts>
  <Company>Stanford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Tom Yue</dc:creator>
  <cp:lastModifiedBy>Mohammadreza Alizadeh Attar</cp:lastModifiedBy>
  <cp:revision>1318</cp:revision>
  <dcterms:created xsi:type="dcterms:W3CDTF">2010-11-14T08:15:51Z</dcterms:created>
  <dcterms:modified xsi:type="dcterms:W3CDTF">2012-03-13T18:44:23Z</dcterms:modified>
</cp:coreProperties>
</file>